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7" r:id="rId3"/>
    <p:sldId id="258" r:id="rId4"/>
    <p:sldId id="259" r:id="rId5"/>
    <p:sldId id="262" r:id="rId6"/>
    <p:sldId id="265" r:id="rId7"/>
    <p:sldId id="279" r:id="rId8"/>
    <p:sldId id="266" r:id="rId9"/>
    <p:sldId id="260" r:id="rId10"/>
    <p:sldId id="286" r:id="rId11"/>
    <p:sldId id="287" r:id="rId12"/>
    <p:sldId id="282" r:id="rId13"/>
    <p:sldId id="283" r:id="rId14"/>
    <p:sldId id="284" r:id="rId15"/>
    <p:sldId id="285" r:id="rId16"/>
    <p:sldId id="274" r:id="rId17"/>
    <p:sldId id="278" r:id="rId18"/>
    <p:sldId id="291" r:id="rId19"/>
    <p:sldId id="272" r:id="rId20"/>
    <p:sldId id="268" r:id="rId21"/>
    <p:sldId id="293" r:id="rId22"/>
    <p:sldId id="271" r:id="rId23"/>
    <p:sldId id="281" r:id="rId24"/>
    <p:sldId id="292" r:id="rId25"/>
    <p:sldId id="273" r:id="rId26"/>
    <p:sldId id="277" r:id="rId27"/>
    <p:sldId id="280" r:id="rId28"/>
    <p:sldId id="290" r:id="rId29"/>
    <p:sldId id="275" r:id="rId30"/>
    <p:sldId id="276" r:id="rId31"/>
    <p:sldId id="288" r:id="rId32"/>
    <p:sldId id="289" r:id="rId33"/>
    <p:sldId id="269" r:id="rId34"/>
    <p:sldId id="270"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80966" autoAdjust="0"/>
  </p:normalViewPr>
  <p:slideViewPr>
    <p:cSldViewPr>
      <p:cViewPr>
        <p:scale>
          <a:sx n="70" d="100"/>
          <a:sy n="70" d="100"/>
        </p:scale>
        <p:origin x="-684" y="-138"/>
      </p:cViewPr>
      <p:guideLst>
        <p:guide orient="horz" pos="2160"/>
        <p:guide pos="2880"/>
      </p:guideLst>
    </p:cSldViewPr>
  </p:slideViewPr>
  <p:outlineViewPr>
    <p:cViewPr>
      <p:scale>
        <a:sx n="33" d="100"/>
        <a:sy n="33" d="100"/>
      </p:scale>
      <p:origin x="0" y="7674"/>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12.xml"/><Relationship Id="rId7" Type="http://schemas.openxmlformats.org/officeDocument/2006/relationships/slide" Target="slides/slide16.xml"/><Relationship Id="rId2" Type="http://schemas.openxmlformats.org/officeDocument/2006/relationships/slide" Target="slides/slide9.xml"/><Relationship Id="rId1" Type="http://schemas.openxmlformats.org/officeDocument/2006/relationships/slide" Target="slides/slide2.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3.xml"/><Relationship Id="rId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98B2305-757B-4A6F-AE51-A2DDA987C4D4}" type="datetimeFigureOut">
              <a:rPr lang="zh-CN" altLang="en-US"/>
              <a:pPr>
                <a:defRPr/>
              </a:pPr>
              <a:t>2011/5/16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EAA6B9-7D82-45B4-8C4B-7EF3F95055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yuan2378.blog.163.com/blo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lstStyle/>
          <a:p>
            <a:pPr>
              <a:defRPr/>
            </a:pPr>
            <a:endParaRPr lang="zh-CN" altLang="en-US" dirty="0">
              <a:latin typeface="+mn-ea"/>
            </a:endParaRPr>
          </a:p>
        </p:txBody>
      </p:sp>
      <p:sp>
        <p:nvSpPr>
          <p:cNvPr id="256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74CC15-60D7-4255-A06C-481DEF8FCD1B}" type="slidenum">
              <a:rPr lang="zh-CN" altLang="en-US" smtClean="0"/>
              <a:pPr/>
              <a:t>5</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66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9D557-BEF1-4A4C-BE65-9CAFF50D7962}" type="slidenum">
              <a:rPr lang="zh-CN" altLang="en-US" smtClean="0"/>
              <a:pPr/>
              <a:t>8</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zh-CN" altLang="en-US" b="1" dirty="0" smtClean="0"/>
              <a:t>沟通的解释</a:t>
            </a:r>
          </a:p>
          <a:p>
            <a:r>
              <a:rPr lang="zh-CN" altLang="en-US" dirty="0" smtClean="0">
                <a:hlinkClick r:id="rId3"/>
              </a:rPr>
              <a:t>余世雄学习</a:t>
            </a:r>
            <a:r>
              <a:rPr lang="zh-CN" altLang="en-US" dirty="0" smtClean="0"/>
              <a:t> </a:t>
            </a:r>
            <a:r>
              <a:rPr lang="en-US" altLang="zh-CN" dirty="0" smtClean="0"/>
              <a:t>2009-05-10 23:39:31 </a:t>
            </a:r>
            <a:r>
              <a:rPr lang="zh-CN" altLang="en-US" dirty="0" smtClean="0"/>
              <a:t>阅读</a:t>
            </a:r>
            <a:r>
              <a:rPr lang="en-US" altLang="zh-CN" dirty="0" smtClean="0"/>
              <a:t>120 </a:t>
            </a:r>
            <a:r>
              <a:rPr lang="zh-CN" altLang="en-US" dirty="0" smtClean="0"/>
              <a:t>评论</a:t>
            </a:r>
            <a:r>
              <a:rPr lang="en-US" altLang="zh-CN" dirty="0" smtClean="0"/>
              <a:t>1 </a:t>
            </a:r>
            <a:r>
              <a:rPr lang="zh-CN" altLang="en-US" dirty="0" smtClean="0"/>
              <a:t>字号：大中小 </a:t>
            </a:r>
          </a:p>
          <a:p>
            <a:r>
              <a:rPr lang="zh-CN" altLang="en-US" dirty="0" smtClean="0"/>
              <a:t>沟通并不是一种本能，而是一种能力，也就是说，沟通不是天生就具备的，而是在工作实践中培养和训练出来的。也有另外一种可能，即我们本来具备沟通的潜在能力，但因在成长过程中的种种原因，这种潜在能力被压抑住了。所以，如果人一生当中想要出人头地，一定要学会沟通。</a:t>
            </a:r>
          </a:p>
          <a:p>
            <a:r>
              <a:rPr lang="zh-CN" altLang="en-US" dirty="0" smtClean="0"/>
              <a:t>经典提示：中国的孩子在台下很会讲话，一到了台上就不太会讲了。这是什么原因？结合国外情况，发现产生这一现象的重要原因是中国的父母亲经常压制自己的孩子，不让他发表太多意见。结果孩子长大后，该发表意见的时候大部分不太会讲话；不需要他讲话的时候，他又讲一大堆俏皮话。</a:t>
            </a:r>
            <a:endParaRPr lang="en-US" altLang="zh-CN" dirty="0" smtClean="0"/>
          </a:p>
          <a:p>
            <a:r>
              <a:rPr lang="zh-CN" altLang="en-US" dirty="0" smtClean="0"/>
              <a:t>由此可见，中国的父母在沟通这个问题上没有训练好自己的孩子：（</a:t>
            </a:r>
            <a:r>
              <a:rPr lang="en-US" altLang="zh-CN" dirty="0" smtClean="0"/>
              <a:t>1</a:t>
            </a:r>
            <a:r>
              <a:rPr lang="zh-CN" altLang="en-US" dirty="0" smtClean="0"/>
              <a:t>）什么话该说。（</a:t>
            </a:r>
            <a:r>
              <a:rPr lang="en-US" altLang="zh-CN" dirty="0" smtClean="0"/>
              <a:t>2</a:t>
            </a:r>
            <a:r>
              <a:rPr lang="zh-CN" altLang="en-US" dirty="0" smtClean="0"/>
              <a:t>）什么话不该说。</a:t>
            </a:r>
          </a:p>
          <a:p>
            <a:r>
              <a:rPr lang="zh-CN" altLang="en-US" dirty="0" smtClean="0"/>
              <a:t>在年轻的时候，既要注意训练自己讲话得体，表达贴切，如此，做管理时面对很多人，就会非常容易取得人家的好感。别人对你的问题是否能够理解，对你的想法是否能够接受，这完全靠沟通去取得成果。</a:t>
            </a:r>
          </a:p>
          <a:p>
            <a:r>
              <a:rPr lang="zh-CN" altLang="en-US" dirty="0" smtClean="0"/>
              <a:t>沟通的目的有四个：（</a:t>
            </a:r>
            <a:r>
              <a:rPr lang="en-US" altLang="zh-CN" dirty="0" smtClean="0"/>
              <a:t>1</a:t>
            </a:r>
            <a:r>
              <a:rPr lang="zh-CN" altLang="en-US" dirty="0" smtClean="0"/>
              <a:t>）控制成员的行为。（</a:t>
            </a:r>
            <a:r>
              <a:rPr lang="en-US" altLang="zh-CN" dirty="0" smtClean="0"/>
              <a:t>2</a:t>
            </a:r>
            <a:r>
              <a:rPr lang="zh-CN" altLang="en-US" dirty="0" smtClean="0"/>
              <a:t>）激励员工改善绩效。（</a:t>
            </a:r>
            <a:r>
              <a:rPr lang="en-US" altLang="zh-CN" dirty="0" smtClean="0"/>
              <a:t>3</a:t>
            </a:r>
            <a:r>
              <a:rPr lang="zh-CN" altLang="en-US" dirty="0" smtClean="0"/>
              <a:t>）表达情感。（</a:t>
            </a:r>
            <a:r>
              <a:rPr lang="en-US" altLang="zh-CN" dirty="0" smtClean="0"/>
              <a:t>4</a:t>
            </a:r>
            <a:r>
              <a:rPr lang="zh-CN" altLang="en-US" dirty="0" smtClean="0"/>
              <a:t>）流通信息</a:t>
            </a:r>
          </a:p>
          <a:p>
            <a:endParaRPr lang="en-US" altLang="zh-CN" dirty="0" smtClean="0"/>
          </a:p>
        </p:txBody>
      </p:sp>
      <p:sp>
        <p:nvSpPr>
          <p:cNvPr id="4" name="灯片编号占位符 3"/>
          <p:cNvSpPr>
            <a:spLocks noGrp="1"/>
          </p:cNvSpPr>
          <p:nvPr>
            <p:ph type="sldNum" sz="quarter" idx="10"/>
          </p:nvPr>
        </p:nvSpPr>
        <p:spPr/>
        <p:txBody>
          <a:bodyPr/>
          <a:lstStyle/>
          <a:p>
            <a:pPr>
              <a:defRPr/>
            </a:pPr>
            <a:fld id="{59EAA6B9-7D82-45B4-8C4B-7EF3F95055E7}" type="slidenum">
              <a:rPr lang="zh-CN" altLang="en-US" smtClean="0"/>
              <a:pPr>
                <a:defRPr/>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培训销售：</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：很多的问题，</a:t>
            </a: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：很多的技巧</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3</a:t>
            </a:r>
            <a:r>
              <a:rPr lang="zh-CN" altLang="en-US" sz="1200" kern="1200" baseline="0" dirty="0" smtClean="0">
                <a:solidFill>
                  <a:schemeClr val="tx1"/>
                </a:solidFill>
                <a:latin typeface="+mn-lt"/>
                <a:ea typeface="+mn-ea"/>
                <a:cs typeface="+mn-cs"/>
              </a:rPr>
              <a:t>：形成自己的风格</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按照王道方式，直接解决大部分问题，和达到基本的战斗力。</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有效沟通的六个基本步骤</a:t>
            </a:r>
            <a:r>
              <a:rPr lang="en-US" sz="1200" kern="1200" dirty="0" smtClean="0">
                <a:solidFill>
                  <a:schemeClr val="tx1"/>
                </a:solidFill>
                <a:latin typeface="+mn-lt"/>
                <a:ea typeface="+mn-ea"/>
                <a:cs typeface="+mn-cs"/>
              </a:rPr>
              <a:t>2007</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03</a:t>
            </a:r>
            <a:r>
              <a:rPr lang="zh-CN"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16</a:t>
            </a:r>
            <a:r>
              <a:rPr lang="zh-CN" altLang="en-US" sz="1200" kern="1200" dirty="0" smtClean="0">
                <a:solidFill>
                  <a:schemeClr val="tx1"/>
                </a:solidFill>
                <a:latin typeface="+mn-lt"/>
                <a:ea typeface="+mn-ea"/>
                <a:cs typeface="+mn-cs"/>
              </a:rPr>
              <a:t>日 星期五</a:t>
            </a:r>
            <a:r>
              <a:rPr lang="en-US" sz="1200" kern="1200" dirty="0" smtClean="0">
                <a:solidFill>
                  <a:schemeClr val="tx1"/>
                </a:solidFill>
                <a:latin typeface="+mn-lt"/>
                <a:ea typeface="+mn-ea"/>
                <a:cs typeface="+mn-cs"/>
              </a:rPr>
              <a:t> 01:54</a:t>
            </a:r>
            <a:r>
              <a:rPr lang="zh-CN" altLang="en-US" sz="1200" kern="1200" dirty="0" smtClean="0">
                <a:solidFill>
                  <a:schemeClr val="tx1"/>
                </a:solidFill>
                <a:latin typeface="+mn-lt"/>
                <a:ea typeface="+mn-ea"/>
                <a:cs typeface="+mn-cs"/>
              </a:rPr>
              <a:t>步骤一 事前准备</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第一章</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★设立沟通目标，要达到什么目的</a:t>
            </a:r>
          </a:p>
          <a:p>
            <a:r>
              <a:rPr lang="zh-CN" altLang="en-US" sz="1200" kern="1200" dirty="0" smtClean="0">
                <a:solidFill>
                  <a:schemeClr val="tx1"/>
                </a:solidFill>
                <a:latin typeface="+mn-lt"/>
                <a:ea typeface="+mn-ea"/>
                <a:cs typeface="+mn-cs"/>
              </a:rPr>
              <a:t>第二章</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★制订计划，先说什么，后说什么</a:t>
            </a:r>
          </a:p>
          <a:p>
            <a:r>
              <a:rPr lang="zh-CN" altLang="en-US" sz="1200" kern="1200" dirty="0" smtClean="0">
                <a:solidFill>
                  <a:schemeClr val="tx1"/>
                </a:solidFill>
                <a:latin typeface="+mn-lt"/>
                <a:ea typeface="+mn-ea"/>
                <a:cs typeface="+mn-cs"/>
              </a:rPr>
              <a:t>第三章</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★预测可能遇到的异议和争议，要有心理准备，并且积极预测。</a:t>
            </a:r>
          </a:p>
          <a:p>
            <a:r>
              <a:rPr lang="zh-CN" altLang="en-US" sz="1200" kern="1200" dirty="0" smtClean="0">
                <a:solidFill>
                  <a:schemeClr val="tx1"/>
                </a:solidFill>
                <a:latin typeface="+mn-lt"/>
                <a:ea typeface="+mn-ea"/>
                <a:cs typeface="+mn-cs"/>
              </a:rPr>
              <a:t>★运用</a:t>
            </a:r>
            <a:r>
              <a:rPr lang="en-US" sz="1200" kern="1200" dirty="0" err="1" smtClean="0">
                <a:solidFill>
                  <a:schemeClr val="tx1"/>
                </a:solidFill>
                <a:latin typeface="+mn-lt"/>
                <a:ea typeface="+mn-ea"/>
                <a:cs typeface="+mn-cs"/>
              </a:rPr>
              <a:t>swot</a:t>
            </a:r>
            <a:r>
              <a:rPr lang="zh-CN" altLang="en-US" sz="1200" kern="1200" dirty="0" smtClean="0">
                <a:solidFill>
                  <a:schemeClr val="tx1"/>
                </a:solidFill>
                <a:latin typeface="+mn-lt"/>
                <a:ea typeface="+mn-ea"/>
                <a:cs typeface="+mn-cs"/>
              </a:rPr>
              <a:t>分析</a:t>
            </a:r>
          </a:p>
          <a:p>
            <a:r>
              <a:rPr lang="zh-CN" altLang="en-US" sz="1200" kern="1200" dirty="0" smtClean="0">
                <a:solidFill>
                  <a:schemeClr val="tx1"/>
                </a:solidFill>
                <a:latin typeface="+mn-lt"/>
                <a:ea typeface="+mn-ea"/>
                <a:cs typeface="+mn-cs"/>
              </a:rPr>
              <a:t>明确双方的分析法，明确双方的优劣势，设定一个更合理的目标。</a:t>
            </a:r>
          </a:p>
          <a:p>
            <a:r>
              <a:rPr lang="en-US" sz="1200" kern="1200" dirty="0" smtClean="0">
                <a:solidFill>
                  <a:schemeClr val="tx1"/>
                </a:solidFill>
                <a:latin typeface="+mn-lt"/>
                <a:ea typeface="+mn-ea"/>
                <a:cs typeface="+mn-cs"/>
              </a:rPr>
              <a:t>S---strength       W—weakness</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O---opportunity    \T----threat</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步骤二：确认需求</a:t>
            </a:r>
          </a:p>
          <a:p>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积极聆听，设身处地的去听，用心用脑去听</a:t>
            </a:r>
          </a:p>
          <a:p>
            <a:r>
              <a:rPr lang="en-US"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有效提问，通过提问更明确了解对方的需求和目的。</a:t>
            </a:r>
          </a:p>
          <a:p>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及时确认，没有听明白的，再问。</a:t>
            </a:r>
          </a:p>
          <a:p>
            <a:r>
              <a:rPr lang="zh-CN" altLang="en-US" sz="1200" kern="1200" dirty="0" smtClean="0">
                <a:solidFill>
                  <a:schemeClr val="tx1"/>
                </a:solidFill>
                <a:latin typeface="+mn-lt"/>
                <a:ea typeface="+mn-ea"/>
                <a:cs typeface="+mn-cs"/>
              </a:rPr>
              <a:t>问题的两种类型：</a:t>
            </a:r>
          </a:p>
          <a:p>
            <a:r>
              <a:rPr lang="en-US" sz="1200" kern="1200" dirty="0" smtClean="0">
                <a:solidFill>
                  <a:schemeClr val="tx1"/>
                </a:solidFill>
                <a:latin typeface="+mn-lt"/>
                <a:ea typeface="+mn-ea"/>
                <a:cs typeface="+mn-cs"/>
              </a:rPr>
              <a:t>A</a:t>
            </a:r>
            <a:r>
              <a:rPr lang="zh-CN" altLang="en-US" sz="1200" kern="1200" dirty="0" smtClean="0">
                <a:solidFill>
                  <a:schemeClr val="tx1"/>
                </a:solidFill>
                <a:latin typeface="+mn-lt"/>
                <a:ea typeface="+mn-ea"/>
                <a:cs typeface="+mn-cs"/>
              </a:rPr>
              <a:t>封闭式的问题：对方只能用是或者否来回答问题，</a:t>
            </a:r>
          </a:p>
          <a:p>
            <a:r>
              <a:rPr lang="en-US" sz="1200" kern="1200" dirty="0" smtClean="0">
                <a:solidFill>
                  <a:schemeClr val="tx1"/>
                </a:solidFill>
                <a:latin typeface="+mn-lt"/>
                <a:ea typeface="+mn-ea"/>
                <a:cs typeface="+mn-cs"/>
              </a:rPr>
              <a:t>B</a:t>
            </a:r>
            <a:r>
              <a:rPr lang="zh-CN" altLang="en-US" sz="1200" kern="1200" dirty="0" smtClean="0">
                <a:solidFill>
                  <a:schemeClr val="tx1"/>
                </a:solidFill>
                <a:latin typeface="+mn-lt"/>
                <a:ea typeface="+mn-ea"/>
                <a:cs typeface="+mn-cs"/>
              </a:rPr>
              <a:t>开放式的问题：对方可以尽情地阐述，描述自己观点的问题。</a:t>
            </a:r>
          </a:p>
          <a:p>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）优劣势 </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优势</a:t>
            </a:r>
          </a:p>
          <a:p>
            <a:r>
              <a:rPr lang="zh-CN" altLang="en-US" sz="1200" kern="1200" dirty="0" smtClean="0">
                <a:solidFill>
                  <a:schemeClr val="tx1"/>
                </a:solidFill>
                <a:latin typeface="+mn-lt"/>
                <a:ea typeface="+mn-ea"/>
                <a:cs typeface="+mn-cs"/>
              </a:rPr>
              <a:t>风险</a:t>
            </a:r>
          </a:p>
          <a:p>
            <a:r>
              <a:rPr lang="zh-CN" altLang="en-US" sz="1200" kern="1200" dirty="0" smtClean="0">
                <a:solidFill>
                  <a:schemeClr val="tx1"/>
                </a:solidFill>
                <a:latin typeface="+mn-lt"/>
                <a:ea typeface="+mn-ea"/>
                <a:cs typeface="+mn-cs"/>
              </a:rPr>
              <a:t>封闭式</a:t>
            </a:r>
          </a:p>
          <a:p>
            <a:r>
              <a:rPr lang="zh-CN" altLang="en-US" sz="1200" kern="1200" dirty="0" smtClean="0">
                <a:solidFill>
                  <a:schemeClr val="tx1"/>
                </a:solidFill>
                <a:latin typeface="+mn-lt"/>
                <a:ea typeface="+mn-ea"/>
                <a:cs typeface="+mn-cs"/>
              </a:rPr>
              <a:t>节省时间</a:t>
            </a:r>
          </a:p>
          <a:p>
            <a:r>
              <a:rPr lang="zh-CN" altLang="en-US" sz="1200" kern="1200" dirty="0" smtClean="0">
                <a:solidFill>
                  <a:schemeClr val="tx1"/>
                </a:solidFill>
                <a:latin typeface="+mn-lt"/>
                <a:ea typeface="+mn-ea"/>
                <a:cs typeface="+mn-cs"/>
              </a:rPr>
              <a:t>控制谈话内容</a:t>
            </a:r>
          </a:p>
          <a:p>
            <a:r>
              <a:rPr lang="zh-CN" altLang="en-US" sz="1200" kern="1200" dirty="0" smtClean="0">
                <a:solidFill>
                  <a:schemeClr val="tx1"/>
                </a:solidFill>
                <a:latin typeface="+mn-lt"/>
                <a:ea typeface="+mn-ea"/>
                <a:cs typeface="+mn-cs"/>
              </a:rPr>
              <a:t>收集信息不全</a:t>
            </a:r>
          </a:p>
          <a:p>
            <a:r>
              <a:rPr lang="zh-CN" altLang="en-US" sz="1200" kern="1200" dirty="0" smtClean="0">
                <a:solidFill>
                  <a:schemeClr val="tx1"/>
                </a:solidFill>
                <a:latin typeface="+mn-lt"/>
                <a:ea typeface="+mn-ea"/>
                <a:cs typeface="+mn-cs"/>
              </a:rPr>
              <a:t>谈话气氛紧张</a:t>
            </a:r>
          </a:p>
          <a:p>
            <a:r>
              <a:rPr lang="zh-CN" altLang="en-US" sz="1200" kern="1200" dirty="0" smtClean="0">
                <a:solidFill>
                  <a:schemeClr val="tx1"/>
                </a:solidFill>
                <a:latin typeface="+mn-lt"/>
                <a:ea typeface="+mn-ea"/>
                <a:cs typeface="+mn-cs"/>
              </a:rPr>
              <a:t>开放式</a:t>
            </a:r>
          </a:p>
          <a:p>
            <a:r>
              <a:rPr lang="zh-CN" altLang="en-US" sz="1200" kern="1200" dirty="0" smtClean="0">
                <a:solidFill>
                  <a:schemeClr val="tx1"/>
                </a:solidFill>
                <a:latin typeface="+mn-lt"/>
                <a:ea typeface="+mn-ea"/>
                <a:cs typeface="+mn-cs"/>
              </a:rPr>
              <a:t>收集信息全面</a:t>
            </a:r>
          </a:p>
          <a:p>
            <a:r>
              <a:rPr lang="zh-CN" altLang="en-US" sz="1200" kern="1200" dirty="0" smtClean="0">
                <a:solidFill>
                  <a:schemeClr val="tx1"/>
                </a:solidFill>
                <a:latin typeface="+mn-lt"/>
                <a:ea typeface="+mn-ea"/>
                <a:cs typeface="+mn-cs"/>
              </a:rPr>
              <a:t>谈话气氛愉快</a:t>
            </a:r>
          </a:p>
          <a:p>
            <a:r>
              <a:rPr lang="zh-CN" altLang="en-US" sz="1200" kern="1200" dirty="0" smtClean="0">
                <a:solidFill>
                  <a:schemeClr val="tx1"/>
                </a:solidFill>
                <a:latin typeface="+mn-lt"/>
                <a:ea typeface="+mn-ea"/>
                <a:cs typeface="+mn-cs"/>
              </a:rPr>
              <a:t>浪费时间</a:t>
            </a:r>
          </a:p>
          <a:p>
            <a:r>
              <a:rPr lang="zh-CN" altLang="en-US" sz="1200" kern="1200" dirty="0" smtClean="0">
                <a:solidFill>
                  <a:schemeClr val="tx1"/>
                </a:solidFill>
                <a:latin typeface="+mn-lt"/>
                <a:ea typeface="+mn-ea"/>
                <a:cs typeface="+mn-cs"/>
              </a:rPr>
              <a:t>谈话不易控制</a:t>
            </a:r>
          </a:p>
          <a:p>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）提问技巧</a:t>
            </a:r>
          </a:p>
          <a:p>
            <a:r>
              <a:rPr lang="zh-CN" altLang="en-US" sz="1200" kern="1200" dirty="0" smtClean="0">
                <a:solidFill>
                  <a:schemeClr val="tx1"/>
                </a:solidFill>
                <a:latin typeface="+mn-lt"/>
                <a:ea typeface="+mn-ea"/>
                <a:cs typeface="+mn-cs"/>
              </a:rPr>
              <a:t>通常一开始，为了营造氛围，用开放性问题；</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当对方紧张时，用开放性问题；</a:t>
            </a:r>
          </a:p>
          <a:p>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）几个不利于收集信息的问题</a:t>
            </a:r>
          </a:p>
          <a:p>
            <a:r>
              <a:rPr lang="zh-CN" altLang="en-US" sz="1200" kern="1200" dirty="0" smtClean="0">
                <a:solidFill>
                  <a:schemeClr val="tx1"/>
                </a:solidFill>
                <a:latin typeface="+mn-lt"/>
                <a:ea typeface="+mn-ea"/>
                <a:cs typeface="+mn-cs"/>
              </a:rPr>
              <a:t>★少说为什么</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要用其他的话来代替。比如：能不能再说的详细一点，</a:t>
            </a:r>
          </a:p>
          <a:p>
            <a:r>
              <a:rPr lang="zh-CN" altLang="en-US" sz="1200" kern="1200" dirty="0" smtClean="0">
                <a:solidFill>
                  <a:schemeClr val="tx1"/>
                </a:solidFill>
                <a:latin typeface="+mn-lt"/>
                <a:ea typeface="+mn-ea"/>
                <a:cs typeface="+mn-cs"/>
              </a:rPr>
              <a:t>★少问带有引导性的问题，比如难道你不认为这样做是不对的吗？</a:t>
            </a:r>
          </a:p>
          <a:p>
            <a:r>
              <a:rPr lang="zh-CN" altLang="en-US" sz="1200" kern="1200" dirty="0" smtClean="0">
                <a:solidFill>
                  <a:schemeClr val="tx1"/>
                </a:solidFill>
                <a:latin typeface="+mn-lt"/>
                <a:ea typeface="+mn-ea"/>
                <a:cs typeface="+mn-cs"/>
              </a:rPr>
              <a:t>★多重问题，一口气问很多问题。</a:t>
            </a:r>
          </a:p>
          <a:p>
            <a:r>
              <a:rPr lang="zh-CN" altLang="en-US" sz="1200" kern="1200" dirty="0" smtClean="0">
                <a:solidFill>
                  <a:schemeClr val="tx1"/>
                </a:solidFill>
                <a:latin typeface="+mn-lt"/>
                <a:ea typeface="+mn-ea"/>
                <a:cs typeface="+mn-cs"/>
              </a:rPr>
              <a:t>积极聆听的技巧：</a:t>
            </a:r>
          </a:p>
          <a:p>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倾听回应，在听的过程中，有口头语言或者身体语言回应，</a:t>
            </a:r>
          </a:p>
          <a:p>
            <a:r>
              <a:rPr lang="en-US"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提示内容，没有听清楚的时候，及时提问。</a:t>
            </a:r>
          </a:p>
          <a:p>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重复内容，听完后，简单重复</a:t>
            </a:r>
          </a:p>
          <a:p>
            <a:r>
              <a:rPr lang="en-US"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归纳总结，</a:t>
            </a:r>
          </a:p>
          <a:p>
            <a:r>
              <a:rPr lang="en-US"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  表达感受，</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步骤三，阐述观点</a:t>
            </a:r>
          </a:p>
          <a:p>
            <a:r>
              <a:rPr lang="zh-CN" altLang="en-US" sz="1200" kern="1200" dirty="0" smtClean="0">
                <a:solidFill>
                  <a:schemeClr val="tx1"/>
                </a:solidFill>
                <a:latin typeface="+mn-lt"/>
                <a:ea typeface="+mn-ea"/>
                <a:cs typeface="+mn-cs"/>
              </a:rPr>
              <a:t>要想销售产品，要先销售自己。</a:t>
            </a:r>
          </a:p>
          <a:p>
            <a:r>
              <a:rPr lang="zh-CN" altLang="en-US" sz="1200" kern="1200" dirty="0" smtClean="0">
                <a:solidFill>
                  <a:schemeClr val="tx1"/>
                </a:solidFill>
                <a:latin typeface="+mn-lt"/>
                <a:ea typeface="+mn-ea"/>
                <a:cs typeface="+mn-cs"/>
              </a:rPr>
              <a:t>表达观念，使用</a:t>
            </a:r>
            <a:r>
              <a:rPr lang="en-US" sz="1200" kern="1200" dirty="0" smtClean="0">
                <a:solidFill>
                  <a:schemeClr val="tx1"/>
                </a:solidFill>
                <a:latin typeface="+mn-lt"/>
                <a:ea typeface="+mn-ea"/>
                <a:cs typeface="+mn-cs"/>
              </a:rPr>
              <a:t>FAB</a:t>
            </a:r>
            <a:r>
              <a:rPr lang="zh-CN" altLang="en-US" sz="1200" kern="1200" dirty="0" smtClean="0">
                <a:solidFill>
                  <a:schemeClr val="tx1"/>
                </a:solidFill>
                <a:latin typeface="+mn-lt"/>
                <a:ea typeface="+mn-ea"/>
                <a:cs typeface="+mn-cs"/>
              </a:rPr>
              <a:t>原则</a:t>
            </a:r>
          </a:p>
          <a:p>
            <a:r>
              <a:rPr lang="en-US" sz="1200" kern="1200" dirty="0" smtClean="0">
                <a:solidFill>
                  <a:schemeClr val="tx1"/>
                </a:solidFill>
                <a:latin typeface="+mn-lt"/>
                <a:ea typeface="+mn-ea"/>
                <a:cs typeface="+mn-cs"/>
              </a:rPr>
              <a:t>F-FEATURE       </a:t>
            </a:r>
            <a:r>
              <a:rPr lang="zh-CN" altLang="en-US" sz="1200" kern="1200" dirty="0" smtClean="0">
                <a:solidFill>
                  <a:schemeClr val="tx1"/>
                </a:solidFill>
                <a:latin typeface="+mn-lt"/>
                <a:ea typeface="+mn-ea"/>
                <a:cs typeface="+mn-cs"/>
              </a:rPr>
              <a:t>属性</a:t>
            </a:r>
          </a:p>
          <a:p>
            <a:r>
              <a:rPr lang="en-US" sz="1200" kern="1200" dirty="0" smtClean="0">
                <a:solidFill>
                  <a:schemeClr val="tx1"/>
                </a:solidFill>
                <a:latin typeface="+mn-lt"/>
                <a:ea typeface="+mn-ea"/>
                <a:cs typeface="+mn-cs"/>
              </a:rPr>
              <a:t>A-ADVANTAGE    </a:t>
            </a:r>
            <a:r>
              <a:rPr lang="zh-CN" altLang="en-US" sz="1200" kern="1200" dirty="0" smtClean="0">
                <a:solidFill>
                  <a:schemeClr val="tx1"/>
                </a:solidFill>
                <a:latin typeface="+mn-lt"/>
                <a:ea typeface="+mn-ea"/>
                <a:cs typeface="+mn-cs"/>
              </a:rPr>
              <a:t>作用</a:t>
            </a:r>
          </a:p>
          <a:p>
            <a:r>
              <a:rPr lang="en-US" sz="1200" kern="1200" dirty="0" smtClean="0">
                <a:solidFill>
                  <a:schemeClr val="tx1"/>
                </a:solidFill>
                <a:latin typeface="+mn-lt"/>
                <a:ea typeface="+mn-ea"/>
                <a:cs typeface="+mn-cs"/>
              </a:rPr>
              <a:t>B-BENEFIT       </a:t>
            </a:r>
            <a:r>
              <a:rPr lang="zh-CN" altLang="en-US" sz="1200" kern="1200" dirty="0" smtClean="0">
                <a:solidFill>
                  <a:schemeClr val="tx1"/>
                </a:solidFill>
                <a:latin typeface="+mn-lt"/>
                <a:ea typeface="+mn-ea"/>
                <a:cs typeface="+mn-cs"/>
              </a:rPr>
              <a:t>利益</a:t>
            </a:r>
          </a:p>
          <a:p>
            <a:r>
              <a:rPr lang="zh-CN" altLang="en-US" sz="1200" kern="1200" dirty="0" smtClean="0">
                <a:solidFill>
                  <a:schemeClr val="tx1"/>
                </a:solidFill>
                <a:latin typeface="+mn-lt"/>
                <a:ea typeface="+mn-ea"/>
                <a:cs typeface="+mn-cs"/>
              </a:rPr>
              <a:t>步骤四，处理异议</a:t>
            </a:r>
          </a:p>
          <a:p>
            <a:r>
              <a:rPr lang="zh-CN" altLang="en-US" sz="1200" kern="1200" dirty="0" smtClean="0">
                <a:solidFill>
                  <a:schemeClr val="tx1"/>
                </a:solidFill>
                <a:latin typeface="+mn-lt"/>
                <a:ea typeface="+mn-ea"/>
                <a:cs typeface="+mn-cs"/>
              </a:rPr>
              <a:t>成年人固有的观念和习惯都是很难改变的，很不容易被别人说服。在遇到异议的时候，可以采用</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柔道法</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，不是强行的说服对方，而是用对方的观点来说说服对方，在沟通中遇到异议之后，首先了解对方的某些观点，然后找出其中对你有利的一点，在顺着这个观点发展下去。最终说服对方。</a:t>
            </a:r>
          </a:p>
          <a:p>
            <a:r>
              <a:rPr lang="zh-CN" altLang="en-US" sz="1200" kern="1200" dirty="0" smtClean="0">
                <a:solidFill>
                  <a:schemeClr val="tx1"/>
                </a:solidFill>
                <a:latin typeface="+mn-lt"/>
                <a:ea typeface="+mn-ea"/>
                <a:cs typeface="+mn-cs"/>
              </a:rPr>
              <a:t>解决人际关系问题，最有威力的三个字，就是</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我理解</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步骤五，达成协议</a:t>
            </a:r>
          </a:p>
          <a:p>
            <a:r>
              <a:rPr lang="zh-CN" altLang="en-US" sz="1200" kern="1200" dirty="0" smtClean="0">
                <a:solidFill>
                  <a:schemeClr val="tx1"/>
                </a:solidFill>
                <a:latin typeface="+mn-lt"/>
                <a:ea typeface="+mn-ea"/>
                <a:cs typeface="+mn-cs"/>
              </a:rPr>
              <a:t>在达成协议的时候，要做到以下几个方面，</a:t>
            </a:r>
          </a:p>
          <a:p>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感谢</a:t>
            </a:r>
          </a:p>
          <a:p>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赞美</a:t>
            </a:r>
          </a:p>
          <a:p>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庆祝</a:t>
            </a:r>
          </a:p>
          <a:p>
            <a:r>
              <a:rPr lang="zh-CN" altLang="en-US" sz="1200" kern="1200" dirty="0" smtClean="0">
                <a:solidFill>
                  <a:schemeClr val="tx1"/>
                </a:solidFill>
                <a:latin typeface="+mn-lt"/>
                <a:ea typeface="+mn-ea"/>
                <a:cs typeface="+mn-cs"/>
              </a:rPr>
              <a:t>善于发现别人的支持，并表示感谢</a:t>
            </a:r>
          </a:p>
          <a:p>
            <a:r>
              <a:rPr lang="zh-CN" altLang="en-US" sz="1200" kern="1200" dirty="0" smtClean="0">
                <a:solidFill>
                  <a:schemeClr val="tx1"/>
                </a:solidFill>
                <a:latin typeface="+mn-lt"/>
                <a:ea typeface="+mn-ea"/>
                <a:cs typeface="+mn-cs"/>
              </a:rPr>
              <a:t>对别人的结果表示感谢</a:t>
            </a:r>
          </a:p>
          <a:p>
            <a:r>
              <a:rPr lang="zh-CN" altLang="en-US" sz="1200" kern="1200" dirty="0" smtClean="0">
                <a:solidFill>
                  <a:schemeClr val="tx1"/>
                </a:solidFill>
                <a:latin typeface="+mn-lt"/>
                <a:ea typeface="+mn-ea"/>
                <a:cs typeface="+mn-cs"/>
              </a:rPr>
              <a:t>愿意与合作伙伴，同事分享工作成果</a:t>
            </a:r>
          </a:p>
          <a:p>
            <a:r>
              <a:rPr lang="zh-CN" altLang="en-US" sz="1200" kern="1200" dirty="0" smtClean="0">
                <a:solidFill>
                  <a:schemeClr val="tx1"/>
                </a:solidFill>
                <a:latin typeface="+mn-lt"/>
                <a:ea typeface="+mn-ea"/>
                <a:cs typeface="+mn-cs"/>
              </a:rPr>
              <a:t>积极转达内外部的反馈</a:t>
            </a:r>
          </a:p>
          <a:p>
            <a:r>
              <a:rPr lang="zh-CN" altLang="en-US" sz="1200" kern="1200" dirty="0" smtClean="0">
                <a:solidFill>
                  <a:schemeClr val="tx1"/>
                </a:solidFill>
                <a:latin typeface="+mn-lt"/>
                <a:ea typeface="+mn-ea"/>
                <a:cs typeface="+mn-cs"/>
              </a:rPr>
              <a:t>对合作者的工作给以回报</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步骤六：共同实施</a:t>
            </a:r>
          </a:p>
          <a:p>
            <a:r>
              <a:rPr lang="zh-CN" altLang="en-US" sz="1200" kern="1200" dirty="0" smtClean="0">
                <a:solidFill>
                  <a:schemeClr val="tx1"/>
                </a:solidFill>
                <a:latin typeface="+mn-lt"/>
                <a:ea typeface="+mn-ea"/>
                <a:cs typeface="+mn-cs"/>
              </a:rPr>
              <a:t>任何沟通的结果都意味着一项工作的开始，而不是结束。</a:t>
            </a:r>
          </a:p>
          <a:p>
            <a:r>
              <a:rPr lang="zh-CN" altLang="en-US" sz="1200" kern="1200" dirty="0" smtClean="0">
                <a:solidFill>
                  <a:schemeClr val="tx1"/>
                </a:solidFill>
                <a:latin typeface="+mn-lt"/>
                <a:ea typeface="+mn-ea"/>
                <a:cs typeface="+mn-cs"/>
              </a:rPr>
              <a:t>信任是沟通的基础，如果达成了协议，就一定要努力的按照协议去实施。</a:t>
            </a:r>
          </a:p>
          <a:p>
            <a:endParaRPr lang="zh-CN" altLang="en-US" dirty="0"/>
          </a:p>
        </p:txBody>
      </p:sp>
      <p:sp>
        <p:nvSpPr>
          <p:cNvPr id="4" name="灯片编号占位符 3"/>
          <p:cNvSpPr>
            <a:spLocks noGrp="1"/>
          </p:cNvSpPr>
          <p:nvPr>
            <p:ph type="sldNum" sz="quarter" idx="10"/>
          </p:nvPr>
        </p:nvSpPr>
        <p:spPr/>
        <p:txBody>
          <a:bodyPr/>
          <a:lstStyle/>
          <a:p>
            <a:pPr>
              <a:defRPr/>
            </a:pPr>
            <a:fld id="{59EAA6B9-7D82-45B4-8C4B-7EF3F95055E7}" type="slidenum">
              <a:rPr lang="zh-CN" altLang="en-US" smtClean="0"/>
              <a:pPr>
                <a:defRPr/>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最好的价值调研方案范本</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论点：</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总，经过对您公司的初步了解，发现存在以下</a:t>
            </a:r>
            <a:r>
              <a:rPr lang="en-US" sz="1200" kern="1200" dirty="0" smtClean="0">
                <a:solidFill>
                  <a:schemeClr val="tx1"/>
                </a:solidFill>
                <a:latin typeface="+mn-lt"/>
                <a:ea typeface="+mn-ea"/>
                <a:cs typeface="+mn-cs"/>
              </a:rPr>
              <a:t>N</a:t>
            </a:r>
            <a:r>
              <a:rPr lang="zh-CN" altLang="en-US" sz="1200" kern="1200" dirty="0" smtClean="0">
                <a:solidFill>
                  <a:schemeClr val="tx1"/>
                </a:solidFill>
                <a:latin typeface="+mn-lt"/>
                <a:ea typeface="+mn-ea"/>
                <a:cs typeface="+mn-cs"/>
              </a:rPr>
              <a:t>点管理不完善之处，他们目前正在造出您公司</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万的资金不合理占用，造成每年</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万资金成本浪费和损失，如果对这几点进行改善，我们认为可以激活</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万沉睡资金，可以节省</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万成本费用损失，从而实现经营利润的提升，而这正是我们高格，这家专业的企业管理软件服务商可以解决的。</a:t>
            </a:r>
          </a:p>
          <a:p>
            <a:r>
              <a:rPr lang="zh-CN" altLang="en-US" sz="1200" kern="1200" dirty="0" smtClean="0">
                <a:solidFill>
                  <a:schemeClr val="tx1"/>
                </a:solidFill>
                <a:latin typeface="+mn-lt"/>
                <a:ea typeface="+mn-ea"/>
                <a:cs typeface="+mn-cs"/>
              </a:rPr>
              <a:t>当然，</a:t>
            </a:r>
            <a:r>
              <a:rPr lang="en-US" sz="1200" kern="1200" dirty="0" smtClean="0">
                <a:solidFill>
                  <a:schemeClr val="tx1"/>
                </a:solidFill>
                <a:latin typeface="+mn-lt"/>
                <a:ea typeface="+mn-ea"/>
                <a:cs typeface="+mn-cs"/>
              </a:rPr>
              <a:t>ERP</a:t>
            </a:r>
            <a:r>
              <a:rPr lang="zh-CN" altLang="en-US" sz="1200" kern="1200" dirty="0" smtClean="0">
                <a:solidFill>
                  <a:schemeClr val="tx1"/>
                </a:solidFill>
                <a:latin typeface="+mn-lt"/>
                <a:ea typeface="+mn-ea"/>
                <a:cs typeface="+mn-cs"/>
              </a:rPr>
              <a:t>的价值远不仅此，还有更深层次的价值体现，本处只是对您公司目前不合理的管理所形成的直接损失进行分析，并提出解决办法。</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论据：管理问题和想象以及分析的数据</a:t>
            </a: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总结：</a:t>
            </a:r>
            <a:endParaRPr lang="zh-CN" altLang="en-US" b="1" dirty="0"/>
          </a:p>
        </p:txBody>
      </p:sp>
      <p:sp>
        <p:nvSpPr>
          <p:cNvPr id="4" name="灯片编号占位符 3"/>
          <p:cNvSpPr>
            <a:spLocks noGrp="1"/>
          </p:cNvSpPr>
          <p:nvPr>
            <p:ph type="sldNum" sz="quarter" idx="10"/>
          </p:nvPr>
        </p:nvSpPr>
        <p:spPr/>
        <p:txBody>
          <a:bodyPr/>
          <a:lstStyle/>
          <a:p>
            <a:fld id="{C4FD6B19-9F33-48DB-962C-30F5296DC088}" type="slidenum">
              <a:rPr lang="en-US" altLang="zh-CN" smtClean="0"/>
              <a:pPr/>
              <a:t>12</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latin typeface="+mn-lt"/>
                <a:ea typeface="+mn-ea"/>
                <a:cs typeface="+mn-cs"/>
              </a:rPr>
              <a:t>干这个活，就像追女人一样，一次就要拿下，让她晕头转向，跟着你走，一次拿不下，再来第二次就难了。</a:t>
            </a:r>
          </a:p>
        </p:txBody>
      </p:sp>
      <p:sp>
        <p:nvSpPr>
          <p:cNvPr id="4" name="灯片编号占位符 3"/>
          <p:cNvSpPr>
            <a:spLocks noGrp="1"/>
          </p:cNvSpPr>
          <p:nvPr>
            <p:ph type="sldNum" sz="quarter" idx="10"/>
          </p:nvPr>
        </p:nvSpPr>
        <p:spPr/>
        <p:txBody>
          <a:bodyPr/>
          <a:lstStyle/>
          <a:p>
            <a:pPr>
              <a:defRPr/>
            </a:pPr>
            <a:fld id="{59EAA6B9-7D82-45B4-8C4B-7EF3F95055E7}" type="slidenum">
              <a:rPr lang="zh-CN" altLang="en-US" smtClean="0"/>
              <a:pPr>
                <a:defRPr/>
              </a:pPr>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59EAA6B9-7D82-45B4-8C4B-7EF3F95055E7}" type="slidenum">
              <a:rPr lang="zh-CN" altLang="en-US" smtClean="0"/>
              <a:pPr>
                <a:defRPr/>
              </a:pPr>
              <a:t>22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规矩</a:t>
            </a:r>
            <a:endParaRPr lang="zh-CN" altLang="en-US" dirty="0"/>
          </a:p>
        </p:txBody>
      </p:sp>
      <p:sp>
        <p:nvSpPr>
          <p:cNvPr id="4" name="灯片编号占位符 3"/>
          <p:cNvSpPr>
            <a:spLocks noGrp="1"/>
          </p:cNvSpPr>
          <p:nvPr>
            <p:ph type="sldNum" sz="quarter" idx="10"/>
          </p:nvPr>
        </p:nvSpPr>
        <p:spPr/>
        <p:txBody>
          <a:bodyPr/>
          <a:lstStyle/>
          <a:p>
            <a:pPr>
              <a:defRPr/>
            </a:pPr>
            <a:fld id="{59EAA6B9-7D82-45B4-8C4B-7EF3F95055E7}" type="slidenum">
              <a:rPr lang="zh-CN" altLang="en-US" smtClean="0"/>
              <a:pPr>
                <a:defRPr/>
              </a:pPr>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图片1"/>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2" name="标题 1"/>
          <p:cNvSpPr>
            <a:spLocks noGrp="1"/>
          </p:cNvSpPr>
          <p:nvPr>
            <p:ph type="ctrTitle"/>
          </p:nvPr>
        </p:nvSpPr>
        <p:spPr>
          <a:xfrm>
            <a:off x="685800" y="2706707"/>
            <a:ext cx="7772400" cy="1470025"/>
          </a:xfrm>
        </p:spPr>
        <p:txBody>
          <a:bodyPr/>
          <a:lstStyle>
            <a:lvl1pPr>
              <a:defRPr b="1">
                <a:solidFill>
                  <a:schemeClr val="bg1"/>
                </a:solidFill>
                <a:latin typeface="华文中宋" pitchFamily="2" charset="-122"/>
                <a:ea typeface="华文中宋" pitchFamily="2"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71670" y="4462482"/>
            <a:ext cx="6400800" cy="1752600"/>
          </a:xfrm>
        </p:spPr>
        <p:txBody>
          <a:bodyPr/>
          <a:lstStyle>
            <a:lvl1pPr marL="0" indent="0" algn="r">
              <a:buNone/>
              <a:defRPr b="1">
                <a:solidFill>
                  <a:schemeClr val="bg1"/>
                </a:solidFill>
                <a:latin typeface="华文中宋" pitchFamily="2" charset="-122"/>
                <a:ea typeface="华文中宋"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solidFill>
                  <a:schemeClr val="bg1"/>
                </a:solidFill>
                <a:latin typeface="华文中宋" pitchFamily="2" charset="-122"/>
                <a:ea typeface="华文中宋" pitchFamily="2" charset="-122"/>
              </a:defRPr>
            </a:lvl1pPr>
          </a:lstStyle>
          <a:p>
            <a:pPr>
              <a:defRPr/>
            </a:pPr>
            <a:fld id="{4C8AE6DD-EF89-43D8-95DD-C7EDB4EB5AAA}" type="datetimeFigureOut">
              <a:rPr lang="zh-CN" altLang="en-US"/>
              <a:pPr>
                <a:defRPr/>
              </a:pPr>
              <a:t>2011/5/16</a:t>
            </a:fld>
            <a:endParaRPr lang="zh-CN" altLang="en-US"/>
          </a:p>
        </p:txBody>
      </p:sp>
      <p:sp>
        <p:nvSpPr>
          <p:cNvPr id="6" name="页脚占位符 4"/>
          <p:cNvSpPr>
            <a:spLocks noGrp="1"/>
          </p:cNvSpPr>
          <p:nvPr>
            <p:ph type="ftr" sz="quarter" idx="11"/>
          </p:nvPr>
        </p:nvSpPr>
        <p:spPr/>
        <p:txBody>
          <a:bodyPr/>
          <a:lstStyle>
            <a:lvl1pPr>
              <a:defRPr>
                <a:solidFill>
                  <a:schemeClr val="bg1"/>
                </a:solidFill>
                <a:latin typeface="华文中宋" pitchFamily="2" charset="-122"/>
                <a:ea typeface="华文中宋" pitchFamily="2"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solidFill>
                  <a:schemeClr val="bg1"/>
                </a:solidFill>
                <a:latin typeface="华文中宋" pitchFamily="2" charset="-122"/>
                <a:ea typeface="华文中宋" pitchFamily="2" charset="-122"/>
              </a:defRPr>
            </a:lvl1pPr>
          </a:lstStyle>
          <a:p>
            <a:pPr>
              <a:defRPr/>
            </a:pPr>
            <a:fld id="{1852CD36-46FB-427A-86E1-53E40A742DA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642918"/>
          </a:xfrm>
          <a:noFill/>
          <a:ln w="9525">
            <a:noFill/>
            <a:miter lim="800000"/>
            <a:headEnd/>
            <a:tailEnd/>
          </a:ln>
        </p:spPr>
        <p:txBody>
          <a:bodyPr/>
          <a:lstStyle>
            <a:lvl1pPr algn="l" rtl="0" eaLnBrk="1" fontAlgn="base" hangingPunct="1">
              <a:spcBef>
                <a:spcPct val="0"/>
              </a:spcBef>
              <a:spcAft>
                <a:spcPct val="0"/>
              </a:spcAft>
              <a:defRPr lang="zh-CN" altLang="en-US" sz="3200" b="1" kern="1200">
                <a:solidFill>
                  <a:schemeClr val="bg1"/>
                </a:solidFill>
                <a:latin typeface="华文中宋" pitchFamily="2" charset="-122"/>
                <a:ea typeface="华文中宋" pitchFamily="2" charset="-122"/>
                <a:cs typeface="+mj-cs"/>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F46D10-9683-43FD-A48C-23B91E95D838}" type="datetimeFigureOut">
              <a:rPr lang="zh-CN" altLang="en-US"/>
              <a:pPr>
                <a:defRPr/>
              </a:pPr>
              <a:t>2011/5/16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85386D-1600-4066-830A-0DC674BEDA8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3215CD5-99F1-4D4A-AD61-D9991A752B2D}" type="datetimeFigureOut">
              <a:rPr lang="zh-CN" altLang="en-US"/>
              <a:pPr>
                <a:defRPr/>
              </a:pPr>
              <a:t>2011/5/16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886E48-DA26-4D1C-A00B-D0CA59FEA82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571480"/>
          </a:xfrm>
        </p:spPr>
        <p:txBody>
          <a:bodyPr/>
          <a:lstStyle>
            <a:lvl1pPr algn="l">
              <a:defRPr sz="3200" b="1">
                <a:solidFill>
                  <a:schemeClr val="bg1"/>
                </a:solidFill>
                <a:latin typeface="华文中宋" pitchFamily="2" charset="-122"/>
                <a:ea typeface="华文中宋" pitchFamily="2"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514350" indent="-514350">
              <a:buFont typeface="+mj-lt"/>
              <a:buAutoNum type="arabicPeriod"/>
              <a:defRPr>
                <a:latin typeface="华文中宋" pitchFamily="2" charset="-122"/>
                <a:ea typeface="华文中宋" pitchFamily="2" charset="-122"/>
              </a:defRPr>
            </a:lvl1pPr>
            <a:lvl2pPr marL="971550" indent="-514350">
              <a:buFont typeface="+mj-lt"/>
              <a:buAutoNum type="alphaUcPeriod"/>
              <a:defRPr>
                <a:latin typeface="华文中宋" pitchFamily="2" charset="-122"/>
                <a:ea typeface="华文中宋" pitchFamily="2" charset="-122"/>
              </a:defRPr>
            </a:lvl2pPr>
            <a:lvl3pPr marL="1371600" indent="-457200">
              <a:buFont typeface="+mj-lt"/>
              <a:buAutoNum type="alphaLcParenR"/>
              <a:defRPr>
                <a:latin typeface="华文中宋" pitchFamily="2" charset="-122"/>
                <a:ea typeface="华文中宋" pitchFamily="2" charset="-122"/>
              </a:defRPr>
            </a:lvl3pPr>
            <a:lvl4pPr marL="1828800" indent="-457200">
              <a:buFont typeface="+mj-lt"/>
              <a:buAutoNum type="arabicPeriod"/>
              <a:defRPr>
                <a:latin typeface="华文中宋" pitchFamily="2" charset="-122"/>
                <a:ea typeface="华文中宋" pitchFamily="2" charset="-122"/>
              </a:defRPr>
            </a:lvl4pPr>
            <a:lvl5pPr marL="2286000" indent="-457200">
              <a:buFont typeface="+mj-lt"/>
              <a:buAutoNum type="arabicPeriod"/>
              <a:defRPr>
                <a:latin typeface="华文中宋" pitchFamily="2" charset="-122"/>
                <a:ea typeface="华文中宋" pitchFamily="2"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DC27DB5A-2C06-4757-B43F-1DCF63428FF9}" type="datetimeFigureOut">
              <a:rPr lang="zh-CN" altLang="en-US"/>
              <a:pPr>
                <a:defRPr/>
              </a:pPr>
              <a:t>2011/5/16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AC8DBC-0813-4C31-A868-364641E3884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47C1EE1-C6D9-4DC4-91D1-1A7E0EF914C3}" type="datetimeFigureOut">
              <a:rPr lang="zh-CN" altLang="en-US"/>
              <a:pPr>
                <a:defRPr/>
              </a:pPr>
              <a:t>2011/5/16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464F02-D1FC-4C3D-A8E4-7F9F6F4BBBD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571480"/>
          </a:xfrm>
        </p:spPr>
        <p:txBody>
          <a:bodyPr/>
          <a:lstStyle>
            <a:lvl1pPr algn="l">
              <a:defRPr sz="3200" b="1">
                <a:solidFill>
                  <a:schemeClr val="bg1"/>
                </a:solidFill>
                <a:latin typeface="华文中宋" pitchFamily="2" charset="-122"/>
                <a:ea typeface="华文中宋" pitchFamily="2" charset="-122"/>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9B4E3AF-18A6-4A51-8BDF-307A70A42A11}" type="datetimeFigureOut">
              <a:rPr lang="zh-CN" altLang="en-US"/>
              <a:pPr>
                <a:defRPr/>
              </a:pPr>
              <a:t>2011/5/16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532488-46CA-47B9-B746-5969E406B4D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642918"/>
          </a:xfrm>
          <a:noFill/>
          <a:ln w="9525">
            <a:noFill/>
            <a:miter lim="800000"/>
            <a:headEnd/>
            <a:tailEnd/>
          </a:ln>
        </p:spPr>
        <p:txBody>
          <a:bodyPr/>
          <a:lstStyle>
            <a:lvl1pPr algn="l" rtl="0" eaLnBrk="1" fontAlgn="base" hangingPunct="1">
              <a:spcBef>
                <a:spcPct val="0"/>
              </a:spcBef>
              <a:spcAft>
                <a:spcPct val="0"/>
              </a:spcAft>
              <a:defRPr lang="zh-CN" altLang="en-US" sz="3200" b="1" kern="1200" dirty="0">
                <a:solidFill>
                  <a:schemeClr val="bg1"/>
                </a:solidFill>
                <a:latin typeface="华文中宋" pitchFamily="2" charset="-122"/>
                <a:ea typeface="华文中宋" pitchFamily="2" charset="-122"/>
                <a:cs typeface="+mj-cs"/>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12373D7-C772-46CD-B324-0D6146D9B400}" type="datetimeFigureOut">
              <a:rPr lang="zh-CN" altLang="en-US"/>
              <a:pPr>
                <a:defRPr/>
              </a:pPr>
              <a:t>2011/5/16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6802E8-A25C-4607-B121-30B3C9C80E8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642918"/>
          </a:xfrm>
          <a:noFill/>
          <a:ln w="9525">
            <a:noFill/>
            <a:miter lim="800000"/>
            <a:headEnd/>
            <a:tailEnd/>
          </a:ln>
        </p:spPr>
        <p:txBody>
          <a:bodyPr/>
          <a:lstStyle>
            <a:lvl1pPr algn="l" rtl="0" eaLnBrk="1" fontAlgn="base" hangingPunct="1">
              <a:spcBef>
                <a:spcPct val="0"/>
              </a:spcBef>
              <a:spcAft>
                <a:spcPct val="0"/>
              </a:spcAft>
              <a:defRPr lang="zh-CN" altLang="en-US" sz="3200" b="1" kern="1200">
                <a:solidFill>
                  <a:schemeClr val="bg1"/>
                </a:solidFill>
                <a:latin typeface="华文中宋" pitchFamily="2" charset="-122"/>
                <a:ea typeface="华文中宋" pitchFamily="2" charset="-122"/>
                <a:cs typeface="+mj-cs"/>
              </a:defRPr>
            </a:lvl1pPr>
          </a:lstStyle>
          <a:p>
            <a:r>
              <a:rPr lang="zh-CN" altLang="en-US"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4106BF37-19D1-48CB-9347-BECEBFDC3385}" type="datetimeFigureOut">
              <a:rPr lang="zh-CN" altLang="en-US"/>
              <a:pPr>
                <a:defRPr/>
              </a:pPr>
              <a:t>2011/5/16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BE4DBC5-6590-4CB1-9B49-AA5F8B4044EE}"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1F84241-8124-41CD-A71A-4C9E57168336}" type="datetimeFigureOut">
              <a:rPr lang="zh-CN" altLang="en-US"/>
              <a:pPr>
                <a:defRPr/>
              </a:pPr>
              <a:t>2011/5/16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B71DB75-91F2-4717-AA95-B80A1FE6F90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A7E531D-32D9-4A1C-ACAC-18EE27FAFC2E}" type="datetimeFigureOut">
              <a:rPr lang="zh-CN" altLang="en-US"/>
              <a:pPr>
                <a:defRPr/>
              </a:pPr>
              <a:t>2011/5/16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235F63-797E-4804-8A5B-F02A51178C9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093AF9-C261-4ABA-912C-223FE7E20040}" type="datetimeFigureOut">
              <a:rPr lang="zh-CN" altLang="en-US"/>
              <a:pPr>
                <a:defRPr/>
              </a:pPr>
              <a:t>2011/5/16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2721259-B450-4319-B2D7-0106A97590B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cstate="print"/>
          <a:srcRect/>
          <a:stretch>
            <a:fillRect/>
          </a:stretch>
        </p:blipFill>
        <p:spPr bwMode="auto">
          <a:xfrm>
            <a:off x="0" y="0"/>
            <a:ext cx="9144000" cy="6869113"/>
          </a:xfrm>
          <a:prstGeom prst="rect">
            <a:avLst/>
          </a:prstGeom>
          <a:noFill/>
          <a:ln w="9525">
            <a:noFill/>
            <a:miter lim="800000"/>
            <a:headEnd/>
            <a:tailEnd/>
          </a:ln>
        </p:spPr>
      </p:pic>
      <p:sp>
        <p:nvSpPr>
          <p:cNvPr id="4099"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0576EC5-8F1F-401E-9375-BF148BF3C21B}" type="datetimeFigureOut">
              <a:rPr lang="zh-CN" altLang="en-US"/>
              <a:pPr>
                <a:defRPr/>
              </a:pPr>
              <a:t>2011/5/16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00D5FDC-1B19-4C3C-B6A5-F408695CD4E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12"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图片1"/>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6147" name="标题 1"/>
          <p:cNvSpPr>
            <a:spLocks noGrp="1"/>
          </p:cNvSpPr>
          <p:nvPr>
            <p:ph type="ctrTitle"/>
          </p:nvPr>
        </p:nvSpPr>
        <p:spPr>
          <a:xfrm>
            <a:off x="785813" y="3143250"/>
            <a:ext cx="7772400" cy="1470025"/>
          </a:xfrm>
        </p:spPr>
        <p:txBody>
          <a:bodyPr/>
          <a:lstStyle/>
          <a:p>
            <a:pPr eaLnBrk="1" hangingPunct="1"/>
            <a:r>
              <a:rPr lang="zh-CN" altLang="en-US" sz="4800" dirty="0" smtClean="0"/>
              <a:t>管理软件的销售培训</a:t>
            </a:r>
          </a:p>
        </p:txBody>
      </p:sp>
      <p:sp>
        <p:nvSpPr>
          <p:cNvPr id="6148" name="副标题 2"/>
          <p:cNvSpPr>
            <a:spLocks noGrp="1"/>
          </p:cNvSpPr>
          <p:nvPr>
            <p:ph type="subTitle" idx="1"/>
          </p:nvPr>
        </p:nvSpPr>
        <p:spPr>
          <a:xfrm>
            <a:off x="2214563" y="4643438"/>
            <a:ext cx="6400800" cy="1752600"/>
          </a:xfrm>
        </p:spPr>
        <p:txBody>
          <a:bodyPr/>
          <a:lstStyle/>
          <a:p>
            <a:pPr eaLnBrk="1" hangingPunct="1"/>
            <a:r>
              <a:rPr lang="zh-CN" altLang="en-US" sz="3600" dirty="0" smtClean="0"/>
              <a:t>价值营销之道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认识销售式沟通的本质</a:t>
            </a:r>
            <a:endParaRPr lang="zh-CN" altLang="en-US" dirty="0"/>
          </a:p>
        </p:txBody>
      </p:sp>
      <p:sp>
        <p:nvSpPr>
          <p:cNvPr id="3" name="内容占位符 2"/>
          <p:cNvSpPr>
            <a:spLocks noGrp="1"/>
          </p:cNvSpPr>
          <p:nvPr>
            <p:ph idx="1"/>
          </p:nvPr>
        </p:nvSpPr>
        <p:spPr>
          <a:xfrm>
            <a:off x="71438" y="3786190"/>
            <a:ext cx="4643438" cy="2857520"/>
          </a:xfrm>
          <a:solidFill>
            <a:schemeClr val="bg1"/>
          </a:solidFill>
          <a:ln>
            <a:solidFill>
              <a:schemeClr val="accent1"/>
            </a:solidFill>
          </a:ln>
        </p:spPr>
        <p:txBody>
          <a:bodyPr>
            <a:normAutofit fontScale="92500"/>
          </a:bodyPr>
          <a:lstStyle/>
          <a:p>
            <a:r>
              <a:rPr lang="zh-CN" altLang="en-US" sz="2400" dirty="0" smtClean="0"/>
              <a:t>什么是沟通的本质：</a:t>
            </a:r>
            <a:r>
              <a:rPr lang="en-US" altLang="zh-CN" sz="2400" dirty="0" smtClean="0"/>
              <a:t/>
            </a:r>
            <a:br>
              <a:rPr lang="en-US" altLang="zh-CN" sz="2400" dirty="0" smtClean="0"/>
            </a:br>
            <a:r>
              <a:rPr lang="zh-CN" altLang="en-US" sz="2400" dirty="0" smtClean="0"/>
              <a:t>互相了解关于沟通点的情况，交换意见，并达到统一的结论。</a:t>
            </a:r>
            <a:endParaRPr lang="en-US" altLang="zh-CN" sz="2400" dirty="0" smtClean="0"/>
          </a:p>
          <a:p>
            <a:r>
              <a:rPr lang="zh-CN" altLang="en-US" sz="2400" dirty="0" smtClean="0"/>
              <a:t>所以，销售式的沟通的本质是：</a:t>
            </a:r>
            <a:endParaRPr lang="en-US" altLang="zh-CN" sz="2400" dirty="0" smtClean="0"/>
          </a:p>
          <a:p>
            <a:pPr lvl="1"/>
            <a:r>
              <a:rPr lang="zh-CN" altLang="en-US" sz="2000" dirty="0" smtClean="0"/>
              <a:t>了解客户的情况，</a:t>
            </a:r>
            <a:endParaRPr lang="en-US" altLang="zh-CN" sz="2000" dirty="0" smtClean="0"/>
          </a:p>
          <a:p>
            <a:pPr lvl="1"/>
            <a:r>
              <a:rPr lang="zh-CN" altLang="en-US" sz="2000" dirty="0" smtClean="0"/>
              <a:t>并将自己的观点有效的表达，</a:t>
            </a:r>
            <a:endParaRPr lang="en-US" altLang="zh-CN" sz="2000" dirty="0" smtClean="0"/>
          </a:p>
          <a:p>
            <a:pPr lvl="1"/>
            <a:r>
              <a:rPr lang="zh-CN" altLang="en-US" sz="2000" dirty="0" smtClean="0"/>
              <a:t>以获得客户的认同（结合对方的利益），以达到销售的目的。</a:t>
            </a:r>
            <a:endParaRPr lang="en-US" altLang="zh-CN" sz="2000" dirty="0" smtClean="0"/>
          </a:p>
        </p:txBody>
      </p:sp>
      <p:pic>
        <p:nvPicPr>
          <p:cNvPr id="5" name="Picture 86" descr="三人-讨论"/>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71736" y="714356"/>
            <a:ext cx="4046201" cy="2938313"/>
          </a:xfrm>
          <a:prstGeom prst="rect">
            <a:avLst/>
          </a:prstGeom>
          <a:noFill/>
        </p:spPr>
      </p:pic>
      <p:sp>
        <p:nvSpPr>
          <p:cNvPr id="6" name="TextBox 5"/>
          <p:cNvSpPr txBox="1"/>
          <p:nvPr/>
        </p:nvSpPr>
        <p:spPr>
          <a:xfrm>
            <a:off x="1000100" y="1142984"/>
            <a:ext cx="1800493" cy="369332"/>
          </a:xfrm>
          <a:prstGeom prst="rect">
            <a:avLst/>
          </a:prstGeom>
          <a:noFill/>
        </p:spPr>
        <p:txBody>
          <a:bodyPr wrap="none" rtlCol="0">
            <a:spAutoFit/>
          </a:bodyPr>
          <a:lstStyle/>
          <a:p>
            <a:r>
              <a:rPr lang="zh-CN" altLang="en-US" dirty="0" smtClean="0"/>
              <a:t>客户的具体情况</a:t>
            </a:r>
            <a:endParaRPr lang="en-US" altLang="zh-CN" dirty="0" smtClean="0"/>
          </a:p>
        </p:txBody>
      </p:sp>
      <p:sp>
        <p:nvSpPr>
          <p:cNvPr id="7" name="TextBox 6"/>
          <p:cNvSpPr txBox="1"/>
          <p:nvPr/>
        </p:nvSpPr>
        <p:spPr>
          <a:xfrm>
            <a:off x="5286380" y="1139595"/>
            <a:ext cx="3429024" cy="646331"/>
          </a:xfrm>
          <a:prstGeom prst="rect">
            <a:avLst/>
          </a:prstGeom>
          <a:noFill/>
        </p:spPr>
        <p:txBody>
          <a:bodyPr wrap="square" rtlCol="0">
            <a:spAutoFit/>
          </a:bodyPr>
          <a:lstStyle/>
          <a:p>
            <a:r>
              <a:rPr lang="zh-CN" altLang="en-US" dirty="0" smtClean="0"/>
              <a:t>你的观点：是否正确、有力（符合客户的利益），是否能证明</a:t>
            </a:r>
            <a:endParaRPr lang="zh-CN" altLang="en-US" dirty="0"/>
          </a:p>
        </p:txBody>
      </p:sp>
      <p:sp>
        <p:nvSpPr>
          <p:cNvPr id="8" name="TextBox 7"/>
          <p:cNvSpPr txBox="1"/>
          <p:nvPr/>
        </p:nvSpPr>
        <p:spPr>
          <a:xfrm>
            <a:off x="4643438" y="3786190"/>
            <a:ext cx="4429156" cy="2862322"/>
          </a:xfrm>
          <a:prstGeom prst="rect">
            <a:avLst/>
          </a:prstGeom>
          <a:solidFill>
            <a:schemeClr val="bg1"/>
          </a:solidFill>
          <a:ln>
            <a:solidFill>
              <a:schemeClr val="accent1"/>
            </a:solidFill>
          </a:ln>
        </p:spPr>
        <p:txBody>
          <a:bodyPr wrap="square" rtlCol="0">
            <a:spAutoFit/>
          </a:bodyPr>
          <a:lstStyle/>
          <a:p>
            <a:pPr>
              <a:buNone/>
            </a:pPr>
            <a:r>
              <a:rPr lang="zh-CN" altLang="en-US" b="1" dirty="0" smtClean="0">
                <a:latin typeface="华文中宋" pitchFamily="2" charset="-122"/>
                <a:ea typeface="华文中宋" pitchFamily="2" charset="-122"/>
              </a:rPr>
              <a:t>沟通中出现的问题：</a:t>
            </a:r>
            <a:endParaRPr lang="en-US" altLang="zh-CN" b="1"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观点无力；</a:t>
            </a:r>
            <a:endParaRPr lang="en-US" altLang="zh-CN"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无法表达：</a:t>
            </a:r>
            <a:endParaRPr lang="en-US" altLang="zh-CN"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表达之后不能有效的让对方正确理解：</a:t>
            </a:r>
            <a:endParaRPr lang="en-US" altLang="zh-CN"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自己让对方不信任（形象、谈吐）；</a:t>
            </a:r>
            <a:endParaRPr lang="en-US" altLang="zh-CN"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没有有效的控制沟通的范围，过于发散，</a:t>
            </a:r>
            <a:r>
              <a:rPr lang="en-US" altLang="zh-CN" dirty="0" smtClean="0">
                <a:latin typeface="华文中宋" pitchFamily="2" charset="-122"/>
                <a:ea typeface="华文中宋" pitchFamily="2" charset="-122"/>
              </a:rPr>
              <a:t/>
            </a:r>
            <a:br>
              <a:rPr lang="en-US" altLang="zh-CN" dirty="0" smtClean="0">
                <a:latin typeface="华文中宋" pitchFamily="2" charset="-122"/>
                <a:ea typeface="华文中宋" pitchFamily="2" charset="-122"/>
              </a:rPr>
            </a:br>
            <a:r>
              <a:rPr lang="zh-CN" altLang="en-US" dirty="0" smtClean="0">
                <a:latin typeface="华文中宋" pitchFamily="2" charset="-122"/>
                <a:ea typeface="华文中宋" pitchFamily="2" charset="-122"/>
              </a:rPr>
              <a:t>偏离主题，带出很多有害于本次沟通的因素，且浪费时间；</a:t>
            </a:r>
            <a:endParaRPr lang="en-US" altLang="zh-CN" dirty="0" smtClean="0">
              <a:latin typeface="华文中宋" pitchFamily="2" charset="-122"/>
              <a:ea typeface="华文中宋" pitchFamily="2" charset="-122"/>
            </a:endParaRPr>
          </a:p>
          <a:p>
            <a:pPr marL="342900" indent="-342900">
              <a:buFont typeface="+mj-lt"/>
              <a:buAutoNum type="arabicPeriod"/>
            </a:pPr>
            <a:r>
              <a:rPr lang="zh-CN" altLang="en-US" dirty="0" smtClean="0">
                <a:latin typeface="华文中宋" pitchFamily="2" charset="-122"/>
                <a:ea typeface="华文中宋" pitchFamily="2" charset="-122"/>
              </a:rPr>
              <a:t>让非关键因素，而且是不利的关键因素，控制沟通结果</a:t>
            </a:r>
            <a:endParaRPr lang="zh-CN" altLang="en-US" dirty="0">
              <a:latin typeface="华文中宋" pitchFamily="2" charset="-122"/>
              <a:ea typeface="华文中宋" pitchFamily="2" charset="-122"/>
            </a:endParaRPr>
          </a:p>
        </p:txBody>
      </p:sp>
      <p:sp>
        <p:nvSpPr>
          <p:cNvPr id="9" name="矩形 8"/>
          <p:cNvSpPr/>
          <p:nvPr/>
        </p:nvSpPr>
        <p:spPr>
          <a:xfrm>
            <a:off x="3628763" y="785794"/>
            <a:ext cx="1800493" cy="369332"/>
          </a:xfrm>
          <a:prstGeom prst="rect">
            <a:avLst/>
          </a:prstGeom>
        </p:spPr>
        <p:txBody>
          <a:bodyPr wrap="none">
            <a:spAutoFit/>
          </a:bodyPr>
          <a:lstStyle/>
          <a:p>
            <a:r>
              <a:rPr lang="zh-CN" altLang="en-US" dirty="0" smtClean="0"/>
              <a:t>思维空间和方向</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完美的传教士沟通</a:t>
            </a:r>
            <a:endParaRPr lang="zh-CN" altLang="en-US" dirty="0"/>
          </a:p>
        </p:txBody>
      </p:sp>
      <p:sp>
        <p:nvSpPr>
          <p:cNvPr id="3" name="内容占位符 2"/>
          <p:cNvSpPr>
            <a:spLocks noGrp="1"/>
          </p:cNvSpPr>
          <p:nvPr>
            <p:ph idx="1"/>
          </p:nvPr>
        </p:nvSpPr>
        <p:spPr>
          <a:xfrm>
            <a:off x="285720" y="642918"/>
            <a:ext cx="8572560" cy="3000396"/>
          </a:xfrm>
        </p:spPr>
        <p:txBody>
          <a:bodyPr>
            <a:noAutofit/>
          </a:bodyPr>
          <a:lstStyle/>
          <a:p>
            <a:pPr>
              <a:buNone/>
            </a:pPr>
            <a:r>
              <a:rPr lang="zh-CN" altLang="en-US" sz="2400" b="1" dirty="0" smtClean="0"/>
              <a:t>追求完美式的沟通：</a:t>
            </a:r>
            <a:endParaRPr lang="en-US" altLang="zh-CN" sz="2400" b="1" dirty="0" smtClean="0"/>
          </a:p>
          <a:p>
            <a:r>
              <a:rPr lang="zh-CN" altLang="en-US" sz="1800" dirty="0" smtClean="0"/>
              <a:t>观点：正确、有力（符合双方的</a:t>
            </a:r>
            <a:r>
              <a:rPr lang="zh-CN" altLang="en-US" sz="1800" dirty="0" smtClean="0">
                <a:solidFill>
                  <a:srgbClr val="FF0000"/>
                </a:solidFill>
              </a:rPr>
              <a:t>利益最大化</a:t>
            </a:r>
            <a:r>
              <a:rPr lang="zh-CN" altLang="en-US" sz="1800" dirty="0" smtClean="0"/>
              <a:t>）</a:t>
            </a:r>
            <a:endParaRPr lang="en-US" altLang="zh-CN" sz="1800" dirty="0" smtClean="0"/>
          </a:p>
          <a:p>
            <a:r>
              <a:rPr lang="zh-CN" altLang="en-US" sz="1800" dirty="0" smtClean="0"/>
              <a:t>过程：清晰表达，半开放的了解对方具体情况；</a:t>
            </a:r>
            <a:endParaRPr lang="en-US" altLang="zh-CN" sz="1800" dirty="0" smtClean="0"/>
          </a:p>
          <a:p>
            <a:pPr lvl="1"/>
            <a:r>
              <a:rPr lang="zh-CN" altLang="en-US" sz="1800" dirty="0" smtClean="0"/>
              <a:t>清晰的表达：一开始就要</a:t>
            </a:r>
            <a:r>
              <a:rPr lang="zh-CN" altLang="en-US" sz="1800" dirty="0" smtClean="0">
                <a:solidFill>
                  <a:srgbClr val="FF0000"/>
                </a:solidFill>
              </a:rPr>
              <a:t>强力</a:t>
            </a:r>
            <a:r>
              <a:rPr lang="zh-CN" altLang="en-US" sz="1800" dirty="0" smtClean="0"/>
              <a:t>的引起客户的兴趣，开场白（</a:t>
            </a:r>
            <a:r>
              <a:rPr lang="zh-CN" altLang="en-US" sz="1800" dirty="0" smtClean="0">
                <a:solidFill>
                  <a:srgbClr val="FF0000"/>
                </a:solidFill>
              </a:rPr>
              <a:t>立论</a:t>
            </a:r>
            <a:r>
              <a:rPr lang="zh-CN" altLang="en-US" sz="1800" dirty="0" smtClean="0"/>
              <a:t>、论据）</a:t>
            </a:r>
            <a:endParaRPr lang="en-US" altLang="zh-CN" sz="1800" dirty="0" smtClean="0"/>
          </a:p>
          <a:p>
            <a:pPr lvl="1"/>
            <a:r>
              <a:rPr lang="zh-CN" altLang="en-US" sz="1800" dirty="0" smtClean="0"/>
              <a:t>半开放的了解对方：围绕沟通的主题，寻求论据，解决问题。</a:t>
            </a:r>
            <a:endParaRPr lang="en-US" altLang="zh-CN" sz="1800" dirty="0" smtClean="0"/>
          </a:p>
          <a:p>
            <a:r>
              <a:rPr lang="zh-CN" altLang="en-US" sz="1800" dirty="0" smtClean="0"/>
              <a:t>让自己的观点、问题</a:t>
            </a:r>
            <a:r>
              <a:rPr lang="zh-CN" altLang="en-US" sz="1800" b="1" dirty="0" smtClean="0">
                <a:solidFill>
                  <a:srgbClr val="FF0000"/>
                </a:solidFill>
              </a:rPr>
              <a:t>占领</a:t>
            </a:r>
            <a:r>
              <a:rPr lang="zh-CN" altLang="en-US" sz="1800" dirty="0" smtClean="0">
                <a:solidFill>
                  <a:srgbClr val="FF0000"/>
                </a:solidFill>
              </a:rPr>
              <a:t>沟通的空间</a:t>
            </a:r>
            <a:r>
              <a:rPr lang="zh-CN" altLang="en-US" sz="1800" dirty="0" smtClean="0"/>
              <a:t>：</a:t>
            </a:r>
            <a:endParaRPr lang="en-US" altLang="zh-CN" sz="1800" dirty="0" smtClean="0"/>
          </a:p>
          <a:p>
            <a:pPr lvl="1"/>
            <a:r>
              <a:rPr lang="zh-CN" altLang="en-US" sz="1800" dirty="0" smtClean="0"/>
              <a:t>妥善的控制沟通的氛围和沟通的主题，主动提问和主动的表达；</a:t>
            </a:r>
            <a:endParaRPr lang="en-US" altLang="zh-CN" sz="1800" dirty="0" smtClean="0"/>
          </a:p>
          <a:p>
            <a:pPr lvl="1"/>
            <a:r>
              <a:rPr lang="zh-CN" altLang="en-US" sz="1800" dirty="0" smtClean="0"/>
              <a:t>偏离之后，在不引起客户反感的情况下，重新拉回主题范围。</a:t>
            </a:r>
            <a:endParaRPr lang="en-US" altLang="zh-CN" sz="1800" dirty="0" smtClean="0"/>
          </a:p>
          <a:p>
            <a:pPr>
              <a:buNone/>
            </a:pPr>
            <a:r>
              <a:rPr lang="zh-CN" altLang="en-US" sz="1800" dirty="0" smtClean="0"/>
              <a:t>完美的沟通就是写一篇绝佳的议论文。也是一场漂亮的战斗。</a:t>
            </a:r>
          </a:p>
          <a:p>
            <a:endParaRPr lang="zh-CN" altLang="en-US" sz="1800" dirty="0"/>
          </a:p>
        </p:txBody>
      </p:sp>
      <p:sp>
        <p:nvSpPr>
          <p:cNvPr id="8" name="TextBox 7"/>
          <p:cNvSpPr txBox="1"/>
          <p:nvPr/>
        </p:nvSpPr>
        <p:spPr>
          <a:xfrm>
            <a:off x="71406" y="3852826"/>
            <a:ext cx="4572032" cy="2862322"/>
          </a:xfrm>
          <a:prstGeom prst="rect">
            <a:avLst/>
          </a:prstGeom>
          <a:solidFill>
            <a:schemeClr val="bg1"/>
          </a:solidFill>
          <a:ln>
            <a:solidFill>
              <a:schemeClr val="accent1"/>
            </a:solidFill>
          </a:ln>
        </p:spPr>
        <p:txBody>
          <a:bodyPr wrap="square" rtlCol="0">
            <a:spAutoFit/>
          </a:bodyPr>
          <a:lstStyle/>
          <a:p>
            <a:r>
              <a:rPr lang="zh-CN" altLang="en-US" dirty="0" smtClean="0"/>
              <a:t>高手过招：</a:t>
            </a:r>
            <a:r>
              <a:rPr lang="en-US" altLang="zh-CN" dirty="0" smtClean="0"/>
              <a:t/>
            </a:r>
            <a:br>
              <a:rPr lang="en-US" altLang="zh-CN" dirty="0" smtClean="0"/>
            </a:br>
            <a:r>
              <a:rPr lang="zh-CN" altLang="en-US" dirty="0" smtClean="0"/>
              <a:t>谁按照谁的节奏走，谁按照谁的剧本走。</a:t>
            </a:r>
            <a:endParaRPr lang="en-US" altLang="zh-CN" dirty="0" smtClean="0"/>
          </a:p>
          <a:p>
            <a:r>
              <a:rPr lang="zh-CN" altLang="en-US" dirty="0" smtClean="0"/>
              <a:t>我们的销售：</a:t>
            </a:r>
            <a:endParaRPr lang="en-US" altLang="zh-CN" dirty="0" smtClean="0"/>
          </a:p>
          <a:p>
            <a:pPr marL="342900" indent="-342900">
              <a:buFont typeface="+mj-lt"/>
              <a:buAutoNum type="arabicPeriod"/>
            </a:pPr>
            <a:r>
              <a:rPr lang="zh-CN" altLang="en-US" dirty="0" smtClean="0"/>
              <a:t>大多客户是没有自己的节奏和剧本的</a:t>
            </a:r>
            <a:r>
              <a:rPr lang="en-US" altLang="zh-CN" dirty="0" smtClean="0"/>
              <a:t/>
            </a:r>
            <a:br>
              <a:rPr lang="en-US" altLang="zh-CN" dirty="0" smtClean="0"/>
            </a:br>
            <a:r>
              <a:rPr lang="en-US" altLang="zh-CN" b="1" dirty="0" smtClean="0"/>
              <a:t>                     ——</a:t>
            </a:r>
            <a:r>
              <a:rPr lang="zh-CN" altLang="en-US" b="1" dirty="0" smtClean="0"/>
              <a:t>所以，我们的剧本。</a:t>
            </a:r>
            <a:endParaRPr lang="en-US" altLang="zh-CN" b="1" dirty="0" smtClean="0"/>
          </a:p>
          <a:p>
            <a:pPr marL="342900" indent="-342900">
              <a:buFont typeface="+mj-lt"/>
              <a:buAutoNum type="arabicPeriod"/>
            </a:pPr>
            <a:r>
              <a:rPr lang="zh-CN" altLang="en-US" dirty="0" smtClean="0"/>
              <a:t>如果有，也不是强有力的（因为我们对</a:t>
            </a:r>
            <a:r>
              <a:rPr lang="en-US" altLang="zh-CN" dirty="0" smtClean="0"/>
              <a:t>ERP</a:t>
            </a:r>
            <a:r>
              <a:rPr lang="zh-CN" altLang="en-US" dirty="0" smtClean="0"/>
              <a:t>更了解，我们专业）</a:t>
            </a:r>
            <a:r>
              <a:rPr lang="en-US" altLang="zh-CN" dirty="0" smtClean="0"/>
              <a:t/>
            </a:r>
            <a:br>
              <a:rPr lang="en-US" altLang="zh-CN" dirty="0" smtClean="0"/>
            </a:br>
            <a:r>
              <a:rPr lang="en-US" altLang="zh-CN" b="1" dirty="0" smtClean="0"/>
              <a:t>  ——</a:t>
            </a:r>
            <a:r>
              <a:rPr lang="zh-CN" altLang="en-US" b="1" dirty="0" smtClean="0"/>
              <a:t>所以，按照我们的剧本和引导坚持。</a:t>
            </a:r>
            <a:endParaRPr lang="en-US" altLang="zh-CN" b="1" dirty="0" smtClean="0"/>
          </a:p>
          <a:p>
            <a:pPr marL="342900" indent="-342900">
              <a:buFont typeface="+mj-lt"/>
              <a:buAutoNum type="arabicPeriod"/>
            </a:pPr>
            <a:r>
              <a:rPr lang="zh-CN" altLang="en-US" dirty="0" smtClean="0"/>
              <a:t>当然，对于一些业内人士主导的甲方，就不一样</a:t>
            </a:r>
            <a:r>
              <a:rPr lang="zh-CN" altLang="en-US" b="1" dirty="0" smtClean="0"/>
              <a:t>了   </a:t>
            </a:r>
            <a:r>
              <a:rPr lang="en-US" altLang="zh-CN" b="1" dirty="0" smtClean="0"/>
              <a:t>——</a:t>
            </a:r>
            <a:r>
              <a:rPr lang="zh-CN" altLang="en-US" b="1" dirty="0" smtClean="0"/>
              <a:t>此时，才是强者胜</a:t>
            </a:r>
            <a:r>
              <a:rPr lang="zh-CN" altLang="en-US" dirty="0" smtClean="0"/>
              <a:t>。</a:t>
            </a:r>
            <a:endParaRPr lang="zh-CN" altLang="en-US" dirty="0"/>
          </a:p>
        </p:txBody>
      </p:sp>
      <p:pic>
        <p:nvPicPr>
          <p:cNvPr id="44033" name="Picture 1" descr="D:\1 文档\1 公司经营管理\报告模板\较全PPT图库\8.jpg"/>
          <p:cNvPicPr>
            <a:picLocks noChangeAspect="1" noChangeArrowheads="1"/>
          </p:cNvPicPr>
          <p:nvPr/>
        </p:nvPicPr>
        <p:blipFill>
          <a:blip r:embed="rId3" cstate="print"/>
          <a:srcRect/>
          <a:stretch>
            <a:fillRect/>
          </a:stretch>
        </p:blipFill>
        <p:spPr bwMode="auto">
          <a:xfrm>
            <a:off x="4714876" y="3886654"/>
            <a:ext cx="4286280" cy="280394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核心</a:t>
            </a:r>
            <a:r>
              <a:rPr lang="en-US" altLang="zh-CN" dirty="0" smtClean="0"/>
              <a:t>8:</a:t>
            </a:r>
            <a:r>
              <a:rPr lang="en-US" altLang="zh-CN" baseline="0" dirty="0" smtClean="0"/>
              <a:t> </a:t>
            </a:r>
            <a:r>
              <a:rPr lang="zh-CN" altLang="en-US" sz="2800" dirty="0" smtClean="0"/>
              <a:t>企业管理黑洞（利润差距</a:t>
            </a:r>
            <a:r>
              <a:rPr lang="en-US" altLang="zh-CN" sz="2800" dirty="0" smtClean="0"/>
              <a:t>—</a:t>
            </a:r>
            <a:r>
              <a:rPr lang="zh-CN" altLang="en-US" sz="2800" dirty="0" smtClean="0"/>
              <a:t>价值呈现）：</a:t>
            </a:r>
            <a:endParaRPr lang="zh-CN" altLang="en-US" dirty="0"/>
          </a:p>
        </p:txBody>
      </p:sp>
      <p:sp>
        <p:nvSpPr>
          <p:cNvPr id="3" name="内容占位符 2"/>
          <p:cNvSpPr>
            <a:spLocks noGrp="1"/>
          </p:cNvSpPr>
          <p:nvPr>
            <p:ph idx="1"/>
          </p:nvPr>
        </p:nvSpPr>
        <p:spPr>
          <a:xfrm>
            <a:off x="28996" y="692150"/>
            <a:ext cx="7715272" cy="5880122"/>
          </a:xfrm>
          <a:solidFill>
            <a:schemeClr val="bg2"/>
          </a:solidFill>
          <a:ln>
            <a:solidFill>
              <a:schemeClr val="bg1">
                <a:lumMod val="50000"/>
              </a:schemeClr>
            </a:solidFill>
          </a:ln>
        </p:spPr>
        <p:txBody>
          <a:bodyPr>
            <a:normAutofit fontScale="70000" lnSpcReduction="20000"/>
          </a:bodyPr>
          <a:lstStyle/>
          <a:p>
            <a:pPr marL="514350" indent="-514350">
              <a:buFont typeface="+mj-lt"/>
              <a:buAutoNum type="arabicPeriod"/>
            </a:pPr>
            <a:r>
              <a:rPr lang="zh-CN" altLang="en-US" sz="1600" dirty="0" smtClean="0"/>
              <a:t>销售：</a:t>
            </a:r>
            <a:endParaRPr lang="en-US" altLang="zh-CN" sz="1600" dirty="0" smtClean="0"/>
          </a:p>
          <a:p>
            <a:pPr marL="742950" lvl="1" indent="-342900">
              <a:buFont typeface="+mj-lt"/>
              <a:buAutoNum type="arabicPeriod"/>
            </a:pPr>
            <a:r>
              <a:rPr lang="zh-CN" altLang="en-US" sz="1500" dirty="0" smtClean="0"/>
              <a:t>报价：</a:t>
            </a:r>
            <a:r>
              <a:rPr lang="en-US" altLang="zh-CN" sz="1500" dirty="0" smtClean="0"/>
              <a:t/>
            </a:r>
            <a:br>
              <a:rPr lang="en-US" altLang="zh-CN" sz="1500" dirty="0" smtClean="0"/>
            </a:br>
            <a:r>
              <a:rPr lang="zh-CN" altLang="en-US" sz="1500" dirty="0" smtClean="0"/>
              <a:t>频繁的报价过程，由于不能及时准确的了解客户历史报价和成本浮动因素，导致报价不准，部分报价过低甚至导致该订单出现亏损；</a:t>
            </a:r>
            <a:endParaRPr lang="en-US" altLang="zh-CN" sz="1500" dirty="0" smtClean="0"/>
          </a:p>
          <a:p>
            <a:pPr marL="742950" lvl="1" indent="-342900">
              <a:buFont typeface="+mj-lt"/>
              <a:buAutoNum type="arabicPeriod"/>
            </a:pPr>
            <a:r>
              <a:rPr lang="zh-CN" altLang="en-US" sz="1500" dirty="0" smtClean="0"/>
              <a:t>客户订单，对货品交期不能准确迅速的提供依据，导致客户谈判困难；客户订单变更，造成情况不明，交货不及时，生产浪费等；</a:t>
            </a:r>
            <a:endParaRPr lang="en-US" altLang="zh-CN" sz="1500" dirty="0" smtClean="0"/>
          </a:p>
          <a:p>
            <a:pPr marL="742950" lvl="1" indent="-342900">
              <a:buFont typeface="+mj-lt"/>
              <a:buAutoNum type="arabicPeriod"/>
            </a:pPr>
            <a:r>
              <a:rPr lang="zh-CN" altLang="en-US" sz="1500" dirty="0" smtClean="0"/>
              <a:t>销售收款对开票、收款不清晰，导致收款不及时；</a:t>
            </a:r>
            <a:endParaRPr lang="en-US" altLang="zh-CN" sz="1500" dirty="0" smtClean="0"/>
          </a:p>
          <a:p>
            <a:pPr marL="742950" lvl="1" indent="-342900">
              <a:buFont typeface="+mj-lt"/>
              <a:buAutoNum type="arabicPeriod"/>
            </a:pPr>
            <a:r>
              <a:rPr lang="zh-CN" altLang="en-US" sz="1500" dirty="0" smtClean="0"/>
              <a:t>客户信誉和价值评定不清，难以区别对待；</a:t>
            </a:r>
            <a:endParaRPr lang="en-US" altLang="zh-CN" sz="1500" dirty="0" smtClean="0"/>
          </a:p>
          <a:p>
            <a:pPr marL="742950" lvl="1" indent="-342900">
              <a:buFont typeface="+mj-lt"/>
              <a:buAutoNum type="arabicPeriod"/>
            </a:pPr>
            <a:r>
              <a:rPr lang="zh-CN" altLang="en-US" sz="1500" dirty="0" smtClean="0"/>
              <a:t>人员变动导致大量客户情况不明。</a:t>
            </a:r>
            <a:endParaRPr lang="en-US" altLang="zh-CN" sz="1500" dirty="0" smtClean="0"/>
          </a:p>
          <a:p>
            <a:pPr marL="514350" indent="-514350">
              <a:buFont typeface="+mj-lt"/>
              <a:buAutoNum type="arabicPeriod"/>
            </a:pPr>
            <a:r>
              <a:rPr lang="zh-CN" altLang="en-US" sz="1600" dirty="0" smtClean="0"/>
              <a:t>采购：</a:t>
            </a:r>
            <a:endParaRPr lang="en-US" altLang="zh-CN" sz="1600" dirty="0" smtClean="0"/>
          </a:p>
          <a:p>
            <a:pPr marL="742950" lvl="1" indent="-342900">
              <a:buFont typeface="+mj-lt"/>
              <a:buAutoNum type="arabicPeriod"/>
            </a:pPr>
            <a:r>
              <a:rPr lang="zh-CN" altLang="en-US" sz="1600" dirty="0" smtClean="0"/>
              <a:t>缺乏对供应商（报价过高，延迟交货信誉，质量问题）的有力管控，对采购价格控管不严（多方比价，历史最低价采购，合并采购），导致部分采购价格偏高，企业资金浪费；</a:t>
            </a:r>
            <a:endParaRPr lang="en-US" altLang="zh-CN" sz="1600" dirty="0" smtClean="0"/>
          </a:p>
          <a:p>
            <a:pPr marL="742950" lvl="1" indent="-342900">
              <a:buFont typeface="+mj-lt"/>
              <a:buAutoNum type="arabicPeriod"/>
            </a:pPr>
            <a:r>
              <a:rPr lang="zh-CN" altLang="en-US" sz="1600" dirty="0" smtClean="0"/>
              <a:t>常常出现采购的物料过多或者重复，采购的数量和时间没有或者比较难以准确控管（甚至都不知道）</a:t>
            </a:r>
            <a:r>
              <a:rPr lang="en-US" altLang="zh-CN" sz="1600" dirty="0" smtClean="0"/>
              <a:t>,</a:t>
            </a:r>
            <a:r>
              <a:rPr lang="zh-CN" altLang="en-US" sz="1600" dirty="0" smtClean="0"/>
              <a:t>按单生产，物料采购数量不准确，多采购，仓库放置时间长，大量资金沉淀，少采购，影响生产 ；</a:t>
            </a:r>
            <a:endParaRPr lang="en-US" altLang="zh-CN" sz="1600" dirty="0" smtClean="0"/>
          </a:p>
          <a:p>
            <a:pPr marL="742950" lvl="1" indent="-342900">
              <a:buFont typeface="+mj-lt"/>
              <a:buAutoNum type="arabicPeriod"/>
            </a:pPr>
            <a:r>
              <a:rPr lang="zh-CN" altLang="en-US" sz="1600" dirty="0" smtClean="0"/>
              <a:t>对采购进来的物品的质量没有统计分析和控管，造成采购资金浪费。</a:t>
            </a:r>
            <a:endParaRPr lang="en-US" altLang="zh-CN" sz="1600" dirty="0" smtClean="0"/>
          </a:p>
          <a:p>
            <a:pPr marL="742950" lvl="1" indent="-342900">
              <a:buFont typeface="+mj-lt"/>
              <a:buAutoNum type="arabicPeriod"/>
            </a:pPr>
            <a:r>
              <a:rPr lang="zh-CN" altLang="en-US" sz="1600" dirty="0" smtClean="0"/>
              <a:t>采购过程不透明，全管太累，不管难以发现问题；</a:t>
            </a:r>
            <a:endParaRPr lang="en-US" altLang="zh-CN" sz="1600" dirty="0" smtClean="0"/>
          </a:p>
          <a:p>
            <a:pPr marL="514350" indent="-514350">
              <a:buFont typeface="+mj-lt"/>
              <a:buAutoNum type="arabicPeriod"/>
            </a:pPr>
            <a:r>
              <a:rPr lang="zh-CN" altLang="en-US" sz="1600" dirty="0" smtClean="0"/>
              <a:t>库存：</a:t>
            </a:r>
            <a:endParaRPr lang="en-US" altLang="zh-CN" sz="1600" dirty="0" smtClean="0"/>
          </a:p>
          <a:p>
            <a:pPr marL="742950" lvl="1" indent="-342900">
              <a:buFont typeface="+mj-lt"/>
              <a:buAutoNum type="arabicPeriod"/>
            </a:pPr>
            <a:r>
              <a:rPr lang="zh-CN" altLang="en-US" sz="1600" dirty="0" smtClean="0"/>
              <a:t>一方面库存居高不下，大量资金沉淀；一方面，常常出现物料不足影响生产或者销售。</a:t>
            </a:r>
            <a:endParaRPr lang="en-US" altLang="zh-CN" sz="1600" dirty="0" smtClean="0"/>
          </a:p>
          <a:p>
            <a:pPr marL="742950" lvl="1" indent="-342900">
              <a:buFont typeface="+mj-lt"/>
              <a:buAutoNum type="arabicPeriod"/>
            </a:pPr>
            <a:r>
              <a:rPr lang="zh-CN" altLang="en-US" sz="1600" dirty="0" smtClean="0"/>
              <a:t>库存领用没有严格的控管，导致常常发生多领现象，以及预订被他人领出现象。</a:t>
            </a:r>
            <a:endParaRPr lang="en-US" altLang="zh-CN" sz="1600" dirty="0" smtClean="0"/>
          </a:p>
          <a:p>
            <a:pPr marL="742950" lvl="1" indent="-342900">
              <a:buFont typeface="+mj-lt"/>
              <a:buAutoNum type="arabicPeriod"/>
            </a:pPr>
            <a:r>
              <a:rPr lang="zh-CN" altLang="en-US" sz="1600" dirty="0" smtClean="0"/>
              <a:t>库存数量不对，找不到去处。记得好像有，但是一下子找不到。</a:t>
            </a:r>
            <a:endParaRPr lang="en-US" altLang="zh-CN" sz="1600" dirty="0" smtClean="0"/>
          </a:p>
          <a:p>
            <a:pPr marL="742950" lvl="1" indent="-342900">
              <a:buFont typeface="+mj-lt"/>
              <a:buAutoNum type="arabicPeriod"/>
            </a:pPr>
            <a:r>
              <a:rPr lang="zh-CN" altLang="en-US" sz="1600" dirty="0" smtClean="0"/>
              <a:t>库存帐目混乱，情况掌握在下层，情况不明，物料耗损和浪费更多。</a:t>
            </a:r>
            <a:endParaRPr lang="en-US" altLang="zh-CN" sz="1600" dirty="0" smtClean="0"/>
          </a:p>
          <a:p>
            <a:pPr marL="514350" indent="-514350">
              <a:buFont typeface="+mj-lt"/>
              <a:buAutoNum type="arabicPeriod"/>
            </a:pPr>
            <a:r>
              <a:rPr lang="zh-CN" altLang="en-US" sz="1600" dirty="0" smtClean="0"/>
              <a:t>生产：</a:t>
            </a:r>
            <a:endParaRPr lang="en-US" altLang="zh-CN" sz="1600" dirty="0" smtClean="0"/>
          </a:p>
          <a:p>
            <a:pPr marL="742950" lvl="1" indent="-342900">
              <a:buFont typeface="+mj-lt"/>
              <a:buAutoNum type="arabicPeriod"/>
            </a:pPr>
            <a:r>
              <a:rPr lang="zh-CN" altLang="en-US" sz="1600" dirty="0" smtClean="0"/>
              <a:t>采购时间不及时，物料短缺，导致车间开工不按时，交货期延迟，客户不满；</a:t>
            </a:r>
            <a:endParaRPr lang="en-US" altLang="zh-CN" sz="1600" dirty="0" smtClean="0"/>
          </a:p>
          <a:p>
            <a:pPr marL="742950" lvl="1" indent="-342900">
              <a:buFont typeface="+mj-lt"/>
              <a:buAutoNum type="arabicPeriod"/>
            </a:pPr>
            <a:r>
              <a:rPr lang="zh-CN" altLang="en-US" sz="1600" dirty="0" smtClean="0"/>
              <a:t>多个订单让车间生产，时忙时不忙，生产计划不均衡，不仅紧急的客户订单有时无法处理，就是正常的订单有时也排不进去；</a:t>
            </a:r>
            <a:endParaRPr lang="en-US" altLang="zh-CN" sz="1600" dirty="0" smtClean="0"/>
          </a:p>
          <a:p>
            <a:pPr marL="742950" lvl="1" indent="-342900">
              <a:buFont typeface="+mj-lt"/>
              <a:buAutoNum type="arabicPeriod"/>
            </a:pPr>
            <a:r>
              <a:rPr lang="zh-CN" altLang="en-US" sz="1600" dirty="0" smtClean="0"/>
              <a:t>质量管控不系统，各个环节的物料耗损太多，而产品的合格率和品质上不去，甚至要搞清楚也很麻烦（至少数据不及时）；</a:t>
            </a:r>
            <a:endParaRPr lang="en-US" altLang="zh-CN" sz="1600" dirty="0" smtClean="0"/>
          </a:p>
          <a:p>
            <a:pPr marL="742950" lvl="1" indent="-342900">
              <a:buFont typeface="+mj-lt"/>
              <a:buAutoNum type="arabicPeriod"/>
            </a:pPr>
            <a:r>
              <a:rPr lang="zh-CN" altLang="en-US" sz="1600" dirty="0" smtClean="0"/>
              <a:t>设备的平均利用率是多少，那些设备由于人的原因利用率不高；那些人或者班组效率明显低于标准</a:t>
            </a:r>
            <a:r>
              <a:rPr lang="zh-CN" altLang="en-US" sz="1500" dirty="0" smtClean="0"/>
              <a:t>效率；</a:t>
            </a:r>
            <a:endParaRPr lang="en-US" altLang="zh-CN" sz="1500" dirty="0" smtClean="0"/>
          </a:p>
          <a:p>
            <a:r>
              <a:rPr lang="zh-CN" altLang="en-US" sz="1600" dirty="0" smtClean="0"/>
              <a:t>财务人力：</a:t>
            </a:r>
            <a:endParaRPr lang="en-US" altLang="zh-CN" sz="1600" dirty="0" smtClean="0"/>
          </a:p>
          <a:p>
            <a:pPr marL="914400" lvl="2">
              <a:buFont typeface="+mj-lt"/>
              <a:buAutoNum type="arabicPeriod"/>
            </a:pPr>
            <a:r>
              <a:rPr lang="zh-CN" altLang="en-US" sz="1600" dirty="0" smtClean="0"/>
              <a:t>资金帐目常常与实际情况有差异；</a:t>
            </a:r>
            <a:endParaRPr lang="en-US" altLang="zh-CN" sz="1600" dirty="0" smtClean="0"/>
          </a:p>
          <a:p>
            <a:pPr marL="914400" lvl="2">
              <a:buFont typeface="+mj-lt"/>
              <a:buAutoNum type="arabicPeriod"/>
            </a:pPr>
            <a:r>
              <a:rPr lang="zh-CN" altLang="en-US" sz="1600" dirty="0" smtClean="0"/>
              <a:t>工资计件不准确，和入库数量不对。</a:t>
            </a:r>
          </a:p>
          <a:p>
            <a:r>
              <a:rPr lang="zh-CN" altLang="en-US" sz="1500" dirty="0" smtClean="0"/>
              <a:t>管理：</a:t>
            </a:r>
            <a:endParaRPr lang="en-US" altLang="zh-CN" sz="1500" dirty="0" smtClean="0"/>
          </a:p>
          <a:p>
            <a:pPr marL="742950" lvl="1" indent="-342900">
              <a:buFont typeface="+mj-lt"/>
              <a:buAutoNum type="arabicPeriod"/>
            </a:pPr>
            <a:r>
              <a:rPr lang="zh-CN" altLang="en-US" sz="1600" dirty="0" smtClean="0"/>
              <a:t>我需要对某个项目进行综合统计，而信息分散在各个部门和环节，数据准确收集几乎成为不可能；</a:t>
            </a:r>
            <a:endParaRPr lang="en-US" altLang="zh-CN" sz="1600" dirty="0" smtClean="0"/>
          </a:p>
          <a:p>
            <a:pPr marL="742950" lvl="1" indent="-342900">
              <a:buFont typeface="+mj-lt"/>
              <a:buAutoNum type="arabicPeriod"/>
            </a:pPr>
            <a:r>
              <a:rPr lang="zh-CN" altLang="en-US" sz="1600" dirty="0" smtClean="0"/>
              <a:t>我不清楚每个客户和产品的真实盈利情况，很难做到按利润进行区别对待。</a:t>
            </a:r>
            <a:endParaRPr lang="en-US" altLang="zh-CN" sz="1600" dirty="0" smtClean="0"/>
          </a:p>
          <a:p>
            <a:pPr marL="742950" lvl="1" indent="-342900">
              <a:buFont typeface="+mj-lt"/>
              <a:buAutoNum type="arabicPeriod"/>
            </a:pPr>
            <a:endParaRPr lang="en-US" altLang="zh-CN" sz="1000" dirty="0" smtClean="0"/>
          </a:p>
          <a:p>
            <a:pPr marL="742950" lvl="1" indent="-742950">
              <a:buNone/>
            </a:pPr>
            <a:r>
              <a:rPr lang="zh-CN" altLang="en-US" sz="2300" dirty="0" smtClean="0">
                <a:solidFill>
                  <a:srgbClr val="FF0000"/>
                </a:solidFill>
              </a:rPr>
              <a:t>帮助企业找到标准管理黑洞，利用系统的知识和工具堵住它，是我们的价值所在！</a:t>
            </a:r>
          </a:p>
        </p:txBody>
      </p:sp>
      <p:sp>
        <p:nvSpPr>
          <p:cNvPr id="4" name="矩形 3"/>
          <p:cNvSpPr/>
          <p:nvPr/>
        </p:nvSpPr>
        <p:spPr>
          <a:xfrm>
            <a:off x="7643802" y="5857892"/>
            <a:ext cx="1500198" cy="830997"/>
          </a:xfrm>
          <a:prstGeom prst="rect">
            <a:avLst/>
          </a:prstGeom>
        </p:spPr>
        <p:txBody>
          <a:bodyPr wrap="square">
            <a:spAutoFit/>
          </a:bodyPr>
          <a:lstStyle/>
          <a:p>
            <a:pPr>
              <a:buNone/>
            </a:pPr>
            <a:r>
              <a:rPr lang="zh-CN" altLang="en-US" sz="1600" b="1" dirty="0" smtClean="0">
                <a:solidFill>
                  <a:srgbClr val="FF0000"/>
                </a:solidFill>
                <a:latin typeface="华文中宋" pitchFamily="2" charset="-122"/>
                <a:ea typeface="华文中宋" pitchFamily="2" charset="-122"/>
              </a:rPr>
              <a:t>我们到底何时才去拿回应有的利润？</a:t>
            </a:r>
            <a:endParaRPr lang="zh-CN" altLang="en-US" sz="1600" b="1" dirty="0">
              <a:solidFill>
                <a:srgbClr val="FF0000"/>
              </a:solidFill>
              <a:latin typeface="华文中宋" pitchFamily="2" charset="-122"/>
              <a:ea typeface="华文中宋" pitchFamily="2" charset="-122"/>
            </a:endParaRPr>
          </a:p>
        </p:txBody>
      </p:sp>
      <p:sp>
        <p:nvSpPr>
          <p:cNvPr id="5" name="TextBox 4"/>
          <p:cNvSpPr txBox="1"/>
          <p:nvPr/>
        </p:nvSpPr>
        <p:spPr>
          <a:xfrm>
            <a:off x="7830759" y="1294613"/>
            <a:ext cx="1002197" cy="276999"/>
          </a:xfrm>
          <a:prstGeom prst="rect">
            <a:avLst/>
          </a:prstGeom>
          <a:noFill/>
        </p:spPr>
        <p:txBody>
          <a:bodyPr wrap="none" rtlCol="0">
            <a:spAutoFit/>
          </a:bodyPr>
          <a:lstStyle/>
          <a:p>
            <a:r>
              <a:rPr lang="en-US" altLang="zh-CN" sz="1200" dirty="0" smtClean="0"/>
              <a:t>10</a:t>
            </a:r>
            <a:r>
              <a:rPr lang="zh-CN" altLang="en-US" sz="1200" dirty="0" smtClean="0"/>
              <a:t>－</a:t>
            </a:r>
            <a:r>
              <a:rPr lang="en-US" altLang="zh-CN" sz="1200" dirty="0" smtClean="0"/>
              <a:t>1000</a:t>
            </a:r>
            <a:r>
              <a:rPr lang="zh-CN" altLang="en-US" sz="1200" dirty="0" smtClean="0"/>
              <a:t>万</a:t>
            </a:r>
            <a:endParaRPr lang="zh-CN" altLang="en-US" sz="1200" dirty="0"/>
          </a:p>
        </p:txBody>
      </p:sp>
      <p:sp>
        <p:nvSpPr>
          <p:cNvPr id="6" name="TextBox 5"/>
          <p:cNvSpPr txBox="1"/>
          <p:nvPr/>
        </p:nvSpPr>
        <p:spPr>
          <a:xfrm>
            <a:off x="7830759" y="2357430"/>
            <a:ext cx="1002197" cy="276999"/>
          </a:xfrm>
          <a:prstGeom prst="rect">
            <a:avLst/>
          </a:prstGeom>
          <a:noFill/>
        </p:spPr>
        <p:txBody>
          <a:bodyPr wrap="none" rtlCol="0">
            <a:spAutoFit/>
          </a:bodyPr>
          <a:lstStyle/>
          <a:p>
            <a:r>
              <a:rPr lang="en-US" altLang="zh-CN" sz="1200" dirty="0" smtClean="0"/>
              <a:t>10</a:t>
            </a:r>
            <a:r>
              <a:rPr lang="zh-CN" altLang="en-US" sz="1200" dirty="0" smtClean="0"/>
              <a:t>－</a:t>
            </a:r>
            <a:r>
              <a:rPr lang="en-US" altLang="zh-CN" sz="1200" dirty="0" smtClean="0"/>
              <a:t>1000</a:t>
            </a:r>
            <a:r>
              <a:rPr lang="zh-CN" altLang="en-US" sz="1200" dirty="0" smtClean="0"/>
              <a:t>万</a:t>
            </a:r>
            <a:endParaRPr lang="zh-CN" altLang="en-US" sz="1200" dirty="0"/>
          </a:p>
        </p:txBody>
      </p:sp>
      <p:sp>
        <p:nvSpPr>
          <p:cNvPr id="7" name="TextBox 6"/>
          <p:cNvSpPr txBox="1"/>
          <p:nvPr/>
        </p:nvSpPr>
        <p:spPr>
          <a:xfrm>
            <a:off x="7830759" y="3357562"/>
            <a:ext cx="1002197" cy="276999"/>
          </a:xfrm>
          <a:prstGeom prst="rect">
            <a:avLst/>
          </a:prstGeom>
          <a:noFill/>
        </p:spPr>
        <p:txBody>
          <a:bodyPr wrap="none" rtlCol="0">
            <a:spAutoFit/>
          </a:bodyPr>
          <a:lstStyle/>
          <a:p>
            <a:r>
              <a:rPr lang="en-US" altLang="zh-CN" sz="1200" dirty="0" smtClean="0"/>
              <a:t>10</a:t>
            </a:r>
            <a:r>
              <a:rPr lang="zh-CN" altLang="en-US" sz="1200" dirty="0" smtClean="0"/>
              <a:t>－</a:t>
            </a:r>
            <a:r>
              <a:rPr lang="en-US" altLang="zh-CN" sz="1200" dirty="0" smtClean="0"/>
              <a:t>1000</a:t>
            </a:r>
            <a:r>
              <a:rPr lang="zh-CN" altLang="en-US" sz="1200" dirty="0" smtClean="0"/>
              <a:t>万</a:t>
            </a:r>
            <a:endParaRPr lang="zh-CN" altLang="en-US" sz="1200" dirty="0"/>
          </a:p>
        </p:txBody>
      </p:sp>
      <p:sp>
        <p:nvSpPr>
          <p:cNvPr id="8" name="TextBox 7"/>
          <p:cNvSpPr txBox="1"/>
          <p:nvPr/>
        </p:nvSpPr>
        <p:spPr>
          <a:xfrm>
            <a:off x="7830759" y="4369836"/>
            <a:ext cx="1002197" cy="276999"/>
          </a:xfrm>
          <a:prstGeom prst="rect">
            <a:avLst/>
          </a:prstGeom>
          <a:noFill/>
        </p:spPr>
        <p:txBody>
          <a:bodyPr wrap="none" rtlCol="0">
            <a:spAutoFit/>
          </a:bodyPr>
          <a:lstStyle/>
          <a:p>
            <a:r>
              <a:rPr lang="en-US" altLang="zh-CN" sz="1200" dirty="0" smtClean="0"/>
              <a:t>10</a:t>
            </a:r>
            <a:r>
              <a:rPr lang="zh-CN" altLang="en-US" sz="1200" dirty="0" smtClean="0"/>
              <a:t>－</a:t>
            </a:r>
            <a:r>
              <a:rPr lang="en-US" altLang="zh-CN" sz="1200" dirty="0" smtClean="0"/>
              <a:t>1000</a:t>
            </a:r>
            <a:r>
              <a:rPr lang="zh-CN" altLang="en-US" sz="1200" dirty="0" smtClean="0"/>
              <a:t>万</a:t>
            </a:r>
            <a:endParaRPr lang="zh-CN" altLang="en-US" sz="1200" dirty="0"/>
          </a:p>
        </p:txBody>
      </p:sp>
      <p:sp>
        <p:nvSpPr>
          <p:cNvPr id="9" name="TextBox 8"/>
          <p:cNvSpPr txBox="1"/>
          <p:nvPr/>
        </p:nvSpPr>
        <p:spPr>
          <a:xfrm>
            <a:off x="7882148" y="5295141"/>
            <a:ext cx="1261884" cy="276999"/>
          </a:xfrm>
          <a:prstGeom prst="rect">
            <a:avLst/>
          </a:prstGeom>
          <a:noFill/>
        </p:spPr>
        <p:txBody>
          <a:bodyPr wrap="none" rtlCol="0">
            <a:spAutoFit/>
          </a:bodyPr>
          <a:lstStyle/>
          <a:p>
            <a:r>
              <a:rPr lang="en-US" altLang="zh-CN" sz="1200" dirty="0" smtClean="0"/>
              <a:t>……</a:t>
            </a:r>
            <a:r>
              <a:rPr lang="zh-CN" altLang="en-US" sz="1200" dirty="0" smtClean="0"/>
              <a:t>甚至更多！</a:t>
            </a:r>
            <a:endParaRPr lang="zh-CN" altLang="en-US" sz="1200" dirty="0"/>
          </a:p>
        </p:txBody>
      </p:sp>
      <p:sp>
        <p:nvSpPr>
          <p:cNvPr id="10" name="TextBox 9"/>
          <p:cNvSpPr txBox="1"/>
          <p:nvPr/>
        </p:nvSpPr>
        <p:spPr>
          <a:xfrm>
            <a:off x="7665951" y="642918"/>
            <a:ext cx="1620957" cy="307777"/>
          </a:xfrm>
          <a:prstGeom prst="rect">
            <a:avLst/>
          </a:prstGeom>
          <a:noFill/>
        </p:spPr>
        <p:txBody>
          <a:bodyPr wrap="none" rtlCol="0">
            <a:spAutoFit/>
          </a:bodyPr>
          <a:lstStyle/>
          <a:p>
            <a:r>
              <a:rPr lang="zh-CN" altLang="en-US" sz="1400" b="1" dirty="0" smtClean="0">
                <a:solidFill>
                  <a:srgbClr val="FF0000"/>
                </a:solidFill>
                <a:latin typeface="华文中宋" pitchFamily="2" charset="-122"/>
                <a:ea typeface="华文中宋" pitchFamily="2" charset="-122"/>
              </a:rPr>
              <a:t>触目惊心的损失！</a:t>
            </a:r>
            <a:endParaRPr lang="zh-CN" altLang="en-US" sz="1400" b="1" dirty="0">
              <a:solidFill>
                <a:srgbClr val="FF0000"/>
              </a:solidFill>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企业管理标准黑洞利用原理</a:t>
            </a:r>
            <a:endParaRPr lang="zh-CN" altLang="en-US" dirty="0"/>
          </a:p>
        </p:txBody>
      </p:sp>
      <p:sp>
        <p:nvSpPr>
          <p:cNvPr id="3" name="内容占位符 2"/>
          <p:cNvSpPr>
            <a:spLocks noGrp="1"/>
          </p:cNvSpPr>
          <p:nvPr>
            <p:ph idx="1"/>
          </p:nvPr>
        </p:nvSpPr>
        <p:spPr>
          <a:xfrm>
            <a:off x="214282" y="642942"/>
            <a:ext cx="8929718" cy="6000768"/>
          </a:xfrm>
        </p:spPr>
        <p:txBody>
          <a:bodyPr>
            <a:normAutofit fontScale="77500" lnSpcReduction="20000"/>
          </a:bodyPr>
          <a:lstStyle/>
          <a:p>
            <a:pPr marL="0" indent="0">
              <a:buNone/>
            </a:pPr>
            <a:r>
              <a:rPr lang="zh-CN" altLang="en-US" dirty="0" smtClean="0"/>
              <a:t>为什么掌握上面一页是如此的重要，掌握好了，就可以成为一个真正合格的销售？</a:t>
            </a:r>
            <a:endParaRPr lang="en-US" altLang="zh-CN" dirty="0" smtClean="0"/>
          </a:p>
          <a:p>
            <a:endParaRPr lang="en-US" altLang="zh-CN" sz="500" dirty="0" smtClean="0"/>
          </a:p>
          <a:p>
            <a:r>
              <a:rPr lang="zh-CN" altLang="en-US" dirty="0" smtClean="0"/>
              <a:t>关于在客户现场的</a:t>
            </a:r>
            <a:r>
              <a:rPr lang="zh-CN" altLang="en-US" b="1" dirty="0" smtClean="0"/>
              <a:t>标准</a:t>
            </a:r>
            <a:r>
              <a:rPr lang="zh-CN" altLang="en-US" dirty="0" smtClean="0"/>
              <a:t>价值应用，以</a:t>
            </a:r>
            <a:r>
              <a:rPr lang="zh-CN" altLang="en-US" sz="3800" b="1" dirty="0" smtClean="0"/>
              <a:t>主导销售</a:t>
            </a:r>
            <a:r>
              <a:rPr lang="zh-CN" altLang="en-US" dirty="0" smtClean="0"/>
              <a:t>进程的原理解释</a:t>
            </a:r>
            <a:endParaRPr lang="en-US" altLang="zh-CN" dirty="0" smtClean="0"/>
          </a:p>
          <a:p>
            <a:pPr lvl="1"/>
            <a:r>
              <a:rPr lang="zh-CN" altLang="en-US" sz="2500" dirty="0" smtClean="0"/>
              <a:t>思考力：</a:t>
            </a:r>
            <a:endParaRPr lang="en-US" altLang="zh-CN" sz="2500" dirty="0" smtClean="0"/>
          </a:p>
          <a:p>
            <a:pPr lvl="2"/>
            <a:r>
              <a:rPr lang="zh-CN" altLang="en-US" dirty="0" smtClean="0"/>
              <a:t>一个人能够同时思考</a:t>
            </a:r>
            <a:r>
              <a:rPr lang="en-US" altLang="zh-CN" dirty="0" smtClean="0"/>
              <a:t>1</a:t>
            </a:r>
            <a:r>
              <a:rPr lang="zh-CN" altLang="en-US" dirty="0" smtClean="0"/>
              <a:t>－</a:t>
            </a:r>
            <a:r>
              <a:rPr lang="en-US" altLang="zh-CN" dirty="0" smtClean="0"/>
              <a:t>2</a:t>
            </a:r>
            <a:r>
              <a:rPr lang="zh-CN" altLang="en-US" dirty="0" smtClean="0"/>
              <a:t>件事情，是合格的，</a:t>
            </a:r>
            <a:r>
              <a:rPr lang="en-US" altLang="zh-CN" dirty="0" smtClean="0"/>
              <a:t>2</a:t>
            </a:r>
            <a:r>
              <a:rPr lang="zh-CN" altLang="en-US" dirty="0" smtClean="0"/>
              <a:t>－</a:t>
            </a:r>
            <a:r>
              <a:rPr lang="en-US" altLang="zh-CN" dirty="0" smtClean="0"/>
              <a:t>3</a:t>
            </a:r>
            <a:r>
              <a:rPr lang="zh-CN" altLang="en-US" dirty="0" smtClean="0"/>
              <a:t>件事情，是优秀的，</a:t>
            </a:r>
            <a:r>
              <a:rPr lang="en-US" altLang="zh-CN" dirty="0" smtClean="0"/>
              <a:t>3</a:t>
            </a:r>
            <a:r>
              <a:rPr lang="zh-CN" altLang="en-US" dirty="0" smtClean="0"/>
              <a:t>－</a:t>
            </a:r>
            <a:r>
              <a:rPr lang="en-US" altLang="zh-CN" dirty="0" smtClean="0"/>
              <a:t>5</a:t>
            </a:r>
            <a:r>
              <a:rPr lang="zh-CN" altLang="en-US" dirty="0" smtClean="0"/>
              <a:t>件事情，是罕见的，</a:t>
            </a:r>
            <a:endParaRPr lang="en-US" altLang="zh-CN" dirty="0" smtClean="0"/>
          </a:p>
          <a:p>
            <a:pPr lvl="2"/>
            <a:r>
              <a:rPr lang="zh-CN" altLang="en-US" dirty="0" smtClean="0"/>
              <a:t>所以，当我们把这</a:t>
            </a:r>
            <a:r>
              <a:rPr lang="en-US" altLang="zh-CN" dirty="0" smtClean="0"/>
              <a:t>17</a:t>
            </a:r>
            <a:r>
              <a:rPr lang="zh-CN" altLang="en-US" dirty="0" smtClean="0"/>
              <a:t>个问题和思考点放进客户的头脑中时，客户已经基本上没有空间提出古怪想法了。</a:t>
            </a:r>
            <a:endParaRPr lang="en-US" altLang="zh-CN" dirty="0" smtClean="0"/>
          </a:p>
          <a:p>
            <a:pPr lvl="1"/>
            <a:r>
              <a:rPr lang="zh-CN" altLang="en-US" dirty="0" smtClean="0"/>
              <a:t>管理改进的足够绩效目标：同样能够达成</a:t>
            </a:r>
            <a:r>
              <a:rPr lang="en-US" altLang="zh-CN" dirty="0" smtClean="0"/>
              <a:t>2</a:t>
            </a:r>
            <a:r>
              <a:rPr lang="zh-CN" altLang="en-US" dirty="0" smtClean="0"/>
              <a:t>－</a:t>
            </a:r>
            <a:r>
              <a:rPr lang="en-US" altLang="zh-CN" dirty="0" smtClean="0"/>
              <a:t>3</a:t>
            </a:r>
            <a:r>
              <a:rPr lang="zh-CN" altLang="en-US" dirty="0" smtClean="0"/>
              <a:t>个工目标就，客户的心理成就感就会很强了。</a:t>
            </a:r>
            <a:endParaRPr lang="en-US" altLang="zh-CN" dirty="0" smtClean="0"/>
          </a:p>
          <a:p>
            <a:pPr lvl="2"/>
            <a:endParaRPr lang="en-US" altLang="zh-CN" sz="1100" dirty="0" smtClean="0"/>
          </a:p>
          <a:p>
            <a:r>
              <a:rPr lang="zh-CN" altLang="en-US" dirty="0" smtClean="0"/>
              <a:t>所以存在以下两个现象：</a:t>
            </a:r>
            <a:endParaRPr lang="en-US" altLang="zh-CN" dirty="0" smtClean="0"/>
          </a:p>
          <a:p>
            <a:pPr lvl="1"/>
            <a:r>
              <a:rPr lang="zh-CN" altLang="en-US" sz="2900" dirty="0" smtClean="0"/>
              <a:t>由于管理本身就是一门艺术，管理本身就是一个不断优化的过程，所以没有人能够一个公司里面的经营问题和解决措施能够了如指掌，更不要说对所有的行业了，还有客户的特殊需求和古怪的想法。</a:t>
            </a:r>
            <a:endParaRPr lang="en-US" altLang="zh-CN" sz="2900" dirty="0" smtClean="0"/>
          </a:p>
          <a:p>
            <a:pPr lvl="1"/>
            <a:r>
              <a:rPr lang="zh-CN" altLang="en-US" sz="2900" dirty="0" smtClean="0"/>
              <a:t>一个成熟的</a:t>
            </a:r>
            <a:r>
              <a:rPr lang="en-US" altLang="zh-CN" sz="2900" dirty="0" smtClean="0"/>
              <a:t>ERP</a:t>
            </a:r>
            <a:r>
              <a:rPr lang="zh-CN" altLang="en-US" sz="2900" dirty="0" smtClean="0"/>
              <a:t>销售顾问，在</a:t>
            </a:r>
            <a:r>
              <a:rPr lang="en-US" altLang="zh-CN" sz="2900" dirty="0" smtClean="0"/>
              <a:t>1</a:t>
            </a:r>
            <a:r>
              <a:rPr lang="zh-CN" altLang="en-US" sz="2900" dirty="0" smtClean="0"/>
              <a:t>－</a:t>
            </a:r>
            <a:r>
              <a:rPr lang="en-US" altLang="zh-CN" sz="2900" dirty="0" smtClean="0"/>
              <a:t>3</a:t>
            </a:r>
            <a:r>
              <a:rPr lang="zh-CN" altLang="en-US" sz="2900" dirty="0" smtClean="0"/>
              <a:t>年后就能够实现</a:t>
            </a:r>
            <a:r>
              <a:rPr lang="en-US" altLang="zh-CN" sz="2900" dirty="0" smtClean="0"/>
              <a:t>80</a:t>
            </a:r>
            <a:r>
              <a:rPr lang="zh-CN" altLang="en-US" sz="2900" dirty="0" smtClean="0"/>
              <a:t>－</a:t>
            </a:r>
            <a:r>
              <a:rPr lang="en-US" altLang="zh-CN" sz="2900" dirty="0" smtClean="0"/>
              <a:t>700</a:t>
            </a:r>
            <a:r>
              <a:rPr lang="zh-CN" altLang="en-US" sz="2900" dirty="0" smtClean="0"/>
              <a:t>万的年销售额，他能够掌握多少特殊行业？</a:t>
            </a:r>
            <a:endParaRPr lang="en-US" altLang="zh-CN" sz="2900" dirty="0" smtClean="0"/>
          </a:p>
          <a:p>
            <a:endParaRPr lang="en-US" altLang="zh-CN" sz="7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顾问销售之掌握关键点：</a:t>
            </a:r>
            <a:endParaRPr lang="zh-CN" altLang="en-US" dirty="0"/>
          </a:p>
        </p:txBody>
      </p:sp>
      <p:sp>
        <p:nvSpPr>
          <p:cNvPr id="3" name="内容占位符 2"/>
          <p:cNvSpPr>
            <a:spLocks noGrp="1"/>
          </p:cNvSpPr>
          <p:nvPr>
            <p:ph idx="1"/>
          </p:nvPr>
        </p:nvSpPr>
        <p:spPr>
          <a:xfrm>
            <a:off x="457200" y="714356"/>
            <a:ext cx="8543956" cy="5786478"/>
          </a:xfrm>
        </p:spPr>
        <p:txBody>
          <a:bodyPr>
            <a:normAutofit fontScale="70000" lnSpcReduction="20000"/>
          </a:bodyPr>
          <a:lstStyle/>
          <a:p>
            <a:pPr>
              <a:buFont typeface="Arial" pitchFamily="34" charset="0"/>
              <a:buChar char="•"/>
            </a:pPr>
            <a:r>
              <a:rPr lang="zh-CN" altLang="en-US" dirty="0" smtClean="0"/>
              <a:t>标准价值如何掌握？</a:t>
            </a:r>
            <a:endParaRPr lang="en-US" altLang="zh-CN" dirty="0" smtClean="0"/>
          </a:p>
          <a:p>
            <a:pPr>
              <a:buNone/>
            </a:pPr>
            <a:r>
              <a:rPr lang="zh-CN" altLang="en-US" dirty="0" smtClean="0"/>
              <a:t>要搞清楚标准解决方案、标准价值和深度价值的区别。</a:t>
            </a:r>
            <a:endParaRPr lang="en-US" altLang="zh-CN" dirty="0" smtClean="0"/>
          </a:p>
          <a:p>
            <a:pPr>
              <a:buNone/>
            </a:pPr>
            <a:endParaRPr lang="en-US" altLang="zh-CN" dirty="0" smtClean="0"/>
          </a:p>
          <a:p>
            <a:pPr marL="0" indent="0">
              <a:buNone/>
            </a:pPr>
            <a:r>
              <a:rPr lang="zh-CN" altLang="en-US" dirty="0" smtClean="0"/>
              <a:t>如我们能够帮助客户提高</a:t>
            </a:r>
            <a:r>
              <a:rPr lang="en-US" altLang="zh-CN" dirty="0" smtClean="0"/>
              <a:t>1000</a:t>
            </a:r>
            <a:r>
              <a:rPr lang="zh-CN" altLang="en-US" dirty="0" smtClean="0"/>
              <a:t>万的利润、</a:t>
            </a:r>
            <a:endParaRPr lang="en-US" altLang="zh-CN" dirty="0" smtClean="0"/>
          </a:p>
          <a:p>
            <a:pPr marL="0" indent="0">
              <a:buNone/>
            </a:pPr>
            <a:r>
              <a:rPr lang="zh-CN" altLang="en-US" dirty="0" smtClean="0"/>
              <a:t>那么标准价值的呈现可以帮助客户迅速的实现</a:t>
            </a:r>
            <a:r>
              <a:rPr lang="en-US" altLang="zh-CN" dirty="0" smtClean="0"/>
              <a:t>600</a:t>
            </a:r>
            <a:r>
              <a:rPr lang="zh-CN" altLang="en-US" dirty="0" smtClean="0"/>
              <a:t>的价值，从而达到管理的基本及格，我们就应该帮助客户迅速的实现第一步目标；</a:t>
            </a:r>
            <a:endParaRPr lang="en-US" altLang="zh-CN" dirty="0" smtClean="0"/>
          </a:p>
          <a:p>
            <a:pPr marL="0" indent="0">
              <a:buNone/>
            </a:pPr>
            <a:r>
              <a:rPr lang="zh-CN" altLang="en-US" dirty="0" smtClean="0"/>
              <a:t>然后通过客户的成熟应用，信息化和管理能力上升，再共同去实现后面的</a:t>
            </a:r>
            <a:r>
              <a:rPr lang="en-US" altLang="zh-CN" dirty="0" smtClean="0"/>
              <a:t>400</a:t>
            </a:r>
            <a:r>
              <a:rPr lang="zh-CN" altLang="en-US" dirty="0" smtClean="0"/>
              <a:t>万甚至更多，会更切合实际和符合客户的利益。</a:t>
            </a:r>
            <a:endParaRPr lang="en-US" altLang="zh-CN" dirty="0" smtClean="0"/>
          </a:p>
          <a:p>
            <a:pPr marL="0" indent="0">
              <a:buNone/>
            </a:pPr>
            <a:endParaRPr lang="en-US" altLang="zh-CN" dirty="0" smtClean="0"/>
          </a:p>
          <a:p>
            <a:pPr marL="0" indent="357188">
              <a:buNone/>
            </a:pPr>
            <a:endParaRPr lang="en-US" altLang="zh-CN" sz="500" dirty="0" smtClean="0"/>
          </a:p>
          <a:p>
            <a:pPr>
              <a:buFont typeface="Arial" pitchFamily="34" charset="0"/>
              <a:buChar char="•"/>
            </a:pPr>
            <a:r>
              <a:rPr lang="zh-CN" altLang="en-US" dirty="0" smtClean="0"/>
              <a:t>所以，我们的沟通方式：</a:t>
            </a:r>
            <a:endParaRPr lang="en-US" altLang="zh-CN" dirty="0" smtClean="0"/>
          </a:p>
          <a:p>
            <a:pPr>
              <a:buNone/>
            </a:pPr>
            <a:r>
              <a:rPr lang="en-US" altLang="zh-CN" sz="1900" dirty="0" smtClean="0"/>
              <a:t/>
            </a:r>
            <a:br>
              <a:rPr lang="en-US" altLang="zh-CN" sz="1900" dirty="0" smtClean="0"/>
            </a:br>
            <a:r>
              <a:rPr lang="zh-CN" altLang="en-US" b="1" dirty="0" smtClean="0"/>
              <a:t>我们和客户的沟通使我们先抛出问题，占领意识主流，然后让客户往里面填充数据</a:t>
            </a:r>
            <a:r>
              <a:rPr lang="en-US" altLang="zh-CN" b="1" dirty="0" smtClean="0"/>
              <a:t>(</a:t>
            </a:r>
            <a:r>
              <a:rPr lang="zh-CN" altLang="en-US" b="1" dirty="0" smtClean="0"/>
              <a:t>金额的数值和比例、问题发生的次数</a:t>
            </a:r>
            <a:r>
              <a:rPr lang="en-US" altLang="zh-CN" b="1" dirty="0" smtClean="0"/>
              <a:t>)</a:t>
            </a:r>
            <a:r>
              <a:rPr lang="zh-CN" altLang="en-US" b="1" dirty="0" smtClean="0"/>
              <a:t>和现象，让客户多讲，我们少讲。</a:t>
            </a:r>
            <a:r>
              <a:rPr lang="en-US" altLang="zh-CN" b="1" dirty="0" smtClean="0"/>
              <a:t/>
            </a:r>
            <a:br>
              <a:rPr lang="en-US" altLang="zh-CN" b="1" dirty="0" smtClean="0"/>
            </a:br>
            <a:r>
              <a:rPr lang="zh-CN" altLang="en-US" b="1" dirty="0" smtClean="0"/>
              <a:t>但心中清晰的记得这</a:t>
            </a:r>
            <a:r>
              <a:rPr lang="en-US" altLang="zh-CN" b="1" dirty="0" smtClean="0"/>
              <a:t>17</a:t>
            </a:r>
            <a:r>
              <a:rPr lang="zh-CN" altLang="en-US" b="1" dirty="0" smtClean="0"/>
              <a:t>个问题，一个一个去引导。</a:t>
            </a:r>
            <a:endParaRPr lang="en-US" altLang="zh-CN" b="1" dirty="0" smtClean="0"/>
          </a:p>
          <a:p>
            <a:pPr>
              <a:buAutoNum type="arabicPeriod" startAt="4"/>
            </a:pPr>
            <a:endParaRPr lang="en-US" altLang="zh-CN" sz="500" dirty="0" smtClean="0"/>
          </a:p>
          <a:p>
            <a:pPr marL="0" indent="0">
              <a:buNone/>
            </a:pPr>
            <a:endParaRPr lang="en-US" altLang="zh-CN" sz="1100" dirty="0" smtClean="0"/>
          </a:p>
          <a:p>
            <a:pPr marL="0" indent="0">
              <a:buNone/>
            </a:pPr>
            <a:r>
              <a:rPr lang="zh-CN" altLang="en-US" dirty="0" smtClean="0"/>
              <a:t>基于以上解释，对标准价值的运用，是切实可行的，是能够主导现场谈论主题以及客户意识流的。  所以，能够对基本的问题和解决方法掌握，已经合格了。</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1200" dirty="0" smtClean="0">
                <a:solidFill>
                  <a:schemeClr val="bg1"/>
                </a:solidFill>
                <a:latin typeface="华文中宋" pitchFamily="2" charset="-122"/>
                <a:ea typeface="华文中宋" pitchFamily="2" charset="-122"/>
                <a:cs typeface="+mj-cs"/>
              </a:rPr>
              <a:t>顾问销售之利用方法</a:t>
            </a:r>
            <a:endParaRPr lang="zh-CN" altLang="en-US" dirty="0"/>
          </a:p>
        </p:txBody>
      </p:sp>
      <p:sp>
        <p:nvSpPr>
          <p:cNvPr id="3" name="内容占位符 2"/>
          <p:cNvSpPr>
            <a:spLocks noGrp="1"/>
          </p:cNvSpPr>
          <p:nvPr>
            <p:ph idx="1"/>
          </p:nvPr>
        </p:nvSpPr>
        <p:spPr>
          <a:xfrm>
            <a:off x="214282" y="714356"/>
            <a:ext cx="8786874" cy="5929354"/>
          </a:xfrm>
        </p:spPr>
        <p:txBody>
          <a:bodyPr>
            <a:normAutofit fontScale="62500" lnSpcReduction="20000"/>
          </a:bodyPr>
          <a:lstStyle/>
          <a:p>
            <a:pPr marL="0" indent="625475">
              <a:buNone/>
            </a:pPr>
            <a:r>
              <a:rPr lang="zh-CN" altLang="en-US" dirty="0" smtClean="0"/>
              <a:t>企业管理黑洞的利用最重要，尤其是对销售。</a:t>
            </a:r>
            <a:endParaRPr lang="en-US" altLang="zh-CN" dirty="0" smtClean="0"/>
          </a:p>
          <a:p>
            <a:pPr marL="0" indent="625475">
              <a:buNone/>
            </a:pPr>
            <a:endParaRPr lang="en-US" altLang="zh-CN" dirty="0" smtClean="0"/>
          </a:p>
          <a:p>
            <a:pPr marL="0" indent="625475"/>
            <a:r>
              <a:rPr lang="zh-CN" altLang="en-US" dirty="0" smtClean="0"/>
              <a:t>按照这些常见问题对客户进行调查，找出存在的问题；</a:t>
            </a:r>
            <a:endParaRPr lang="en-US" altLang="zh-CN" dirty="0" smtClean="0"/>
          </a:p>
          <a:p>
            <a:pPr marL="0" indent="625475"/>
            <a:r>
              <a:rPr lang="zh-CN" altLang="en-US" dirty="0" smtClean="0"/>
              <a:t>提供下一个培训课程里面的解决措施，形成至客户价值报告书；</a:t>
            </a:r>
            <a:endParaRPr lang="en-US" altLang="zh-CN" dirty="0" smtClean="0"/>
          </a:p>
          <a:p>
            <a:pPr marL="0" indent="625475"/>
            <a:r>
              <a:rPr lang="zh-CN" altLang="en-US" dirty="0" smtClean="0"/>
              <a:t>亲手交给老板，并简单讲解，确保老板基本看到，就行了。</a:t>
            </a:r>
            <a:endParaRPr lang="en-US" altLang="zh-CN" dirty="0" smtClean="0"/>
          </a:p>
          <a:p>
            <a:pPr marL="0" indent="625475">
              <a:buNone/>
            </a:pPr>
            <a:endParaRPr lang="en-US" altLang="zh-CN" sz="1700" dirty="0" smtClean="0"/>
          </a:p>
          <a:p>
            <a:pPr marL="0" indent="625475">
              <a:buNone/>
            </a:pPr>
            <a:r>
              <a:rPr lang="zh-CN" altLang="en-US" dirty="0" smtClean="0"/>
              <a:t>注意：</a:t>
            </a:r>
            <a:endParaRPr lang="en-US" altLang="zh-CN" dirty="0" smtClean="0"/>
          </a:p>
          <a:p>
            <a:pPr marL="457200" lvl="1" indent="625475"/>
            <a:r>
              <a:rPr lang="zh-CN" altLang="en-US" dirty="0" smtClean="0"/>
              <a:t>对黑洞现象，我们</a:t>
            </a:r>
            <a:r>
              <a:rPr lang="zh-CN" altLang="en-US" dirty="0" smtClean="0">
                <a:solidFill>
                  <a:srgbClr val="FF0000"/>
                </a:solidFill>
              </a:rPr>
              <a:t>不能挠痒痒</a:t>
            </a:r>
            <a:r>
              <a:rPr lang="zh-CN" altLang="en-US" dirty="0" smtClean="0"/>
              <a:t>，必须要有并根据产值利润，每个环节占用资金情况，分析出客户的损失，必须得清晰明白的告诉客户，才能体现价值。</a:t>
            </a:r>
            <a:r>
              <a:rPr lang="en-US" altLang="zh-CN" dirty="0" smtClean="0"/>
              <a:t/>
            </a:r>
            <a:br>
              <a:rPr lang="en-US" altLang="zh-CN" dirty="0" smtClean="0"/>
            </a:br>
            <a:endParaRPr lang="en-US" altLang="zh-CN" sz="1600" dirty="0" smtClean="0"/>
          </a:p>
          <a:p>
            <a:pPr marL="457200" lvl="1" indent="625475"/>
            <a:r>
              <a:rPr lang="zh-CN" altLang="en-US" dirty="0" smtClean="0"/>
              <a:t>一定将</a:t>
            </a:r>
            <a:r>
              <a:rPr lang="zh-CN" altLang="en-US" dirty="0" smtClean="0">
                <a:solidFill>
                  <a:srgbClr val="FF0000"/>
                </a:solidFill>
              </a:rPr>
              <a:t>论点清晰</a:t>
            </a:r>
            <a:r>
              <a:rPr lang="zh-CN" altLang="en-US" dirty="0" smtClean="0"/>
              <a:t>的报告</a:t>
            </a:r>
            <a:r>
              <a:rPr lang="zh-CN" altLang="en-US" dirty="0" smtClean="0">
                <a:solidFill>
                  <a:srgbClr val="FF0000"/>
                </a:solidFill>
              </a:rPr>
              <a:t>亲手</a:t>
            </a:r>
            <a:r>
              <a:rPr lang="zh-CN" altLang="en-US" dirty="0" smtClean="0"/>
              <a:t>交给老板，否则由于下属各种原因不交，或者由于论点不清，你沟通时间很短，老板还是无法真正下决定。</a:t>
            </a:r>
            <a:endParaRPr lang="en-US" altLang="zh-CN" dirty="0" smtClean="0"/>
          </a:p>
          <a:p>
            <a:pPr marL="457200" lvl="1" indent="625475"/>
            <a:endParaRPr lang="en-US" altLang="zh-CN" sz="1300" dirty="0" smtClean="0"/>
          </a:p>
          <a:p>
            <a:pPr marL="457200" lvl="1" indent="625475"/>
            <a:r>
              <a:rPr lang="zh-CN" altLang="en-US" dirty="0" smtClean="0"/>
              <a:t>同时，我们也要控制这些问题的解决范围，达到基本的解决就可以了，否则，做的太深，问题又出来了，同时客户也很难去实现，这就是我们提出管理问题解决一定要适度</a:t>
            </a:r>
            <a:r>
              <a:rPr lang="en-US" altLang="zh-CN" dirty="0" smtClean="0"/>
              <a:t>(</a:t>
            </a:r>
            <a:r>
              <a:rPr lang="zh-CN" altLang="en-US" dirty="0" smtClean="0">
                <a:solidFill>
                  <a:srgbClr val="FF0000"/>
                </a:solidFill>
              </a:rPr>
              <a:t>尽量是标准价值的应用</a:t>
            </a:r>
            <a:r>
              <a:rPr lang="en-US" altLang="zh-CN" dirty="0" smtClean="0"/>
              <a:t>)</a:t>
            </a:r>
            <a:r>
              <a:rPr lang="zh-CN" altLang="en-US" dirty="0" smtClean="0"/>
              <a:t>。</a:t>
            </a:r>
            <a:r>
              <a:rPr lang="en-US" altLang="zh-CN" dirty="0" smtClean="0"/>
              <a:t/>
            </a:r>
            <a:br>
              <a:rPr lang="en-US" altLang="zh-CN" dirty="0" smtClean="0"/>
            </a:br>
            <a:endParaRPr lang="en-US" altLang="zh-CN" sz="1600" dirty="0" smtClean="0"/>
          </a:p>
          <a:p>
            <a:pPr marL="457200" lvl="1" indent="625475"/>
            <a:r>
              <a:rPr lang="zh-CN" altLang="en-US" dirty="0" smtClean="0"/>
              <a:t>对待这些问题，有些客户还是比较麻木，我们可以告诉客户</a:t>
            </a:r>
            <a:r>
              <a:rPr lang="en-US" altLang="zh-CN" dirty="0" smtClean="0"/>
              <a:t>:</a:t>
            </a:r>
            <a:br>
              <a:rPr lang="en-US" altLang="zh-CN" dirty="0" smtClean="0"/>
            </a:br>
            <a:r>
              <a:rPr lang="zh-CN" altLang="en-US" sz="2600" dirty="0" smtClean="0"/>
              <a:t>“我们经常犯的错误，最危险的就是意识不到这个错误”</a:t>
            </a:r>
            <a:r>
              <a:rPr lang="en-US" altLang="zh-CN" sz="2600" dirty="0" smtClean="0"/>
              <a:t/>
            </a:r>
            <a:br>
              <a:rPr lang="en-US" altLang="zh-CN" sz="2600" dirty="0" smtClean="0"/>
            </a:br>
            <a:r>
              <a:rPr lang="zh-CN" altLang="en-US" sz="2600" dirty="0" smtClean="0"/>
              <a:t>“最糟糕的事情，就是对这些错误日以为常，直到来不及的时候才去化解，其实，发生的问题，我们已经无法挽回了，比如</a:t>
            </a:r>
            <a:r>
              <a:rPr lang="zh-CN" altLang="en-US" sz="2600" dirty="0" smtClean="0">
                <a:solidFill>
                  <a:srgbClr val="FF0000"/>
                </a:solidFill>
              </a:rPr>
              <a:t>此刻</a:t>
            </a:r>
            <a:r>
              <a:rPr lang="zh-CN" altLang="en-US" sz="2600" dirty="0" smtClean="0"/>
              <a:t>在我们销售、采购、生产、库存等等工作现场，正在悄悄的吃掉我们这一年的利润和辛劳。</a:t>
            </a:r>
            <a:endParaRPr lang="en-US" altLang="zh-CN"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0" y="0"/>
            <a:ext cx="8229600" cy="571500"/>
          </a:xfrm>
        </p:spPr>
        <p:txBody>
          <a:bodyPr/>
          <a:lstStyle/>
          <a:p>
            <a:pPr eaLnBrk="1" hangingPunct="1"/>
            <a:r>
              <a:rPr lang="zh-CN" altLang="en-US" smtClean="0"/>
              <a:t>技巧篇</a:t>
            </a:r>
          </a:p>
        </p:txBody>
      </p:sp>
      <p:sp>
        <p:nvSpPr>
          <p:cNvPr id="3" name="内容占位符 2"/>
          <p:cNvSpPr>
            <a:spLocks noGrp="1"/>
          </p:cNvSpPr>
          <p:nvPr>
            <p:ph idx="1"/>
          </p:nvPr>
        </p:nvSpPr>
        <p:spPr>
          <a:xfrm>
            <a:off x="457200" y="714357"/>
            <a:ext cx="8229600" cy="3357586"/>
          </a:xfrm>
        </p:spPr>
        <p:txBody>
          <a:bodyPr>
            <a:normAutofit/>
          </a:bodyPr>
          <a:lstStyle/>
          <a:p>
            <a:pPr algn="ctr" eaLnBrk="1" hangingPunct="1">
              <a:buFont typeface="+mj-lt"/>
              <a:buNone/>
              <a:defRPr/>
            </a:pPr>
            <a:r>
              <a:rPr lang="zh-CN" altLang="en-US" sz="8800" b="1" dirty="0" smtClean="0"/>
              <a:t>关键技巧篇</a:t>
            </a:r>
            <a:endParaRPr lang="en-US" altLang="zh-CN" sz="8800" b="1" dirty="0" smtClean="0"/>
          </a:p>
          <a:p>
            <a:pPr algn="ctr" eaLnBrk="1" hangingPunct="1">
              <a:buFont typeface="+mj-lt"/>
              <a:buNone/>
              <a:defRPr/>
            </a:pPr>
            <a:endParaRPr lang="en-US" altLang="zh-CN" dirty="0" smtClean="0"/>
          </a:p>
          <a:p>
            <a:pPr algn="ctr" eaLnBrk="1" hangingPunct="1">
              <a:buFont typeface="+mj-lt"/>
              <a:buNone/>
              <a:defRPr/>
            </a:pPr>
            <a:endParaRPr lang="en-US" altLang="zh-CN" dirty="0" smtClean="0"/>
          </a:p>
          <a:p>
            <a:pPr algn="ctr" eaLnBrk="1" hangingPunct="1">
              <a:buFont typeface="+mj-lt"/>
              <a:buNone/>
              <a:defRPr/>
            </a:pPr>
            <a:r>
              <a:rPr lang="zh-CN" altLang="en-US" dirty="0" smtClean="0"/>
              <a:t>但更重要的还是价值，价值，价值！</a:t>
            </a:r>
            <a:endParaRPr lang="zh-CN" altLang="en-US" dirty="0"/>
          </a:p>
        </p:txBody>
      </p:sp>
      <p:pic>
        <p:nvPicPr>
          <p:cNvPr id="36865" name="Picture 1" descr="D:\1 文档\1 公司经营管理\报告模板\较全PPT图库\5.jpg"/>
          <p:cNvPicPr>
            <a:picLocks noChangeAspect="1" noChangeArrowheads="1"/>
          </p:cNvPicPr>
          <p:nvPr/>
        </p:nvPicPr>
        <p:blipFill>
          <a:blip r:embed="rId2" cstate="print"/>
          <a:srcRect/>
          <a:stretch>
            <a:fillRect/>
          </a:stretch>
        </p:blipFill>
        <p:spPr bwMode="auto">
          <a:xfrm>
            <a:off x="2384425" y="4134504"/>
            <a:ext cx="4116402" cy="24012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Documents and Settings\Don\桌面\10540307_969753.jpg"/>
          <p:cNvPicPr>
            <a:picLocks noChangeAspect="1" noChangeArrowheads="1"/>
          </p:cNvPicPr>
          <p:nvPr/>
        </p:nvPicPr>
        <p:blipFill>
          <a:blip r:embed="rId2" cstate="print"/>
          <a:srcRect/>
          <a:stretch>
            <a:fillRect/>
          </a:stretch>
        </p:blipFill>
        <p:spPr bwMode="auto">
          <a:xfrm>
            <a:off x="0" y="4071942"/>
            <a:ext cx="2378075" cy="2378075"/>
          </a:xfrm>
          <a:prstGeom prst="rect">
            <a:avLst/>
          </a:prstGeom>
          <a:noFill/>
        </p:spPr>
      </p:pic>
      <p:pic>
        <p:nvPicPr>
          <p:cNvPr id="35841" name="Picture 1" descr="C:\Documents and Settings\Don\桌面\P200812170946202974215011.jpg"/>
          <p:cNvPicPr>
            <a:picLocks noChangeAspect="1" noChangeArrowheads="1"/>
          </p:cNvPicPr>
          <p:nvPr/>
        </p:nvPicPr>
        <p:blipFill>
          <a:blip r:embed="rId3" cstate="print"/>
          <a:srcRect/>
          <a:stretch>
            <a:fillRect/>
          </a:stretch>
        </p:blipFill>
        <p:spPr bwMode="auto">
          <a:xfrm>
            <a:off x="6765925" y="4143380"/>
            <a:ext cx="2378075" cy="2378075"/>
          </a:xfrm>
          <a:prstGeom prst="rect">
            <a:avLst/>
          </a:prstGeom>
          <a:noFill/>
        </p:spPr>
      </p:pic>
      <p:sp>
        <p:nvSpPr>
          <p:cNvPr id="2" name="标题 1"/>
          <p:cNvSpPr>
            <a:spLocks noGrp="1"/>
          </p:cNvSpPr>
          <p:nvPr>
            <p:ph type="title"/>
          </p:nvPr>
        </p:nvSpPr>
        <p:spPr>
          <a:xfrm>
            <a:off x="0" y="0"/>
            <a:ext cx="7429500" cy="571500"/>
          </a:xfrm>
          <a:solidFill>
            <a:schemeClr val="tx2">
              <a:lumMod val="60000"/>
              <a:lumOff val="40000"/>
            </a:schemeClr>
          </a:solidFill>
        </p:spPr>
        <p:txBody>
          <a:bodyPr/>
          <a:lstStyle/>
          <a:p>
            <a:pPr eaLnBrk="1" hangingPunct="1">
              <a:defRPr/>
            </a:pPr>
            <a:r>
              <a:rPr lang="zh-CN" altLang="en-US" dirty="0" smtClean="0"/>
              <a:t>关键</a:t>
            </a:r>
            <a:r>
              <a:rPr lang="en-US" altLang="zh-CN" dirty="0" smtClean="0"/>
              <a:t>1</a:t>
            </a:r>
            <a:r>
              <a:rPr lang="zh-CN" altLang="en-US" dirty="0" smtClean="0"/>
              <a:t>：我们的形象和谈吐</a:t>
            </a:r>
            <a:endParaRPr lang="zh-CN" altLang="en-US" dirty="0"/>
          </a:p>
        </p:txBody>
      </p:sp>
      <p:sp>
        <p:nvSpPr>
          <p:cNvPr id="14339" name="内容占位符 2"/>
          <p:cNvSpPr>
            <a:spLocks noGrp="1"/>
          </p:cNvSpPr>
          <p:nvPr>
            <p:ph idx="1"/>
          </p:nvPr>
        </p:nvSpPr>
        <p:spPr>
          <a:xfrm>
            <a:off x="457200" y="3143250"/>
            <a:ext cx="8229600" cy="714375"/>
          </a:xfrm>
        </p:spPr>
        <p:txBody>
          <a:bodyPr/>
          <a:lstStyle/>
          <a:p>
            <a:pPr marL="0" indent="0" eaLnBrk="1" hangingPunct="1">
              <a:buFont typeface="+mj-lt"/>
              <a:buNone/>
            </a:pPr>
            <a:r>
              <a:rPr lang="zh-CN" altLang="en-US" sz="1800" dirty="0" smtClean="0"/>
              <a:t>绝大数人都会把一个人的外表形象作为判断是否和他进行交流的一个决定性因素。并在沟通过程一直影响沟通效果。（一般的人都以貌取人，形象对信任很关键）</a:t>
            </a:r>
          </a:p>
        </p:txBody>
      </p:sp>
      <p:sp>
        <p:nvSpPr>
          <p:cNvPr id="14340" name="Freeform 3"/>
          <p:cNvSpPr>
            <a:spLocks/>
          </p:cNvSpPr>
          <p:nvPr/>
        </p:nvSpPr>
        <p:spPr bwMode="gray">
          <a:xfrm>
            <a:off x="4443413" y="1944688"/>
            <a:ext cx="1735137" cy="1117600"/>
          </a:xfrm>
          <a:custGeom>
            <a:avLst/>
            <a:gdLst>
              <a:gd name="T0" fmla="*/ 161289931 w 1093"/>
              <a:gd name="T1" fmla="*/ 1774190178 h 704"/>
              <a:gd name="T2" fmla="*/ 0 w 1093"/>
              <a:gd name="T3" fmla="*/ 1567537041 h 704"/>
              <a:gd name="T4" fmla="*/ 2066525813 w 1093"/>
              <a:gd name="T5" fmla="*/ 0 h 704"/>
              <a:gd name="T6" fmla="*/ 2147483647 w 1093"/>
              <a:gd name="T7" fmla="*/ 1141629988 h 704"/>
              <a:gd name="T8" fmla="*/ 161289931 w 1093"/>
              <a:gd name="T9" fmla="*/ 1774190178 h 704"/>
              <a:gd name="T10" fmla="*/ 0 60000 65536"/>
              <a:gd name="T11" fmla="*/ 0 60000 65536"/>
              <a:gd name="T12" fmla="*/ 0 60000 65536"/>
              <a:gd name="T13" fmla="*/ 0 60000 65536"/>
              <a:gd name="T14" fmla="*/ 0 60000 65536"/>
              <a:gd name="T15" fmla="*/ 0 w 1093"/>
              <a:gd name="T16" fmla="*/ 0 h 704"/>
              <a:gd name="T17" fmla="*/ 1093 w 1093"/>
              <a:gd name="T18" fmla="*/ 704 h 704"/>
            </a:gdLst>
            <a:ahLst/>
            <a:cxnLst>
              <a:cxn ang="T10">
                <a:pos x="T0" y="T1"/>
              </a:cxn>
              <a:cxn ang="T11">
                <a:pos x="T2" y="T3"/>
              </a:cxn>
              <a:cxn ang="T12">
                <a:pos x="T4" y="T5"/>
              </a:cxn>
              <a:cxn ang="T13">
                <a:pos x="T6" y="T7"/>
              </a:cxn>
              <a:cxn ang="T14">
                <a:pos x="T8" y="T9"/>
              </a:cxn>
            </a:cxnLst>
            <a:rect l="T15" t="T16" r="T17" b="T18"/>
            <a:pathLst>
              <a:path w="1093" h="704">
                <a:moveTo>
                  <a:pt x="64" y="704"/>
                </a:moveTo>
                <a:lnTo>
                  <a:pt x="0" y="622"/>
                </a:lnTo>
                <a:lnTo>
                  <a:pt x="820" y="0"/>
                </a:lnTo>
                <a:lnTo>
                  <a:pt x="1093" y="453"/>
                </a:lnTo>
                <a:lnTo>
                  <a:pt x="64" y="704"/>
                </a:lnTo>
                <a:close/>
              </a:path>
            </a:pathLst>
          </a:custGeom>
          <a:gradFill rotWithShape="1">
            <a:gsLst>
              <a:gs pos="0">
                <a:srgbClr val="DAB720"/>
              </a:gs>
              <a:gs pos="100000">
                <a:srgbClr val="FFFFFF">
                  <a:alpha val="0"/>
                </a:srgbClr>
              </a:gs>
            </a:gsLst>
            <a:lin ang="0" scaled="1"/>
          </a:gradFill>
          <a:ln w="9525">
            <a:noFill/>
            <a:round/>
            <a:headEnd/>
            <a:tailEnd/>
          </a:ln>
        </p:spPr>
        <p:txBody>
          <a:bodyPr wrap="none" anchor="ctr"/>
          <a:lstStyle/>
          <a:p>
            <a:endParaRPr lang="zh-CN" altLang="en-US">
              <a:solidFill>
                <a:schemeClr val="bg1"/>
              </a:solidFill>
            </a:endParaRPr>
          </a:p>
        </p:txBody>
      </p:sp>
      <p:sp>
        <p:nvSpPr>
          <p:cNvPr id="14341" name="Freeform 4"/>
          <p:cNvSpPr>
            <a:spLocks/>
          </p:cNvSpPr>
          <p:nvPr/>
        </p:nvSpPr>
        <p:spPr bwMode="gray">
          <a:xfrm>
            <a:off x="2973388" y="1971675"/>
            <a:ext cx="1470025" cy="1117600"/>
          </a:xfrm>
          <a:custGeom>
            <a:avLst/>
            <a:gdLst>
              <a:gd name="T0" fmla="*/ 2147483647 w 926"/>
              <a:gd name="T1" fmla="*/ 1539816125 h 704"/>
              <a:gd name="T2" fmla="*/ 2127012108 w 926"/>
              <a:gd name="T3" fmla="*/ 1774190178 h 704"/>
              <a:gd name="T4" fmla="*/ 0 w 926"/>
              <a:gd name="T5" fmla="*/ 1232355582 h 704"/>
              <a:gd name="T6" fmla="*/ 793850002 w 926"/>
              <a:gd name="T7" fmla="*/ 0 h 704"/>
              <a:gd name="T8" fmla="*/ 2147483647 w 926"/>
              <a:gd name="T9" fmla="*/ 1539816125 h 704"/>
              <a:gd name="T10" fmla="*/ 0 60000 65536"/>
              <a:gd name="T11" fmla="*/ 0 60000 65536"/>
              <a:gd name="T12" fmla="*/ 0 60000 65536"/>
              <a:gd name="T13" fmla="*/ 0 60000 65536"/>
              <a:gd name="T14" fmla="*/ 0 60000 65536"/>
              <a:gd name="T15" fmla="*/ 0 w 926"/>
              <a:gd name="T16" fmla="*/ 0 h 704"/>
              <a:gd name="T17" fmla="*/ 926 w 926"/>
              <a:gd name="T18" fmla="*/ 704 h 704"/>
            </a:gdLst>
            <a:ahLst/>
            <a:cxnLst>
              <a:cxn ang="T10">
                <a:pos x="T0" y="T1"/>
              </a:cxn>
              <a:cxn ang="T11">
                <a:pos x="T2" y="T3"/>
              </a:cxn>
              <a:cxn ang="T12">
                <a:pos x="T4" y="T5"/>
              </a:cxn>
              <a:cxn ang="T13">
                <a:pos x="T6" y="T7"/>
              </a:cxn>
              <a:cxn ang="T14">
                <a:pos x="T8" y="T9"/>
              </a:cxn>
            </a:cxnLst>
            <a:rect l="T15" t="T16" r="T17" b="T18"/>
            <a:pathLst>
              <a:path w="926" h="704">
                <a:moveTo>
                  <a:pt x="926" y="611"/>
                </a:moveTo>
                <a:lnTo>
                  <a:pt x="844" y="704"/>
                </a:lnTo>
                <a:lnTo>
                  <a:pt x="0" y="489"/>
                </a:lnTo>
                <a:lnTo>
                  <a:pt x="315" y="0"/>
                </a:lnTo>
                <a:lnTo>
                  <a:pt x="926" y="611"/>
                </a:lnTo>
                <a:close/>
              </a:path>
            </a:pathLst>
          </a:custGeom>
          <a:gradFill rotWithShape="1">
            <a:gsLst>
              <a:gs pos="0">
                <a:srgbClr val="FFFFFF">
                  <a:alpha val="0"/>
                </a:srgbClr>
              </a:gs>
              <a:gs pos="100000">
                <a:srgbClr val="A3C975"/>
              </a:gs>
            </a:gsLst>
            <a:lin ang="0" scaled="1"/>
          </a:gradFill>
          <a:ln w="9525">
            <a:noFill/>
            <a:round/>
            <a:headEnd/>
            <a:tailEnd/>
          </a:ln>
        </p:spPr>
        <p:txBody>
          <a:bodyPr wrap="none" anchor="ctr"/>
          <a:lstStyle/>
          <a:p>
            <a:endParaRPr lang="zh-CN" altLang="en-US">
              <a:solidFill>
                <a:schemeClr val="bg1"/>
              </a:solidFill>
            </a:endParaRPr>
          </a:p>
        </p:txBody>
      </p:sp>
      <p:grpSp>
        <p:nvGrpSpPr>
          <p:cNvPr id="14342" name="组合 29"/>
          <p:cNvGrpSpPr>
            <a:grpSpLocks/>
          </p:cNvGrpSpPr>
          <p:nvPr/>
        </p:nvGrpSpPr>
        <p:grpSpPr bwMode="auto">
          <a:xfrm>
            <a:off x="1209675" y="685800"/>
            <a:ext cx="2257425" cy="2257425"/>
            <a:chOff x="1209675" y="685800"/>
            <a:chExt cx="2257425" cy="2257425"/>
          </a:xfrm>
        </p:grpSpPr>
        <p:sp>
          <p:nvSpPr>
            <p:cNvPr id="14360" name="Oval 6"/>
            <p:cNvSpPr>
              <a:spLocks noChangeArrowheads="1"/>
            </p:cNvSpPr>
            <p:nvPr/>
          </p:nvSpPr>
          <p:spPr bwMode="gray">
            <a:xfrm>
              <a:off x="1209675" y="685800"/>
              <a:ext cx="2257425" cy="2257425"/>
            </a:xfrm>
            <a:prstGeom prst="ellipse">
              <a:avLst/>
            </a:prstGeom>
            <a:gradFill rotWithShape="1">
              <a:gsLst>
                <a:gs pos="0">
                  <a:srgbClr val="7C9959"/>
                </a:gs>
                <a:gs pos="100000">
                  <a:srgbClr val="A3C975"/>
                </a:gs>
              </a:gsLst>
              <a:lin ang="2700000" scaled="1"/>
            </a:gradFill>
            <a:ln w="38100" algn="ctr">
              <a:solidFill>
                <a:srgbClr val="DDDDDD"/>
              </a:solidFill>
              <a:round/>
              <a:headEnd/>
              <a:tailEnd/>
            </a:ln>
          </p:spPr>
          <p:txBody>
            <a:bodyPr wrap="none" anchor="ctr"/>
            <a:lstStyle/>
            <a:p>
              <a:endParaRPr lang="zh-CN" altLang="en-US" sz="2400"/>
            </a:p>
          </p:txBody>
        </p:sp>
        <p:sp>
          <p:nvSpPr>
            <p:cNvPr id="14361" name="Oval 7"/>
            <p:cNvSpPr>
              <a:spLocks noChangeArrowheads="1"/>
            </p:cNvSpPr>
            <p:nvPr/>
          </p:nvSpPr>
          <p:spPr bwMode="gray">
            <a:xfrm>
              <a:off x="1276350" y="742950"/>
              <a:ext cx="2122488" cy="2139950"/>
            </a:xfrm>
            <a:prstGeom prst="ellipse">
              <a:avLst/>
            </a:prstGeom>
            <a:gradFill rotWithShape="1">
              <a:gsLst>
                <a:gs pos="0">
                  <a:srgbClr val="A3C975"/>
                </a:gs>
                <a:gs pos="100000">
                  <a:srgbClr val="7C9959"/>
                </a:gs>
              </a:gsLst>
              <a:lin ang="2700000" scaled="1"/>
            </a:gradFill>
            <a:ln w="38100" algn="ctr">
              <a:noFill/>
              <a:round/>
              <a:headEnd/>
              <a:tailEnd/>
            </a:ln>
          </p:spPr>
          <p:txBody>
            <a:bodyPr wrap="none" anchor="ctr"/>
            <a:lstStyle/>
            <a:p>
              <a:endParaRPr lang="zh-CN" altLang="en-US" sz="2400"/>
            </a:p>
          </p:txBody>
        </p:sp>
      </p:grpSp>
      <p:sp>
        <p:nvSpPr>
          <p:cNvPr id="14343" name="Rectangle 8"/>
          <p:cNvSpPr>
            <a:spLocks noChangeArrowheads="1"/>
          </p:cNvSpPr>
          <p:nvPr/>
        </p:nvSpPr>
        <p:spPr bwMode="gray">
          <a:xfrm>
            <a:off x="1312863" y="1641475"/>
            <a:ext cx="1946275" cy="1176338"/>
          </a:xfrm>
          <a:prstGeom prst="rect">
            <a:avLst/>
          </a:prstGeom>
          <a:noFill/>
          <a:ln w="9525" algn="ctr">
            <a:noFill/>
            <a:miter lim="800000"/>
            <a:headEnd/>
            <a:tailEnd/>
          </a:ln>
        </p:spPr>
        <p:txBody>
          <a:bodyPr>
            <a:spAutoFit/>
          </a:bodyPr>
          <a:lstStyle/>
          <a:p>
            <a:pPr algn="ctr" eaLnBrk="0" hangingPunct="0">
              <a:lnSpc>
                <a:spcPct val="110000"/>
              </a:lnSpc>
            </a:pPr>
            <a:r>
              <a:rPr lang="zh-CN" altLang="en-US" sz="1600">
                <a:solidFill>
                  <a:schemeClr val="bg1"/>
                </a:solidFill>
              </a:rPr>
              <a:t>西服领带</a:t>
            </a:r>
            <a:endParaRPr lang="en-US" altLang="zh-CN" sz="1600">
              <a:solidFill>
                <a:schemeClr val="bg1"/>
              </a:solidFill>
            </a:endParaRPr>
          </a:p>
          <a:p>
            <a:pPr algn="ctr" eaLnBrk="0" hangingPunct="0">
              <a:lnSpc>
                <a:spcPct val="110000"/>
              </a:lnSpc>
            </a:pPr>
            <a:r>
              <a:rPr lang="zh-CN" altLang="en-US" sz="1600">
                <a:solidFill>
                  <a:schemeClr val="bg1"/>
                </a:solidFill>
              </a:rPr>
              <a:t>干净整洁</a:t>
            </a:r>
            <a:endParaRPr lang="en-US" altLang="zh-CN" sz="1600">
              <a:solidFill>
                <a:schemeClr val="bg1"/>
              </a:solidFill>
            </a:endParaRPr>
          </a:p>
          <a:p>
            <a:pPr algn="ctr" eaLnBrk="0" hangingPunct="0">
              <a:lnSpc>
                <a:spcPct val="110000"/>
              </a:lnSpc>
            </a:pPr>
            <a:r>
              <a:rPr lang="zh-CN" altLang="en-US" sz="1600">
                <a:solidFill>
                  <a:schemeClr val="bg1"/>
                </a:solidFill>
              </a:rPr>
              <a:t>电脑、笔记本、笔等工具齐备</a:t>
            </a:r>
            <a:endParaRPr lang="en-US" altLang="zh-CN" sz="1600">
              <a:solidFill>
                <a:schemeClr val="bg1"/>
              </a:solidFill>
            </a:endParaRPr>
          </a:p>
        </p:txBody>
      </p:sp>
      <p:grpSp>
        <p:nvGrpSpPr>
          <p:cNvPr id="14344" name="组合 30"/>
          <p:cNvGrpSpPr>
            <a:grpSpLocks/>
          </p:cNvGrpSpPr>
          <p:nvPr/>
        </p:nvGrpSpPr>
        <p:grpSpPr bwMode="auto">
          <a:xfrm>
            <a:off x="5715000" y="685800"/>
            <a:ext cx="2257425" cy="2257425"/>
            <a:chOff x="5715008" y="685800"/>
            <a:chExt cx="2257425" cy="2257425"/>
          </a:xfrm>
        </p:grpSpPr>
        <p:sp>
          <p:nvSpPr>
            <p:cNvPr id="14358" name="Oval 10"/>
            <p:cNvSpPr>
              <a:spLocks noChangeArrowheads="1"/>
            </p:cNvSpPr>
            <p:nvPr/>
          </p:nvSpPr>
          <p:spPr bwMode="gray">
            <a:xfrm>
              <a:off x="5715008" y="685800"/>
              <a:ext cx="2257425" cy="2257425"/>
            </a:xfrm>
            <a:prstGeom prst="ellipse">
              <a:avLst/>
            </a:prstGeom>
            <a:gradFill rotWithShape="1">
              <a:gsLst>
                <a:gs pos="0">
                  <a:srgbClr val="A19D57"/>
                </a:gs>
                <a:gs pos="100000">
                  <a:srgbClr val="D3CE73"/>
                </a:gs>
              </a:gsLst>
              <a:lin ang="2700000" scaled="1"/>
            </a:gradFill>
            <a:ln w="38100" algn="ctr">
              <a:solidFill>
                <a:srgbClr val="DDDDDD"/>
              </a:solidFill>
              <a:round/>
              <a:headEnd/>
              <a:tailEnd/>
            </a:ln>
          </p:spPr>
          <p:txBody>
            <a:bodyPr wrap="none" anchor="ctr"/>
            <a:lstStyle/>
            <a:p>
              <a:endParaRPr lang="zh-CN" altLang="en-US" sz="2400"/>
            </a:p>
          </p:txBody>
        </p:sp>
        <p:sp>
          <p:nvSpPr>
            <p:cNvPr id="14359" name="Oval 11"/>
            <p:cNvSpPr>
              <a:spLocks noChangeArrowheads="1"/>
            </p:cNvSpPr>
            <p:nvPr/>
          </p:nvSpPr>
          <p:spPr bwMode="gray">
            <a:xfrm>
              <a:off x="5781683" y="742950"/>
              <a:ext cx="2122488" cy="2139950"/>
            </a:xfrm>
            <a:prstGeom prst="ellipse">
              <a:avLst/>
            </a:prstGeom>
            <a:gradFill rotWithShape="1">
              <a:gsLst>
                <a:gs pos="0">
                  <a:srgbClr val="D3CE73"/>
                </a:gs>
                <a:gs pos="100000">
                  <a:srgbClr val="A19D57"/>
                </a:gs>
              </a:gsLst>
              <a:lin ang="2700000" scaled="1"/>
            </a:gradFill>
            <a:ln w="38100" algn="ctr">
              <a:noFill/>
              <a:round/>
              <a:headEnd/>
              <a:tailEnd/>
            </a:ln>
          </p:spPr>
          <p:txBody>
            <a:bodyPr wrap="none" anchor="ctr"/>
            <a:lstStyle/>
            <a:p>
              <a:endParaRPr lang="zh-CN" altLang="en-US" sz="2400"/>
            </a:p>
          </p:txBody>
        </p:sp>
      </p:grpSp>
      <p:sp>
        <p:nvSpPr>
          <p:cNvPr id="14345" name="Rectangle 12"/>
          <p:cNvSpPr>
            <a:spLocks noChangeArrowheads="1"/>
          </p:cNvSpPr>
          <p:nvPr/>
        </p:nvSpPr>
        <p:spPr bwMode="gray">
          <a:xfrm>
            <a:off x="5803900" y="1641475"/>
            <a:ext cx="1946275" cy="1176338"/>
          </a:xfrm>
          <a:prstGeom prst="rect">
            <a:avLst/>
          </a:prstGeom>
          <a:noFill/>
          <a:ln w="9525" algn="ctr">
            <a:noFill/>
            <a:miter lim="800000"/>
            <a:headEnd/>
            <a:tailEnd/>
          </a:ln>
        </p:spPr>
        <p:txBody>
          <a:bodyPr>
            <a:spAutoFit/>
          </a:bodyPr>
          <a:lstStyle/>
          <a:p>
            <a:pPr algn="ctr" eaLnBrk="0" hangingPunct="0">
              <a:lnSpc>
                <a:spcPct val="110000"/>
              </a:lnSpc>
            </a:pPr>
            <a:r>
              <a:rPr lang="zh-CN" altLang="en-US" sz="1600">
                <a:solidFill>
                  <a:schemeClr val="bg1"/>
                </a:solidFill>
              </a:rPr>
              <a:t>微笑的  自然的</a:t>
            </a:r>
            <a:endParaRPr lang="en-US" altLang="zh-CN" sz="1600">
              <a:solidFill>
                <a:schemeClr val="bg1"/>
              </a:solidFill>
            </a:endParaRPr>
          </a:p>
          <a:p>
            <a:pPr algn="ctr" eaLnBrk="0" hangingPunct="0">
              <a:lnSpc>
                <a:spcPct val="110000"/>
              </a:lnSpc>
            </a:pPr>
            <a:r>
              <a:rPr lang="zh-CN" altLang="en-US" sz="1600">
                <a:solidFill>
                  <a:schemeClr val="bg1"/>
                </a:solidFill>
              </a:rPr>
              <a:t>专注的  神圣的</a:t>
            </a:r>
            <a:endParaRPr lang="en-US" altLang="zh-CN" sz="1600">
              <a:solidFill>
                <a:schemeClr val="bg1"/>
              </a:solidFill>
            </a:endParaRPr>
          </a:p>
          <a:p>
            <a:pPr algn="ctr" eaLnBrk="0" hangingPunct="0">
              <a:lnSpc>
                <a:spcPct val="110000"/>
              </a:lnSpc>
            </a:pPr>
            <a:r>
              <a:rPr lang="zh-CN" altLang="en-US" sz="1600">
                <a:solidFill>
                  <a:schemeClr val="bg1"/>
                </a:solidFill>
              </a:rPr>
              <a:t>有感染力的</a:t>
            </a:r>
            <a:endParaRPr lang="en-US" altLang="zh-CN" sz="1600">
              <a:solidFill>
                <a:schemeClr val="bg1"/>
              </a:solidFill>
            </a:endParaRPr>
          </a:p>
          <a:p>
            <a:pPr algn="ctr" eaLnBrk="0" hangingPunct="0">
              <a:lnSpc>
                <a:spcPct val="110000"/>
              </a:lnSpc>
            </a:pPr>
            <a:r>
              <a:rPr lang="zh-CN" altLang="en-US" sz="1600">
                <a:solidFill>
                  <a:schemeClr val="bg1"/>
                </a:solidFill>
              </a:rPr>
              <a:t>有穿透力的</a:t>
            </a:r>
            <a:endParaRPr lang="en-US" altLang="zh-CN" sz="1600">
              <a:solidFill>
                <a:schemeClr val="bg1"/>
              </a:solidFill>
            </a:endParaRPr>
          </a:p>
        </p:txBody>
      </p:sp>
      <p:sp>
        <p:nvSpPr>
          <p:cNvPr id="14346" name="Text Box 17"/>
          <p:cNvSpPr txBox="1">
            <a:spLocks noChangeArrowheads="1"/>
          </p:cNvSpPr>
          <p:nvPr/>
        </p:nvSpPr>
        <p:spPr bwMode="gray">
          <a:xfrm>
            <a:off x="2857500" y="681038"/>
            <a:ext cx="3378200" cy="461962"/>
          </a:xfrm>
          <a:prstGeom prst="rect">
            <a:avLst/>
          </a:prstGeom>
          <a:noFill/>
          <a:ln w="9525" algn="ctr">
            <a:noFill/>
            <a:miter lim="800000"/>
            <a:headEnd/>
            <a:tailEnd/>
          </a:ln>
        </p:spPr>
        <p:txBody>
          <a:bodyPr>
            <a:spAutoFit/>
          </a:bodyPr>
          <a:lstStyle/>
          <a:p>
            <a:pPr algn="ctr">
              <a:spcBef>
                <a:spcPct val="50000"/>
              </a:spcBef>
            </a:pPr>
            <a:r>
              <a:rPr lang="zh-CN" altLang="en-US" sz="2400" b="1">
                <a:solidFill>
                  <a:srgbClr val="1C1C1C"/>
                </a:solidFill>
                <a:latin typeface="华文中宋" pitchFamily="2" charset="-122"/>
                <a:ea typeface="华文中宋" pitchFamily="2" charset="-122"/>
              </a:rPr>
              <a:t>有影响力的专家形象</a:t>
            </a:r>
            <a:endParaRPr lang="en-US" altLang="zh-CN" sz="2400" b="1">
              <a:solidFill>
                <a:srgbClr val="1C1C1C"/>
              </a:solidFill>
              <a:latin typeface="华文中宋" pitchFamily="2" charset="-122"/>
              <a:ea typeface="华文中宋" pitchFamily="2" charset="-122"/>
            </a:endParaRPr>
          </a:p>
        </p:txBody>
      </p:sp>
      <p:sp>
        <p:nvSpPr>
          <p:cNvPr id="14347" name="Freeform 20"/>
          <p:cNvSpPr>
            <a:spLocks/>
          </p:cNvSpPr>
          <p:nvPr/>
        </p:nvSpPr>
        <p:spPr bwMode="gray">
          <a:xfrm>
            <a:off x="5810250" y="741363"/>
            <a:ext cx="2033588" cy="781050"/>
          </a:xfrm>
          <a:custGeom>
            <a:avLst/>
            <a:gdLst>
              <a:gd name="T0" fmla="*/ 0 w 1293"/>
              <a:gd name="T1" fmla="*/ 1234876653 h 492"/>
              <a:gd name="T2" fmla="*/ 2147483647 w 1293"/>
              <a:gd name="T3" fmla="*/ 1239916964 h 492"/>
              <a:gd name="T4" fmla="*/ 2147483647 w 1293"/>
              <a:gd name="T5" fmla="*/ 403224999 h 492"/>
              <a:gd name="T6" fmla="*/ 1602890206 w 1293"/>
              <a:gd name="T7" fmla="*/ 0 h 492"/>
              <a:gd name="T8" fmla="*/ 573874424 w 1293"/>
              <a:gd name="T9" fmla="*/ 370463770 h 492"/>
              <a:gd name="T10" fmla="*/ 0 w 1293"/>
              <a:gd name="T11" fmla="*/ 1234876653 h 492"/>
              <a:gd name="T12" fmla="*/ 0 60000 65536"/>
              <a:gd name="T13" fmla="*/ 0 60000 65536"/>
              <a:gd name="T14" fmla="*/ 0 60000 65536"/>
              <a:gd name="T15" fmla="*/ 0 60000 65536"/>
              <a:gd name="T16" fmla="*/ 0 60000 65536"/>
              <a:gd name="T17" fmla="*/ 0 60000 65536"/>
              <a:gd name="T18" fmla="*/ 0 w 1293"/>
              <a:gd name="T19" fmla="*/ 0 h 492"/>
              <a:gd name="T20" fmla="*/ 1293 w 1293"/>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1293" h="492">
                <a:moveTo>
                  <a:pt x="0" y="490"/>
                </a:moveTo>
                <a:lnTo>
                  <a:pt x="1293" y="492"/>
                </a:lnTo>
                <a:cubicBezTo>
                  <a:pt x="1257" y="340"/>
                  <a:pt x="1165" y="235"/>
                  <a:pt x="1081" y="160"/>
                </a:cubicBezTo>
                <a:cubicBezTo>
                  <a:pt x="997" y="85"/>
                  <a:pt x="867" y="0"/>
                  <a:pt x="648" y="0"/>
                </a:cubicBezTo>
                <a:cubicBezTo>
                  <a:pt x="429" y="0"/>
                  <a:pt x="342" y="67"/>
                  <a:pt x="232" y="147"/>
                </a:cubicBezTo>
                <a:cubicBezTo>
                  <a:pt x="122" y="227"/>
                  <a:pt x="18" y="421"/>
                  <a:pt x="0" y="490"/>
                </a:cubicBezTo>
                <a:close/>
              </a:path>
            </a:pathLst>
          </a:custGeom>
          <a:solidFill>
            <a:srgbClr val="D3CE73"/>
          </a:solidFill>
          <a:ln w="9525">
            <a:noFill/>
            <a:round/>
            <a:headEnd/>
            <a:tailEnd/>
          </a:ln>
        </p:spPr>
        <p:txBody>
          <a:bodyPr wrap="none" anchor="ctr"/>
          <a:lstStyle/>
          <a:p>
            <a:endParaRPr lang="zh-CN" altLang="en-US" sz="2400"/>
          </a:p>
        </p:txBody>
      </p:sp>
      <p:sp>
        <p:nvSpPr>
          <p:cNvPr id="14348" name="Freeform 21"/>
          <p:cNvSpPr>
            <a:spLocks/>
          </p:cNvSpPr>
          <p:nvPr/>
        </p:nvSpPr>
        <p:spPr bwMode="gray">
          <a:xfrm>
            <a:off x="1311275" y="742950"/>
            <a:ext cx="2038350" cy="785813"/>
          </a:xfrm>
          <a:custGeom>
            <a:avLst/>
            <a:gdLst>
              <a:gd name="T0" fmla="*/ 0 w 1284"/>
              <a:gd name="T1" fmla="*/ 1247479020 h 495"/>
              <a:gd name="T2" fmla="*/ 2147483647 w 1284"/>
              <a:gd name="T3" fmla="*/ 1239917755 h 495"/>
              <a:gd name="T4" fmla="*/ 2147483647 w 1284"/>
              <a:gd name="T5" fmla="*/ 403225256 h 495"/>
              <a:gd name="T6" fmla="*/ 1610380422 w 1284"/>
              <a:gd name="T7" fmla="*/ 0 h 495"/>
              <a:gd name="T8" fmla="*/ 561994035 w 1284"/>
              <a:gd name="T9" fmla="*/ 370464006 h 495"/>
              <a:gd name="T10" fmla="*/ 0 w 1284"/>
              <a:gd name="T11" fmla="*/ 1247479020 h 495"/>
              <a:gd name="T12" fmla="*/ 0 60000 65536"/>
              <a:gd name="T13" fmla="*/ 0 60000 65536"/>
              <a:gd name="T14" fmla="*/ 0 60000 65536"/>
              <a:gd name="T15" fmla="*/ 0 60000 65536"/>
              <a:gd name="T16" fmla="*/ 0 60000 65536"/>
              <a:gd name="T17" fmla="*/ 0 60000 65536"/>
              <a:gd name="T18" fmla="*/ 0 w 1284"/>
              <a:gd name="T19" fmla="*/ 0 h 495"/>
              <a:gd name="T20" fmla="*/ 1284 w 1284"/>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1284" h="495">
                <a:moveTo>
                  <a:pt x="0" y="495"/>
                </a:moveTo>
                <a:lnTo>
                  <a:pt x="1284" y="492"/>
                </a:lnTo>
                <a:cubicBezTo>
                  <a:pt x="1248" y="340"/>
                  <a:pt x="1156" y="235"/>
                  <a:pt x="1072" y="160"/>
                </a:cubicBezTo>
                <a:cubicBezTo>
                  <a:pt x="988" y="85"/>
                  <a:pt x="858" y="0"/>
                  <a:pt x="639" y="0"/>
                </a:cubicBezTo>
                <a:cubicBezTo>
                  <a:pt x="420" y="0"/>
                  <a:pt x="333" y="67"/>
                  <a:pt x="223" y="147"/>
                </a:cubicBezTo>
                <a:cubicBezTo>
                  <a:pt x="113" y="227"/>
                  <a:pt x="18" y="426"/>
                  <a:pt x="0" y="495"/>
                </a:cubicBezTo>
                <a:close/>
              </a:path>
            </a:pathLst>
          </a:custGeom>
          <a:solidFill>
            <a:srgbClr val="A3C975"/>
          </a:solidFill>
          <a:ln w="9525">
            <a:noFill/>
            <a:round/>
            <a:headEnd/>
            <a:tailEnd/>
          </a:ln>
        </p:spPr>
        <p:txBody>
          <a:bodyPr wrap="none" anchor="ctr"/>
          <a:lstStyle/>
          <a:p>
            <a:endParaRPr lang="zh-CN" altLang="en-US" sz="2400"/>
          </a:p>
        </p:txBody>
      </p:sp>
      <p:sp>
        <p:nvSpPr>
          <p:cNvPr id="24" name="Rectangle 22"/>
          <p:cNvSpPr>
            <a:spLocks noChangeArrowheads="1"/>
          </p:cNvSpPr>
          <p:nvPr/>
        </p:nvSpPr>
        <p:spPr bwMode="black">
          <a:xfrm>
            <a:off x="5921375" y="928688"/>
            <a:ext cx="1836738" cy="584200"/>
          </a:xfrm>
          <a:prstGeom prst="rect">
            <a:avLst/>
          </a:prstGeom>
          <a:noFill/>
          <a:ln w="9525" algn="ctr">
            <a:noFill/>
            <a:miter lim="800000"/>
            <a:headEnd/>
            <a:tailEnd/>
          </a:ln>
          <a:effectLst>
            <a:outerShdw dist="35921" dir="2700000" algn="ctr" rotWithShape="0">
              <a:srgbClr val="003300"/>
            </a:outerShdw>
          </a:effectLst>
        </p:spPr>
        <p:txBody>
          <a:bodyPr>
            <a:spAutoFit/>
          </a:bodyPr>
          <a:lstStyle/>
          <a:p>
            <a:pPr algn="ctr" eaLnBrk="0" hangingPunct="0">
              <a:defRPr/>
            </a:pPr>
            <a:r>
              <a:rPr lang="zh-CN" altLang="en-US" sz="3200" b="1" dirty="0">
                <a:solidFill>
                  <a:srgbClr val="FFFFFF"/>
                </a:solidFill>
              </a:rPr>
              <a:t>仪态</a:t>
            </a:r>
            <a:endParaRPr lang="en-US" altLang="zh-CN" sz="3200" b="1" dirty="0">
              <a:solidFill>
                <a:srgbClr val="FFFFFF"/>
              </a:solidFill>
            </a:endParaRPr>
          </a:p>
        </p:txBody>
      </p:sp>
      <p:sp>
        <p:nvSpPr>
          <p:cNvPr id="25" name="Rectangle 23"/>
          <p:cNvSpPr>
            <a:spLocks noChangeArrowheads="1"/>
          </p:cNvSpPr>
          <p:nvPr/>
        </p:nvSpPr>
        <p:spPr bwMode="black">
          <a:xfrm>
            <a:off x="1439863" y="938213"/>
            <a:ext cx="1836737" cy="584200"/>
          </a:xfrm>
          <a:prstGeom prst="rect">
            <a:avLst/>
          </a:prstGeom>
          <a:noFill/>
          <a:ln w="9525" algn="ctr">
            <a:noFill/>
            <a:miter lim="800000"/>
            <a:headEnd/>
            <a:tailEnd/>
          </a:ln>
          <a:effectLst>
            <a:outerShdw dist="35921" dir="2700000" algn="ctr" rotWithShape="0">
              <a:srgbClr val="003300"/>
            </a:outerShdw>
          </a:effectLst>
        </p:spPr>
        <p:txBody>
          <a:bodyPr>
            <a:spAutoFit/>
          </a:bodyPr>
          <a:lstStyle/>
          <a:p>
            <a:pPr algn="ctr" eaLnBrk="0" hangingPunct="0">
              <a:defRPr/>
            </a:pPr>
            <a:r>
              <a:rPr lang="zh-CN" altLang="en-US" sz="3200" b="1" dirty="0">
                <a:solidFill>
                  <a:srgbClr val="FFFFFF"/>
                </a:solidFill>
              </a:rPr>
              <a:t>外表</a:t>
            </a:r>
            <a:endParaRPr lang="en-US" altLang="zh-CN" sz="3200" b="1" dirty="0">
              <a:solidFill>
                <a:srgbClr val="FFFFFF"/>
              </a:solidFill>
            </a:endParaRPr>
          </a:p>
        </p:txBody>
      </p:sp>
      <p:sp>
        <p:nvSpPr>
          <p:cNvPr id="26" name="Freeform 24"/>
          <p:cNvSpPr>
            <a:spLocks/>
          </p:cNvSpPr>
          <p:nvPr/>
        </p:nvSpPr>
        <p:spPr bwMode="gray">
          <a:xfrm>
            <a:off x="4192588" y="1285875"/>
            <a:ext cx="679450" cy="1857375"/>
          </a:xfrm>
          <a:custGeom>
            <a:avLst/>
            <a:gdLst/>
            <a:ahLst/>
            <a:cxnLst>
              <a:cxn ang="0">
                <a:pos x="166" y="611"/>
              </a:cxn>
              <a:cxn ang="0">
                <a:pos x="92" y="813"/>
              </a:cxn>
              <a:cxn ang="0">
                <a:pos x="112" y="1008"/>
              </a:cxn>
              <a:cxn ang="0">
                <a:pos x="104" y="1192"/>
              </a:cxn>
              <a:cxn ang="0">
                <a:pos x="124" y="1383"/>
              </a:cxn>
              <a:cxn ang="0">
                <a:pos x="104" y="1555"/>
              </a:cxn>
              <a:cxn ang="0">
                <a:pos x="88" y="1674"/>
              </a:cxn>
              <a:cxn ang="0">
                <a:pos x="10" y="1800"/>
              </a:cxn>
              <a:cxn ang="0">
                <a:pos x="64" y="1982"/>
              </a:cxn>
              <a:cxn ang="0">
                <a:pos x="173" y="2259"/>
              </a:cxn>
              <a:cxn ang="0">
                <a:pos x="301" y="2490"/>
              </a:cxn>
              <a:cxn ang="0">
                <a:pos x="391" y="2676"/>
              </a:cxn>
              <a:cxn ang="0">
                <a:pos x="346" y="2816"/>
              </a:cxn>
              <a:cxn ang="0">
                <a:pos x="260" y="2919"/>
              </a:cxn>
              <a:cxn ang="0">
                <a:pos x="367" y="2961"/>
              </a:cxn>
              <a:cxn ang="0">
                <a:pos x="298" y="3273"/>
              </a:cxn>
              <a:cxn ang="0">
                <a:pos x="361" y="3396"/>
              </a:cxn>
              <a:cxn ang="0">
                <a:pos x="515" y="3140"/>
              </a:cxn>
              <a:cxn ang="0">
                <a:pos x="631" y="2934"/>
              </a:cxn>
              <a:cxn ang="0">
                <a:pos x="667" y="2771"/>
              </a:cxn>
              <a:cxn ang="0">
                <a:pos x="679" y="2640"/>
              </a:cxn>
              <a:cxn ang="0">
                <a:pos x="703" y="2448"/>
              </a:cxn>
              <a:cxn ang="0">
                <a:pos x="733" y="2257"/>
              </a:cxn>
              <a:cxn ang="0">
                <a:pos x="796" y="2021"/>
              </a:cxn>
              <a:cxn ang="0">
                <a:pos x="757" y="1725"/>
              </a:cxn>
              <a:cxn ang="0">
                <a:pos x="740" y="1476"/>
              </a:cxn>
              <a:cxn ang="0">
                <a:pos x="787" y="1280"/>
              </a:cxn>
              <a:cxn ang="0">
                <a:pos x="842" y="1223"/>
              </a:cxn>
              <a:cxn ang="0">
                <a:pos x="1093" y="1083"/>
              </a:cxn>
              <a:cxn ang="0">
                <a:pos x="1241" y="902"/>
              </a:cxn>
              <a:cxn ang="0">
                <a:pos x="1201" y="720"/>
              </a:cxn>
              <a:cxn ang="0">
                <a:pos x="1055" y="569"/>
              </a:cxn>
              <a:cxn ang="0">
                <a:pos x="1081" y="345"/>
              </a:cxn>
              <a:cxn ang="0">
                <a:pos x="999" y="249"/>
              </a:cxn>
              <a:cxn ang="0">
                <a:pos x="927" y="515"/>
              </a:cxn>
              <a:cxn ang="0">
                <a:pos x="866" y="690"/>
              </a:cxn>
              <a:cxn ang="0">
                <a:pos x="832" y="699"/>
              </a:cxn>
              <a:cxn ang="0">
                <a:pos x="656" y="641"/>
              </a:cxn>
              <a:cxn ang="0">
                <a:pos x="533" y="545"/>
              </a:cxn>
              <a:cxn ang="0">
                <a:pos x="595" y="434"/>
              </a:cxn>
              <a:cxn ang="0">
                <a:pos x="592" y="374"/>
              </a:cxn>
              <a:cxn ang="0">
                <a:pos x="613" y="345"/>
              </a:cxn>
              <a:cxn ang="0">
                <a:pos x="599" y="270"/>
              </a:cxn>
              <a:cxn ang="0">
                <a:pos x="617" y="231"/>
              </a:cxn>
              <a:cxn ang="0">
                <a:pos x="575" y="146"/>
              </a:cxn>
              <a:cxn ang="0">
                <a:pos x="550" y="98"/>
              </a:cxn>
              <a:cxn ang="0">
                <a:pos x="416" y="11"/>
              </a:cxn>
              <a:cxn ang="0">
                <a:pos x="256" y="12"/>
              </a:cxn>
              <a:cxn ang="0">
                <a:pos x="134" y="75"/>
              </a:cxn>
              <a:cxn ang="0">
                <a:pos x="112" y="126"/>
              </a:cxn>
              <a:cxn ang="0">
                <a:pos x="85" y="200"/>
              </a:cxn>
              <a:cxn ang="0">
                <a:pos x="58" y="269"/>
              </a:cxn>
              <a:cxn ang="0">
                <a:pos x="85" y="318"/>
              </a:cxn>
            </a:cxnLst>
            <a:rect l="0" t="0" r="r" b="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chemeClr val="accent1"/>
              </a:gs>
              <a:gs pos="100000">
                <a:schemeClr val="accent1">
                  <a:gamma/>
                  <a:shade val="0"/>
                  <a:invGamma/>
                </a:schemeClr>
              </a:gs>
            </a:gsLst>
            <a:lin ang="5400000" scaled="1"/>
          </a:gradFill>
          <a:ln w="9525" cap="flat" cmpd="sng">
            <a:noFill/>
            <a:prstDash val="solid"/>
            <a:round/>
            <a:headEnd/>
            <a:tailEnd/>
          </a:ln>
          <a:effectLst/>
        </p:spPr>
        <p:txBody>
          <a:bodyPr wrap="none" anchor="ctr"/>
          <a:lstStyle/>
          <a:p>
            <a:pPr>
              <a:defRPr/>
            </a:pPr>
            <a:endParaRPr lang="zh-CN" altLang="en-US"/>
          </a:p>
        </p:txBody>
      </p:sp>
      <p:sp>
        <p:nvSpPr>
          <p:cNvPr id="14352" name="TextBox 31"/>
          <p:cNvSpPr txBox="1">
            <a:spLocks noChangeArrowheads="1"/>
          </p:cNvSpPr>
          <p:nvPr/>
        </p:nvSpPr>
        <p:spPr bwMode="auto">
          <a:xfrm>
            <a:off x="2643174" y="4214818"/>
            <a:ext cx="3786214" cy="2308324"/>
          </a:xfrm>
          <a:prstGeom prst="rect">
            <a:avLst/>
          </a:prstGeom>
          <a:solidFill>
            <a:schemeClr val="bg1"/>
          </a:solidFill>
          <a:ln w="9525">
            <a:noFill/>
            <a:miter lim="800000"/>
            <a:headEnd/>
            <a:tailEnd/>
          </a:ln>
        </p:spPr>
        <p:txBody>
          <a:bodyPr wrap="square">
            <a:spAutoFit/>
          </a:bodyPr>
          <a:lstStyle/>
          <a:p>
            <a:r>
              <a:rPr lang="zh-CN" altLang="en-US" sz="2400" dirty="0">
                <a:latin typeface="华文中宋" pitchFamily="2" charset="-122"/>
                <a:ea typeface="华文中宋" pitchFamily="2" charset="-122"/>
              </a:rPr>
              <a:t>经营管理，对企业而言，就像人的心脏</a:t>
            </a:r>
            <a:r>
              <a:rPr lang="zh-CN" altLang="en-US" sz="2400" dirty="0" smtClean="0">
                <a:latin typeface="华文中宋" pitchFamily="2" charset="-122"/>
                <a:ea typeface="华文中宋" pitchFamily="2" charset="-122"/>
              </a:rPr>
              <a:t>，试问</a:t>
            </a:r>
            <a:r>
              <a:rPr lang="zh-CN" altLang="en-US" sz="2400" dirty="0">
                <a:latin typeface="华文中宋" pitchFamily="2" charset="-122"/>
                <a:ea typeface="华文中宋" pitchFamily="2" charset="-122"/>
              </a:rPr>
              <a:t>，谁敢把心脏手术，交给一个完全不像医生的人（比如穿着休闲服，比如看起来不自信</a:t>
            </a:r>
            <a:r>
              <a:rPr lang="en-US" altLang="zh-CN" sz="2400" dirty="0">
                <a:latin typeface="华文中宋" pitchFamily="2" charset="-122"/>
                <a:ea typeface="华文中宋" pitchFamily="2" charset="-122"/>
              </a:rPr>
              <a:t>……</a:t>
            </a:r>
            <a:r>
              <a:rPr lang="zh-CN" altLang="en-US" sz="2400" dirty="0">
                <a:latin typeface="华文中宋" pitchFamily="2" charset="-122"/>
                <a:ea typeface="华文中宋" pitchFamily="2" charset="-122"/>
              </a:rPr>
              <a:t>）</a:t>
            </a:r>
          </a:p>
        </p:txBody>
      </p:sp>
      <p:grpSp>
        <p:nvGrpSpPr>
          <p:cNvPr id="5" name="组合 26"/>
          <p:cNvGrpSpPr>
            <a:grpSpLocks/>
          </p:cNvGrpSpPr>
          <p:nvPr/>
        </p:nvGrpSpPr>
        <p:grpSpPr bwMode="auto">
          <a:xfrm>
            <a:off x="0" y="3857625"/>
            <a:ext cx="9144000" cy="3000375"/>
            <a:chOff x="0" y="3857625"/>
            <a:chExt cx="9144000" cy="3000375"/>
          </a:xfrm>
        </p:grpSpPr>
        <p:pic>
          <p:nvPicPr>
            <p:cNvPr id="51205" name="Picture 5" descr="C:\Documents and Settings\Don\桌面\200843162656418.jpg"/>
            <p:cNvPicPr>
              <a:picLocks noChangeAspect="1" noChangeArrowheads="1"/>
            </p:cNvPicPr>
            <p:nvPr/>
          </p:nvPicPr>
          <p:blipFill>
            <a:blip r:embed="rId4" cstate="print"/>
            <a:srcRect/>
            <a:stretch>
              <a:fillRect/>
            </a:stretch>
          </p:blipFill>
          <p:spPr bwMode="auto">
            <a:xfrm>
              <a:off x="4000500" y="3857625"/>
              <a:ext cx="2438400" cy="3000375"/>
            </a:xfrm>
            <a:prstGeom prst="rect">
              <a:avLst/>
            </a:prstGeom>
            <a:noFill/>
            <a:ln>
              <a:solidFill>
                <a:schemeClr val="bg2">
                  <a:lumMod val="10000"/>
                </a:schemeClr>
              </a:solidFill>
            </a:ln>
          </p:spPr>
        </p:pic>
        <p:pic>
          <p:nvPicPr>
            <p:cNvPr id="14355" name="Picture 2" descr="C:\Documents and Settings\Don\桌面\6033dcc419a94de339db499d.jpg"/>
            <p:cNvPicPr>
              <a:picLocks noChangeAspect="1" noChangeArrowheads="1"/>
            </p:cNvPicPr>
            <p:nvPr/>
          </p:nvPicPr>
          <p:blipFill>
            <a:blip r:embed="rId5" cstate="print"/>
            <a:srcRect/>
            <a:stretch>
              <a:fillRect/>
            </a:stretch>
          </p:blipFill>
          <p:spPr bwMode="auto">
            <a:xfrm>
              <a:off x="6500813" y="3859213"/>
              <a:ext cx="2643187" cy="2998787"/>
            </a:xfrm>
            <a:prstGeom prst="rect">
              <a:avLst/>
            </a:prstGeom>
            <a:noFill/>
            <a:ln w="9525">
              <a:noFill/>
              <a:miter lim="800000"/>
              <a:headEnd/>
              <a:tailEnd/>
            </a:ln>
          </p:spPr>
        </p:pic>
        <p:pic>
          <p:nvPicPr>
            <p:cNvPr id="14356" name="Picture 3" descr="C:\Documents and Settings\Don\桌面\004c738b7063753ac8fc7a9d.jpg"/>
            <p:cNvPicPr>
              <a:picLocks noChangeAspect="1" noChangeArrowheads="1"/>
            </p:cNvPicPr>
            <p:nvPr/>
          </p:nvPicPr>
          <p:blipFill>
            <a:blip r:embed="rId6" cstate="print"/>
            <a:srcRect/>
            <a:stretch>
              <a:fillRect/>
            </a:stretch>
          </p:blipFill>
          <p:spPr bwMode="auto">
            <a:xfrm>
              <a:off x="0" y="3857625"/>
              <a:ext cx="4000500" cy="3000375"/>
            </a:xfrm>
            <a:prstGeom prst="rect">
              <a:avLst/>
            </a:prstGeom>
            <a:noFill/>
            <a:ln w="9525">
              <a:noFill/>
              <a:miter lim="800000"/>
              <a:headEnd/>
              <a:tailEnd/>
            </a:ln>
          </p:spPr>
        </p:pic>
        <p:sp>
          <p:nvSpPr>
            <p:cNvPr id="14357" name="TextBox 29"/>
            <p:cNvSpPr txBox="1">
              <a:spLocks noChangeArrowheads="1"/>
            </p:cNvSpPr>
            <p:nvPr/>
          </p:nvSpPr>
          <p:spPr bwMode="auto">
            <a:xfrm>
              <a:off x="0" y="6488113"/>
              <a:ext cx="6648450" cy="369887"/>
            </a:xfrm>
            <a:prstGeom prst="rect">
              <a:avLst/>
            </a:prstGeom>
            <a:solidFill>
              <a:schemeClr val="bg1"/>
            </a:solidFill>
            <a:ln w="9525">
              <a:noFill/>
              <a:miter lim="800000"/>
              <a:headEnd/>
              <a:tailEnd/>
            </a:ln>
          </p:spPr>
          <p:txBody>
            <a:bodyPr wrap="none">
              <a:spAutoFit/>
            </a:bodyPr>
            <a:lstStyle/>
            <a:p>
              <a:r>
                <a:rPr lang="zh-CN" altLang="en-US" b="1">
                  <a:latin typeface="华文中宋" pitchFamily="2" charset="-122"/>
                  <a:ea typeface="华文中宋" pitchFamily="2" charset="-122"/>
                </a:rPr>
                <a:t>看看现在自己的状况，想象一下自己应该调整的状态，立刻行动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客户自身状态变化与我们的工作</a:t>
            </a:r>
            <a:endParaRPr lang="zh-CN" altLang="en-US" dirty="0"/>
          </a:p>
        </p:txBody>
      </p:sp>
      <p:sp>
        <p:nvSpPr>
          <p:cNvPr id="4" name="下箭头 3"/>
          <p:cNvSpPr/>
          <p:nvPr/>
        </p:nvSpPr>
        <p:spPr>
          <a:xfrm>
            <a:off x="785786" y="1071546"/>
            <a:ext cx="714380" cy="5429288"/>
          </a:xfrm>
          <a:prstGeom prst="downArrow">
            <a:avLst>
              <a:gd name="adj1" fmla="val 50000"/>
              <a:gd name="adj2" fmla="val 82068"/>
            </a:avLst>
          </a:prstGeom>
          <a:gradFill>
            <a:gsLst>
              <a:gs pos="100000">
                <a:srgbClr val="FF0000"/>
              </a:gs>
              <a:gs pos="28000">
                <a:schemeClr val="bg2"/>
              </a:gs>
              <a:gs pos="100000">
                <a:srgbClr val="FFFF00"/>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ine 14"/>
          <p:cNvSpPr>
            <a:spLocks noChangeShapeType="1"/>
          </p:cNvSpPr>
          <p:nvPr/>
        </p:nvSpPr>
        <p:spPr bwMode="gray">
          <a:xfrm flipH="1">
            <a:off x="1500166" y="3500438"/>
            <a:ext cx="4064000" cy="0"/>
          </a:xfrm>
          <a:prstGeom prst="line">
            <a:avLst/>
          </a:prstGeom>
          <a:noFill/>
          <a:ln w="9525">
            <a:solidFill>
              <a:schemeClr val="tx1"/>
            </a:solidFill>
            <a:round/>
            <a:headEnd/>
            <a:tailEnd/>
          </a:ln>
        </p:spPr>
        <p:txBody>
          <a:bodyPr wrap="none" anchor="ctr"/>
          <a:lstStyle/>
          <a:p>
            <a:endParaRPr lang="zh-CN" altLang="en-US"/>
          </a:p>
        </p:txBody>
      </p:sp>
      <p:sp>
        <p:nvSpPr>
          <p:cNvPr id="9" name="Line 17"/>
          <p:cNvSpPr>
            <a:spLocks noChangeShapeType="1"/>
          </p:cNvSpPr>
          <p:nvPr/>
        </p:nvSpPr>
        <p:spPr bwMode="gray">
          <a:xfrm>
            <a:off x="1714480" y="1062946"/>
            <a:ext cx="0" cy="118040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1" name="Text Box 22"/>
          <p:cNvSpPr txBox="1">
            <a:spLocks noChangeArrowheads="1"/>
          </p:cNvSpPr>
          <p:nvPr/>
        </p:nvSpPr>
        <p:spPr bwMode="gray">
          <a:xfrm>
            <a:off x="1785918" y="1357298"/>
            <a:ext cx="2427268" cy="830997"/>
          </a:xfrm>
          <a:prstGeom prst="rect">
            <a:avLst/>
          </a:prstGeom>
          <a:noFill/>
          <a:ln w="9525">
            <a:noFill/>
            <a:miter lim="800000"/>
            <a:headEnd/>
            <a:tailEnd/>
          </a:ln>
        </p:spPr>
        <p:txBody>
          <a:bodyPr wrap="none">
            <a:spAutoFit/>
          </a:bodyPr>
          <a:lstStyle/>
          <a:p>
            <a:pPr eaLnBrk="0" hangingPunct="0"/>
            <a:r>
              <a:rPr lang="zh-CN" altLang="en-US" sz="1600" b="1" dirty="0" smtClean="0">
                <a:latin typeface="Verdana" pitchFamily="34" charset="0"/>
              </a:rPr>
              <a:t>正确认知事物：</a:t>
            </a:r>
            <a:endParaRPr lang="en-US" altLang="zh-CN" sz="1600" b="1" dirty="0" smtClean="0">
              <a:latin typeface="Verdana" pitchFamily="34" charset="0"/>
            </a:endParaRPr>
          </a:p>
          <a:p>
            <a:pPr eaLnBrk="0" hangingPunct="0"/>
            <a:r>
              <a:rPr lang="zh-CN" altLang="en-US" sz="1600" dirty="0" smtClean="0">
                <a:latin typeface="Verdana" pitchFamily="34" charset="0"/>
              </a:rPr>
              <a:t>什么是</a:t>
            </a:r>
            <a:r>
              <a:rPr lang="en-US" altLang="zh-CN" sz="1600" dirty="0" smtClean="0">
                <a:latin typeface="Verdana" pitchFamily="34" charset="0"/>
              </a:rPr>
              <a:t>ERP?</a:t>
            </a:r>
          </a:p>
          <a:p>
            <a:pPr eaLnBrk="0" hangingPunct="0"/>
            <a:r>
              <a:rPr lang="zh-CN" altLang="en-US" sz="1600" dirty="0" smtClean="0">
                <a:latin typeface="Verdana" pitchFamily="34" charset="0"/>
              </a:rPr>
              <a:t>怎么选择</a:t>
            </a:r>
            <a:r>
              <a:rPr lang="en-US" altLang="zh-CN" sz="1600" dirty="0" smtClean="0">
                <a:latin typeface="Verdana" pitchFamily="34" charset="0"/>
              </a:rPr>
              <a:t>ERP</a:t>
            </a:r>
            <a:r>
              <a:rPr lang="zh-CN" altLang="en-US" sz="1600" dirty="0" smtClean="0">
                <a:latin typeface="Verdana" pitchFamily="34" charset="0"/>
              </a:rPr>
              <a:t>合作伙伴。</a:t>
            </a:r>
            <a:endParaRPr lang="en-US" altLang="zh-CN" sz="1600" dirty="0">
              <a:latin typeface="Verdana" pitchFamily="34" charset="0"/>
            </a:endParaRPr>
          </a:p>
        </p:txBody>
      </p:sp>
      <p:sp>
        <p:nvSpPr>
          <p:cNvPr id="14" name="Line 17"/>
          <p:cNvSpPr>
            <a:spLocks noChangeShapeType="1"/>
          </p:cNvSpPr>
          <p:nvPr/>
        </p:nvSpPr>
        <p:spPr bwMode="gray">
          <a:xfrm>
            <a:off x="1714480" y="2285992"/>
            <a:ext cx="0" cy="118040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 name="Line 14"/>
          <p:cNvSpPr>
            <a:spLocks noChangeShapeType="1"/>
          </p:cNvSpPr>
          <p:nvPr/>
        </p:nvSpPr>
        <p:spPr bwMode="gray">
          <a:xfrm flipH="1">
            <a:off x="1500166" y="4714884"/>
            <a:ext cx="4064000" cy="0"/>
          </a:xfrm>
          <a:prstGeom prst="line">
            <a:avLst/>
          </a:prstGeom>
          <a:noFill/>
          <a:ln w="9525">
            <a:solidFill>
              <a:schemeClr val="tx1"/>
            </a:solidFill>
            <a:round/>
            <a:headEnd/>
            <a:tailEnd/>
          </a:ln>
        </p:spPr>
        <p:txBody>
          <a:bodyPr wrap="none" anchor="ctr"/>
          <a:lstStyle/>
          <a:p>
            <a:endParaRPr lang="zh-CN" altLang="en-US"/>
          </a:p>
        </p:txBody>
      </p:sp>
      <p:sp>
        <p:nvSpPr>
          <p:cNvPr id="17" name="Text Box 22"/>
          <p:cNvSpPr txBox="1">
            <a:spLocks noChangeArrowheads="1"/>
          </p:cNvSpPr>
          <p:nvPr/>
        </p:nvSpPr>
        <p:spPr bwMode="gray">
          <a:xfrm>
            <a:off x="1791375" y="3705763"/>
            <a:ext cx="2566311" cy="1077218"/>
          </a:xfrm>
          <a:prstGeom prst="rect">
            <a:avLst/>
          </a:prstGeom>
          <a:noFill/>
          <a:ln w="9525">
            <a:noFill/>
            <a:miter lim="800000"/>
            <a:headEnd/>
            <a:tailEnd/>
          </a:ln>
        </p:spPr>
        <p:txBody>
          <a:bodyPr wrap="square">
            <a:spAutoFit/>
          </a:bodyPr>
          <a:lstStyle/>
          <a:p>
            <a:pPr eaLnBrk="0" hangingPunct="0"/>
            <a:r>
              <a:rPr lang="zh-CN" altLang="en-US" sz="1600" b="1" dirty="0" smtClean="0">
                <a:latin typeface="Verdana" pitchFamily="34" charset="0"/>
              </a:rPr>
              <a:t>确信该事物能成的条件</a:t>
            </a:r>
            <a:r>
              <a:rPr lang="en-US" altLang="zh-CN" sz="1600" b="1" dirty="0" smtClean="0">
                <a:latin typeface="Verdana" pitchFamily="34" charset="0"/>
              </a:rPr>
              <a:t>:</a:t>
            </a:r>
          </a:p>
          <a:p>
            <a:pPr eaLnBrk="0" hangingPunct="0"/>
            <a:r>
              <a:rPr lang="zh-CN" altLang="en-US" sz="1600" dirty="0" smtClean="0">
                <a:latin typeface="Verdana" pitchFamily="34" charset="0"/>
              </a:rPr>
              <a:t>得到合作伙伴能够帮助其实施</a:t>
            </a:r>
            <a:r>
              <a:rPr lang="en-US" altLang="zh-CN" sz="1600" dirty="0" smtClean="0">
                <a:latin typeface="Verdana" pitchFamily="34" charset="0"/>
              </a:rPr>
              <a:t>ERP</a:t>
            </a:r>
            <a:r>
              <a:rPr lang="zh-CN" altLang="en-US" sz="1600" dirty="0" smtClean="0">
                <a:latin typeface="Verdana" pitchFamily="34" charset="0"/>
              </a:rPr>
              <a:t>实现期望价值的证明信息</a:t>
            </a:r>
            <a:endParaRPr lang="en-US" altLang="zh-CN" sz="1600" dirty="0">
              <a:latin typeface="Verdana" pitchFamily="34" charset="0"/>
            </a:endParaRPr>
          </a:p>
        </p:txBody>
      </p:sp>
      <p:sp>
        <p:nvSpPr>
          <p:cNvPr id="18" name="Line 17"/>
          <p:cNvSpPr>
            <a:spLocks noChangeShapeType="1"/>
          </p:cNvSpPr>
          <p:nvPr/>
        </p:nvSpPr>
        <p:spPr bwMode="gray">
          <a:xfrm>
            <a:off x="1714480" y="3500438"/>
            <a:ext cx="0" cy="118040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9" name="Line 14"/>
          <p:cNvSpPr>
            <a:spLocks noChangeShapeType="1"/>
          </p:cNvSpPr>
          <p:nvPr/>
        </p:nvSpPr>
        <p:spPr bwMode="gray">
          <a:xfrm flipH="1">
            <a:off x="1500166" y="5929330"/>
            <a:ext cx="4064000" cy="0"/>
          </a:xfrm>
          <a:prstGeom prst="line">
            <a:avLst/>
          </a:prstGeom>
          <a:noFill/>
          <a:ln w="9525">
            <a:solidFill>
              <a:schemeClr val="tx1"/>
            </a:solidFill>
            <a:round/>
            <a:headEnd/>
            <a:tailEnd/>
          </a:ln>
        </p:spPr>
        <p:txBody>
          <a:bodyPr wrap="none" anchor="ctr"/>
          <a:lstStyle/>
          <a:p>
            <a:endParaRPr lang="zh-CN" altLang="en-US"/>
          </a:p>
        </p:txBody>
      </p:sp>
      <p:sp>
        <p:nvSpPr>
          <p:cNvPr id="20" name="Text Box 22"/>
          <p:cNvSpPr txBox="1">
            <a:spLocks noChangeArrowheads="1"/>
          </p:cNvSpPr>
          <p:nvPr/>
        </p:nvSpPr>
        <p:spPr bwMode="gray">
          <a:xfrm>
            <a:off x="1791375" y="4884019"/>
            <a:ext cx="2351997" cy="1077218"/>
          </a:xfrm>
          <a:prstGeom prst="rect">
            <a:avLst/>
          </a:prstGeom>
          <a:noFill/>
          <a:ln w="9525">
            <a:noFill/>
            <a:miter lim="800000"/>
            <a:headEnd/>
            <a:tailEnd/>
          </a:ln>
        </p:spPr>
        <p:txBody>
          <a:bodyPr wrap="square">
            <a:spAutoFit/>
          </a:bodyPr>
          <a:lstStyle/>
          <a:p>
            <a:pPr eaLnBrk="0" hangingPunct="0"/>
            <a:r>
              <a:rPr lang="zh-CN" altLang="en-US" sz="1600" b="1" dirty="0" smtClean="0">
                <a:latin typeface="Verdana" pitchFamily="34" charset="0"/>
              </a:rPr>
              <a:t>确定合作伙伴是他找的最好的：</a:t>
            </a:r>
            <a:endParaRPr lang="en-US" altLang="zh-CN" sz="1600" b="1" dirty="0" smtClean="0">
              <a:latin typeface="Verdana" pitchFamily="34" charset="0"/>
            </a:endParaRPr>
          </a:p>
          <a:p>
            <a:pPr eaLnBrk="0" hangingPunct="0"/>
            <a:r>
              <a:rPr lang="zh-CN" altLang="en-US" sz="1600" dirty="0" smtClean="0">
                <a:latin typeface="Verdana" pitchFamily="34" charset="0"/>
              </a:rPr>
              <a:t>体现出我们的优势，（品牌、产品、服务）</a:t>
            </a:r>
            <a:endParaRPr lang="en-US" altLang="zh-CN" sz="1600" dirty="0">
              <a:latin typeface="Verdana" pitchFamily="34" charset="0"/>
            </a:endParaRPr>
          </a:p>
        </p:txBody>
      </p:sp>
      <p:sp>
        <p:nvSpPr>
          <p:cNvPr id="21" name="Line 17"/>
          <p:cNvSpPr>
            <a:spLocks noChangeShapeType="1"/>
          </p:cNvSpPr>
          <p:nvPr/>
        </p:nvSpPr>
        <p:spPr bwMode="gray">
          <a:xfrm>
            <a:off x="1714480" y="4714884"/>
            <a:ext cx="0" cy="1180406"/>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22" name="Text Box 22"/>
          <p:cNvSpPr txBox="1">
            <a:spLocks noChangeArrowheads="1"/>
          </p:cNvSpPr>
          <p:nvPr/>
        </p:nvSpPr>
        <p:spPr bwMode="gray">
          <a:xfrm>
            <a:off x="1785918" y="2500306"/>
            <a:ext cx="2428892" cy="830997"/>
          </a:xfrm>
          <a:prstGeom prst="rect">
            <a:avLst/>
          </a:prstGeom>
          <a:noFill/>
          <a:ln w="9525">
            <a:noFill/>
            <a:miter lim="800000"/>
            <a:headEnd/>
            <a:tailEnd/>
          </a:ln>
        </p:spPr>
        <p:txBody>
          <a:bodyPr wrap="square">
            <a:spAutoFit/>
          </a:bodyPr>
          <a:lstStyle/>
          <a:p>
            <a:pPr eaLnBrk="0" hangingPunct="0"/>
            <a:r>
              <a:rPr lang="zh-CN" altLang="en-US" sz="1600" b="1" dirty="0" smtClean="0">
                <a:latin typeface="Verdana" pitchFamily="34" charset="0"/>
              </a:rPr>
              <a:t>将该事物联系到自身：</a:t>
            </a:r>
            <a:endParaRPr lang="en-US" altLang="zh-CN" sz="1600" b="1" dirty="0" smtClean="0">
              <a:latin typeface="Verdana" pitchFamily="34" charset="0"/>
            </a:endParaRPr>
          </a:p>
          <a:p>
            <a:pPr eaLnBrk="0" hangingPunct="0"/>
            <a:r>
              <a:rPr lang="zh-CN" altLang="en-US" sz="1600" dirty="0" smtClean="0">
                <a:latin typeface="Verdana" pitchFamily="34" charset="0"/>
              </a:rPr>
              <a:t>结合客户具体情况，具体呈现出实施</a:t>
            </a:r>
            <a:r>
              <a:rPr lang="en-US" altLang="zh-CN" sz="1600" dirty="0" smtClean="0">
                <a:latin typeface="Verdana" pitchFamily="34" charset="0"/>
              </a:rPr>
              <a:t>ERP</a:t>
            </a:r>
            <a:r>
              <a:rPr lang="zh-CN" altLang="en-US" sz="1600" dirty="0" smtClean="0">
                <a:latin typeface="Verdana" pitchFamily="34" charset="0"/>
              </a:rPr>
              <a:t>的价值</a:t>
            </a:r>
            <a:endParaRPr lang="en-US" altLang="zh-CN" sz="1600" dirty="0">
              <a:latin typeface="Verdana" pitchFamily="34" charset="0"/>
            </a:endParaRPr>
          </a:p>
        </p:txBody>
      </p:sp>
      <p:sp>
        <p:nvSpPr>
          <p:cNvPr id="23" name="Text Box 22"/>
          <p:cNvSpPr txBox="1">
            <a:spLocks noChangeArrowheads="1"/>
          </p:cNvSpPr>
          <p:nvPr/>
        </p:nvSpPr>
        <p:spPr bwMode="gray">
          <a:xfrm>
            <a:off x="1500166" y="5992168"/>
            <a:ext cx="4677884" cy="461665"/>
          </a:xfrm>
          <a:prstGeom prst="rect">
            <a:avLst/>
          </a:prstGeom>
          <a:noFill/>
          <a:ln w="9525">
            <a:noFill/>
            <a:miter lim="800000"/>
            <a:headEnd/>
            <a:tailEnd/>
          </a:ln>
        </p:spPr>
        <p:txBody>
          <a:bodyPr wrap="none">
            <a:spAutoFit/>
          </a:bodyPr>
          <a:lstStyle/>
          <a:p>
            <a:pPr eaLnBrk="0" hangingPunct="0"/>
            <a:r>
              <a:rPr lang="zh-CN" altLang="en-US" sz="2400" b="1" dirty="0" smtClean="0">
                <a:latin typeface="华文中宋" pitchFamily="2" charset="-122"/>
                <a:ea typeface="华文中宋" pitchFamily="2" charset="-122"/>
              </a:rPr>
              <a:t>讨价还价</a:t>
            </a:r>
            <a:r>
              <a:rPr lang="en-US" altLang="zh-CN" sz="2400" b="1" dirty="0" smtClean="0">
                <a:latin typeface="华文中宋" pitchFamily="2" charset="-122"/>
                <a:ea typeface="华文中宋" pitchFamily="2" charset="-122"/>
              </a:rPr>
              <a:t>+</a:t>
            </a:r>
            <a:r>
              <a:rPr lang="zh-CN" altLang="en-US" sz="2400" b="1" dirty="0" smtClean="0">
                <a:latin typeface="华文中宋" pitchFamily="2" charset="-122"/>
                <a:ea typeface="华文中宋" pitchFamily="2" charset="-122"/>
              </a:rPr>
              <a:t>商务行动</a:t>
            </a:r>
            <a:r>
              <a:rPr lang="zh-CN" altLang="en-US" sz="2400" b="1" dirty="0" smtClean="0">
                <a:solidFill>
                  <a:srgbClr val="FF0000"/>
                </a:solidFill>
                <a:latin typeface="华文中宋" pitchFamily="2" charset="-122"/>
                <a:ea typeface="华文中宋" pitchFamily="2" charset="-122"/>
              </a:rPr>
              <a:t>＝确定合作！</a:t>
            </a:r>
            <a:endParaRPr lang="en-US" altLang="zh-CN" sz="2400" b="1" dirty="0">
              <a:solidFill>
                <a:srgbClr val="FF0000"/>
              </a:solidFill>
              <a:latin typeface="华文中宋" pitchFamily="2" charset="-122"/>
              <a:ea typeface="华文中宋" pitchFamily="2" charset="-122"/>
            </a:endParaRPr>
          </a:p>
        </p:txBody>
      </p:sp>
      <p:sp>
        <p:nvSpPr>
          <p:cNvPr id="24" name="Line 14"/>
          <p:cNvSpPr>
            <a:spLocks noChangeShapeType="1"/>
          </p:cNvSpPr>
          <p:nvPr/>
        </p:nvSpPr>
        <p:spPr bwMode="gray">
          <a:xfrm flipH="1">
            <a:off x="1500166" y="1071546"/>
            <a:ext cx="4064000" cy="0"/>
          </a:xfrm>
          <a:prstGeom prst="line">
            <a:avLst/>
          </a:prstGeom>
          <a:noFill/>
          <a:ln w="9525">
            <a:solidFill>
              <a:schemeClr val="tx1"/>
            </a:solidFill>
            <a:round/>
            <a:headEnd/>
            <a:tailEnd/>
          </a:ln>
        </p:spPr>
        <p:txBody>
          <a:bodyPr wrap="none" anchor="ctr"/>
          <a:lstStyle/>
          <a:p>
            <a:endParaRPr lang="zh-CN" altLang="en-US"/>
          </a:p>
        </p:txBody>
      </p:sp>
      <p:sp>
        <p:nvSpPr>
          <p:cNvPr id="25" name="Line 14"/>
          <p:cNvSpPr>
            <a:spLocks noChangeShapeType="1"/>
          </p:cNvSpPr>
          <p:nvPr/>
        </p:nvSpPr>
        <p:spPr bwMode="gray">
          <a:xfrm flipH="1">
            <a:off x="1500166" y="2285992"/>
            <a:ext cx="4064000" cy="0"/>
          </a:xfrm>
          <a:prstGeom prst="line">
            <a:avLst/>
          </a:prstGeom>
          <a:noFill/>
          <a:ln w="9525">
            <a:solidFill>
              <a:schemeClr val="tx1"/>
            </a:solidFill>
            <a:round/>
            <a:headEnd/>
            <a:tailEnd/>
          </a:ln>
        </p:spPr>
        <p:txBody>
          <a:bodyPr wrap="none" anchor="ctr"/>
          <a:lstStyle/>
          <a:p>
            <a:endParaRPr lang="zh-CN" altLang="en-US"/>
          </a:p>
        </p:txBody>
      </p:sp>
      <p:cxnSp>
        <p:nvCxnSpPr>
          <p:cNvPr id="27" name="直接连接符 26"/>
          <p:cNvCxnSpPr/>
          <p:nvPr/>
        </p:nvCxnSpPr>
        <p:spPr>
          <a:xfrm rot="5400000">
            <a:off x="1714480" y="3500438"/>
            <a:ext cx="485857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Box 22"/>
          <p:cNvSpPr txBox="1">
            <a:spLocks noChangeArrowheads="1"/>
          </p:cNvSpPr>
          <p:nvPr/>
        </p:nvSpPr>
        <p:spPr bwMode="gray">
          <a:xfrm>
            <a:off x="4210147" y="1357298"/>
            <a:ext cx="1011815" cy="338554"/>
          </a:xfrm>
          <a:prstGeom prst="rect">
            <a:avLst/>
          </a:prstGeom>
          <a:noFill/>
          <a:ln w="9525">
            <a:noFill/>
            <a:miter lim="800000"/>
            <a:headEnd/>
            <a:tailEnd/>
          </a:ln>
        </p:spPr>
        <p:txBody>
          <a:bodyPr wrap="none">
            <a:spAutoFit/>
          </a:bodyPr>
          <a:lstStyle/>
          <a:p>
            <a:pPr eaLnBrk="0" hangingPunct="0"/>
            <a:r>
              <a:rPr lang="zh-CN" altLang="en-US" sz="1600" b="1" dirty="0" smtClean="0">
                <a:latin typeface="Verdana" pitchFamily="34" charset="0"/>
              </a:rPr>
              <a:t>正确告知</a:t>
            </a:r>
            <a:endParaRPr lang="en-US" altLang="zh-CN" sz="1600" dirty="0">
              <a:latin typeface="Verdana" pitchFamily="34" charset="0"/>
            </a:endParaRPr>
          </a:p>
        </p:txBody>
      </p:sp>
      <p:sp>
        <p:nvSpPr>
          <p:cNvPr id="31" name="Text Box 22"/>
          <p:cNvSpPr txBox="1">
            <a:spLocks noChangeArrowheads="1"/>
          </p:cNvSpPr>
          <p:nvPr/>
        </p:nvSpPr>
        <p:spPr bwMode="gray">
          <a:xfrm>
            <a:off x="4215604" y="3705762"/>
            <a:ext cx="1493947" cy="338554"/>
          </a:xfrm>
          <a:prstGeom prst="rect">
            <a:avLst/>
          </a:prstGeom>
          <a:noFill/>
          <a:ln w="9525">
            <a:noFill/>
            <a:miter lim="800000"/>
            <a:headEnd/>
            <a:tailEnd/>
          </a:ln>
        </p:spPr>
        <p:txBody>
          <a:bodyPr wrap="square">
            <a:spAutoFit/>
          </a:bodyPr>
          <a:lstStyle/>
          <a:p>
            <a:pPr eaLnBrk="0" hangingPunct="0"/>
            <a:r>
              <a:rPr lang="zh-CN" altLang="en-US" sz="1600" b="1" dirty="0" smtClean="0">
                <a:latin typeface="Verdana" pitchFamily="34" charset="0"/>
              </a:rPr>
              <a:t>证明我们能行</a:t>
            </a:r>
            <a:endParaRPr lang="en-US" altLang="zh-CN" sz="1600" dirty="0">
              <a:latin typeface="Verdana" pitchFamily="34" charset="0"/>
            </a:endParaRPr>
          </a:p>
        </p:txBody>
      </p:sp>
      <p:sp>
        <p:nvSpPr>
          <p:cNvPr id="32" name="Text Box 22"/>
          <p:cNvSpPr txBox="1">
            <a:spLocks noChangeArrowheads="1"/>
          </p:cNvSpPr>
          <p:nvPr/>
        </p:nvSpPr>
        <p:spPr bwMode="gray">
          <a:xfrm>
            <a:off x="4143372" y="4884019"/>
            <a:ext cx="2066245" cy="830997"/>
          </a:xfrm>
          <a:prstGeom prst="rect">
            <a:avLst/>
          </a:prstGeom>
          <a:noFill/>
          <a:ln w="9525">
            <a:noFill/>
            <a:miter lim="800000"/>
            <a:headEnd/>
            <a:tailEnd/>
          </a:ln>
        </p:spPr>
        <p:txBody>
          <a:bodyPr wrap="square">
            <a:spAutoFit/>
          </a:bodyPr>
          <a:lstStyle/>
          <a:p>
            <a:pPr eaLnBrk="0" hangingPunct="0"/>
            <a:r>
              <a:rPr lang="zh-CN" altLang="en-US" sz="1600" b="1" dirty="0" smtClean="0">
                <a:latin typeface="Verdana" pitchFamily="34" charset="0"/>
              </a:rPr>
              <a:t>证明我们是最好的！</a:t>
            </a:r>
            <a:endParaRPr lang="en-US" altLang="zh-CN" sz="1600" b="1" dirty="0" smtClean="0">
              <a:latin typeface="Verdana" pitchFamily="34" charset="0"/>
            </a:endParaRPr>
          </a:p>
          <a:p>
            <a:pPr eaLnBrk="0" hangingPunct="0"/>
            <a:r>
              <a:rPr lang="zh-CN" altLang="en-US" sz="1600" dirty="0" smtClean="0">
                <a:latin typeface="Verdana" pitchFamily="34" charset="0"/>
              </a:rPr>
              <a:t>这是发生在以上三个的环节当中</a:t>
            </a:r>
            <a:endParaRPr lang="en-US" altLang="zh-CN" sz="1600" dirty="0">
              <a:latin typeface="Verdana" pitchFamily="34" charset="0"/>
            </a:endParaRPr>
          </a:p>
        </p:txBody>
      </p:sp>
      <p:sp>
        <p:nvSpPr>
          <p:cNvPr id="33" name="Text Box 22"/>
          <p:cNvSpPr txBox="1">
            <a:spLocks noChangeArrowheads="1"/>
          </p:cNvSpPr>
          <p:nvPr/>
        </p:nvSpPr>
        <p:spPr bwMode="gray">
          <a:xfrm>
            <a:off x="4210147" y="2500306"/>
            <a:ext cx="1356528" cy="348590"/>
          </a:xfrm>
          <a:prstGeom prst="rect">
            <a:avLst/>
          </a:prstGeom>
          <a:noFill/>
          <a:ln w="9525">
            <a:noFill/>
            <a:miter lim="800000"/>
            <a:headEnd/>
            <a:tailEnd/>
          </a:ln>
        </p:spPr>
        <p:txBody>
          <a:bodyPr wrap="square">
            <a:spAutoFit/>
          </a:bodyPr>
          <a:lstStyle/>
          <a:p>
            <a:pPr eaLnBrk="0" hangingPunct="0"/>
            <a:r>
              <a:rPr lang="en-US" altLang="zh-CN" sz="1600" b="1" dirty="0" smtClean="0">
                <a:latin typeface="Verdana" pitchFamily="34" charset="0"/>
              </a:rPr>
              <a:t>VA</a:t>
            </a:r>
            <a:r>
              <a:rPr lang="zh-CN" altLang="en-US" sz="1600" b="1" dirty="0" smtClean="0">
                <a:latin typeface="Verdana" pitchFamily="34" charset="0"/>
              </a:rPr>
              <a:t>价值分析</a:t>
            </a:r>
            <a:endParaRPr lang="en-US" altLang="zh-CN" sz="1600" dirty="0">
              <a:latin typeface="Verdana" pitchFamily="34" charset="0"/>
            </a:endParaRPr>
          </a:p>
        </p:txBody>
      </p:sp>
      <p:sp>
        <p:nvSpPr>
          <p:cNvPr id="35" name="TextBox 34"/>
          <p:cNvSpPr txBox="1"/>
          <p:nvPr/>
        </p:nvSpPr>
        <p:spPr>
          <a:xfrm>
            <a:off x="1285852" y="2428868"/>
            <a:ext cx="428628" cy="923330"/>
          </a:xfrm>
          <a:prstGeom prst="rect">
            <a:avLst/>
          </a:prstGeom>
          <a:noFill/>
        </p:spPr>
        <p:txBody>
          <a:bodyPr wrap="square" rtlCol="0">
            <a:spAutoFit/>
          </a:bodyPr>
          <a:lstStyle/>
          <a:p>
            <a:pPr algn="ctr"/>
            <a:r>
              <a:rPr lang="zh-CN" altLang="en-US" b="1" dirty="0" smtClean="0">
                <a:latin typeface="华文中宋" pitchFamily="2" charset="-122"/>
                <a:ea typeface="华文中宋" pitchFamily="2" charset="-122"/>
              </a:rPr>
              <a:t>条件</a:t>
            </a:r>
            <a:r>
              <a:rPr lang="en-US" altLang="zh-CN" b="1" dirty="0" smtClean="0">
                <a:latin typeface="华文中宋" pitchFamily="2" charset="-122"/>
                <a:ea typeface="华文中宋" pitchFamily="2" charset="-122"/>
              </a:rPr>
              <a:t>2</a:t>
            </a:r>
            <a:endParaRPr lang="zh-CN" altLang="en-US" b="1" dirty="0">
              <a:latin typeface="华文中宋" pitchFamily="2" charset="-122"/>
              <a:ea typeface="华文中宋" pitchFamily="2" charset="-122"/>
            </a:endParaRPr>
          </a:p>
        </p:txBody>
      </p:sp>
      <p:sp>
        <p:nvSpPr>
          <p:cNvPr id="36" name="TextBox 35"/>
          <p:cNvSpPr txBox="1"/>
          <p:nvPr/>
        </p:nvSpPr>
        <p:spPr>
          <a:xfrm>
            <a:off x="1285852" y="1214422"/>
            <a:ext cx="428628" cy="923330"/>
          </a:xfrm>
          <a:prstGeom prst="rect">
            <a:avLst/>
          </a:prstGeom>
          <a:noFill/>
        </p:spPr>
        <p:txBody>
          <a:bodyPr wrap="square" rtlCol="0">
            <a:spAutoFit/>
          </a:bodyPr>
          <a:lstStyle/>
          <a:p>
            <a:pPr algn="ctr"/>
            <a:r>
              <a:rPr lang="zh-CN" altLang="en-US" b="1" dirty="0" smtClean="0">
                <a:latin typeface="华文中宋" pitchFamily="2" charset="-122"/>
                <a:ea typeface="华文中宋" pitchFamily="2" charset="-122"/>
              </a:rPr>
              <a:t>条件</a:t>
            </a:r>
            <a:r>
              <a:rPr lang="en-US" altLang="zh-CN" b="1" dirty="0" smtClean="0">
                <a:latin typeface="华文中宋" pitchFamily="2" charset="-122"/>
                <a:ea typeface="华文中宋" pitchFamily="2" charset="-122"/>
              </a:rPr>
              <a:t>1</a:t>
            </a:r>
            <a:endParaRPr lang="zh-CN" altLang="en-US" b="1" dirty="0">
              <a:latin typeface="华文中宋" pitchFamily="2" charset="-122"/>
              <a:ea typeface="华文中宋" pitchFamily="2" charset="-122"/>
            </a:endParaRPr>
          </a:p>
        </p:txBody>
      </p:sp>
      <p:sp>
        <p:nvSpPr>
          <p:cNvPr id="37" name="TextBox 36"/>
          <p:cNvSpPr txBox="1"/>
          <p:nvPr/>
        </p:nvSpPr>
        <p:spPr>
          <a:xfrm>
            <a:off x="1285852" y="4929198"/>
            <a:ext cx="428628" cy="923330"/>
          </a:xfrm>
          <a:prstGeom prst="rect">
            <a:avLst/>
          </a:prstGeom>
          <a:noFill/>
        </p:spPr>
        <p:txBody>
          <a:bodyPr wrap="square" rtlCol="0">
            <a:spAutoFit/>
          </a:bodyPr>
          <a:lstStyle/>
          <a:p>
            <a:pPr algn="ctr"/>
            <a:r>
              <a:rPr lang="zh-CN" altLang="en-US" b="1" dirty="0" smtClean="0">
                <a:latin typeface="华文中宋" pitchFamily="2" charset="-122"/>
                <a:ea typeface="华文中宋" pitchFamily="2" charset="-122"/>
              </a:rPr>
              <a:t>条件</a:t>
            </a:r>
            <a:r>
              <a:rPr lang="en-US" altLang="zh-CN" b="1" dirty="0" smtClean="0">
                <a:latin typeface="华文中宋" pitchFamily="2" charset="-122"/>
                <a:ea typeface="华文中宋" pitchFamily="2" charset="-122"/>
              </a:rPr>
              <a:t>4</a:t>
            </a:r>
            <a:endParaRPr lang="zh-CN" altLang="en-US" b="1" dirty="0">
              <a:latin typeface="华文中宋" pitchFamily="2" charset="-122"/>
              <a:ea typeface="华文中宋" pitchFamily="2" charset="-122"/>
            </a:endParaRPr>
          </a:p>
        </p:txBody>
      </p:sp>
      <p:sp>
        <p:nvSpPr>
          <p:cNvPr id="38" name="TextBox 37"/>
          <p:cNvSpPr txBox="1"/>
          <p:nvPr/>
        </p:nvSpPr>
        <p:spPr>
          <a:xfrm>
            <a:off x="1285852" y="3714752"/>
            <a:ext cx="428628" cy="923330"/>
          </a:xfrm>
          <a:prstGeom prst="rect">
            <a:avLst/>
          </a:prstGeom>
          <a:noFill/>
        </p:spPr>
        <p:txBody>
          <a:bodyPr wrap="square" rtlCol="0">
            <a:spAutoFit/>
          </a:bodyPr>
          <a:lstStyle/>
          <a:p>
            <a:pPr algn="ctr"/>
            <a:r>
              <a:rPr lang="zh-CN" altLang="en-US" b="1" dirty="0" smtClean="0">
                <a:latin typeface="华文中宋" pitchFamily="2" charset="-122"/>
                <a:ea typeface="华文中宋" pitchFamily="2" charset="-122"/>
              </a:rPr>
              <a:t>条件</a:t>
            </a:r>
            <a:r>
              <a:rPr lang="en-US" altLang="zh-CN" b="1" dirty="0" smtClean="0">
                <a:latin typeface="华文中宋" pitchFamily="2" charset="-122"/>
                <a:ea typeface="华文中宋" pitchFamily="2" charset="-122"/>
              </a:rPr>
              <a:t>3</a:t>
            </a:r>
            <a:endParaRPr lang="zh-CN" altLang="en-US" b="1" dirty="0">
              <a:latin typeface="华文中宋" pitchFamily="2" charset="-122"/>
              <a:ea typeface="华文中宋" pitchFamily="2" charset="-122"/>
            </a:endParaRPr>
          </a:p>
        </p:txBody>
      </p:sp>
      <p:sp>
        <p:nvSpPr>
          <p:cNvPr id="39" name="TextBox 38"/>
          <p:cNvSpPr txBox="1"/>
          <p:nvPr/>
        </p:nvSpPr>
        <p:spPr>
          <a:xfrm>
            <a:off x="1571604" y="634318"/>
            <a:ext cx="2031325" cy="369332"/>
          </a:xfrm>
          <a:prstGeom prst="rect">
            <a:avLst/>
          </a:prstGeom>
          <a:noFill/>
        </p:spPr>
        <p:txBody>
          <a:bodyPr wrap="none" rtlCol="0">
            <a:spAutoFit/>
          </a:bodyPr>
          <a:lstStyle/>
          <a:p>
            <a:r>
              <a:rPr lang="zh-CN" altLang="en-US" b="1" dirty="0" smtClean="0">
                <a:latin typeface="华文中宋" pitchFamily="2" charset="-122"/>
                <a:ea typeface="华文中宋" pitchFamily="2" charset="-122"/>
              </a:rPr>
              <a:t>客户状态变化条件</a:t>
            </a:r>
            <a:endParaRPr lang="zh-CN" altLang="en-US" b="1" dirty="0">
              <a:latin typeface="华文中宋" pitchFamily="2" charset="-122"/>
              <a:ea typeface="华文中宋" pitchFamily="2" charset="-122"/>
            </a:endParaRPr>
          </a:p>
        </p:txBody>
      </p:sp>
      <p:sp>
        <p:nvSpPr>
          <p:cNvPr id="40" name="TextBox 39"/>
          <p:cNvSpPr txBox="1"/>
          <p:nvPr/>
        </p:nvSpPr>
        <p:spPr>
          <a:xfrm>
            <a:off x="4305536" y="634318"/>
            <a:ext cx="1338828" cy="369332"/>
          </a:xfrm>
          <a:prstGeom prst="rect">
            <a:avLst/>
          </a:prstGeom>
          <a:noFill/>
        </p:spPr>
        <p:txBody>
          <a:bodyPr wrap="none" rtlCol="0">
            <a:spAutoFit/>
          </a:bodyPr>
          <a:lstStyle/>
          <a:p>
            <a:r>
              <a:rPr lang="zh-CN" altLang="en-US" b="1" dirty="0" smtClean="0">
                <a:latin typeface="华文中宋" pitchFamily="2" charset="-122"/>
                <a:ea typeface="华文中宋" pitchFamily="2" charset="-122"/>
              </a:rPr>
              <a:t>我们的工作</a:t>
            </a:r>
            <a:endParaRPr lang="zh-CN" altLang="en-US" b="1" dirty="0">
              <a:latin typeface="华文中宋" pitchFamily="2" charset="-122"/>
              <a:ea typeface="华文中宋" pitchFamily="2" charset="-122"/>
            </a:endParaRPr>
          </a:p>
        </p:txBody>
      </p:sp>
      <p:sp>
        <p:nvSpPr>
          <p:cNvPr id="41" name="TextBox 40"/>
          <p:cNvSpPr txBox="1"/>
          <p:nvPr/>
        </p:nvSpPr>
        <p:spPr>
          <a:xfrm>
            <a:off x="6072198" y="571480"/>
            <a:ext cx="3071802" cy="6340197"/>
          </a:xfrm>
          <a:prstGeom prst="rect">
            <a:avLst/>
          </a:prstGeom>
          <a:noFill/>
          <a:ln>
            <a:solidFill>
              <a:schemeClr val="bg1">
                <a:lumMod val="75000"/>
              </a:schemeClr>
            </a:solidFill>
          </a:ln>
        </p:spPr>
        <p:txBody>
          <a:bodyPr wrap="square" rtlCol="0">
            <a:spAutoFit/>
          </a:bodyPr>
          <a:lstStyle/>
          <a:p>
            <a:r>
              <a:rPr lang="zh-CN" altLang="en-US" sz="1400" dirty="0" smtClean="0"/>
              <a:t>说明：</a:t>
            </a:r>
            <a:endParaRPr lang="en-US" altLang="zh-CN" sz="1400" dirty="0" smtClean="0"/>
          </a:p>
          <a:p>
            <a:r>
              <a:rPr lang="zh-CN" altLang="en-US" sz="1400" dirty="0" smtClean="0"/>
              <a:t>这张图谁都懂，但是有几个人真正在执行？</a:t>
            </a:r>
            <a:endParaRPr lang="en-US" altLang="zh-CN" sz="1400" dirty="0" smtClean="0"/>
          </a:p>
          <a:p>
            <a:r>
              <a:rPr lang="zh-CN" altLang="en-US" sz="1400" dirty="0" smtClean="0"/>
              <a:t>当我们有任何一个环节没有到位，都结合客户环境的变化，就会产生千奇百怪的问题和销售困难出来。</a:t>
            </a:r>
            <a:endParaRPr lang="en-US" altLang="zh-CN" sz="1400" dirty="0" smtClean="0"/>
          </a:p>
          <a:p>
            <a:r>
              <a:rPr lang="zh-CN" altLang="en-US" sz="1400" dirty="0" smtClean="0"/>
              <a:t>比如：</a:t>
            </a:r>
            <a:endParaRPr lang="en-US" altLang="zh-CN" sz="1400" dirty="0" smtClean="0"/>
          </a:p>
          <a:p>
            <a:pPr>
              <a:buFont typeface="+mj-lt"/>
              <a:buAutoNum type="arabicPeriod"/>
            </a:pPr>
            <a:r>
              <a:rPr lang="zh-CN" altLang="en-US" sz="1400" dirty="0" smtClean="0"/>
              <a:t>我们经常搞了半天才发现客户老板连</a:t>
            </a:r>
            <a:r>
              <a:rPr lang="en-US" altLang="zh-CN" sz="1400" dirty="0" smtClean="0"/>
              <a:t>ERP</a:t>
            </a:r>
            <a:r>
              <a:rPr lang="zh-CN" altLang="en-US" sz="1400" dirty="0" smtClean="0"/>
              <a:t>是什么都还没有搞明白。</a:t>
            </a:r>
            <a:endParaRPr lang="en-US" altLang="zh-CN" sz="1400" dirty="0" smtClean="0"/>
          </a:p>
          <a:p>
            <a:pPr>
              <a:buFont typeface="+mj-lt"/>
              <a:buAutoNum type="arabicPeriod"/>
            </a:pPr>
            <a:r>
              <a:rPr lang="zh-CN" altLang="en-US" sz="1400" dirty="0" smtClean="0"/>
              <a:t>客户好像不愿意再和我见面；</a:t>
            </a:r>
            <a:endParaRPr lang="en-US" altLang="zh-CN" sz="1400" dirty="0" smtClean="0"/>
          </a:p>
          <a:p>
            <a:pPr>
              <a:buFont typeface="+mj-lt"/>
              <a:buAutoNum type="arabicPeriod"/>
            </a:pPr>
            <a:r>
              <a:rPr lang="zh-CN" altLang="en-US" sz="1400" dirty="0" smtClean="0"/>
              <a:t>客户总是听不到我在说什么</a:t>
            </a:r>
            <a:endParaRPr lang="en-US" altLang="zh-CN" sz="1400" dirty="0" smtClean="0"/>
          </a:p>
          <a:p>
            <a:pPr>
              <a:buFont typeface="+mj-lt"/>
              <a:buAutoNum type="arabicPeriod"/>
            </a:pPr>
            <a:r>
              <a:rPr lang="zh-CN" altLang="en-US" sz="1400" dirty="0" smtClean="0"/>
              <a:t>客户的具体操作人说很清楚，这样能做好就行了，最后发现不知道该做那里了，问题越来越多，越来越难。</a:t>
            </a:r>
            <a:endParaRPr lang="en-US" altLang="zh-CN" sz="1400" dirty="0" smtClean="0"/>
          </a:p>
          <a:p>
            <a:pPr>
              <a:buFont typeface="+mj-lt"/>
              <a:buAutoNum type="arabicPeriod"/>
            </a:pPr>
            <a:r>
              <a:rPr lang="zh-CN" altLang="en-US" sz="1400" dirty="0" smtClean="0"/>
              <a:t>客户告知从选型开始这个项目，可是搞了半天，都定不下，最后还取消计划了。</a:t>
            </a:r>
            <a:endParaRPr lang="en-US" altLang="zh-CN" sz="1400" dirty="0" smtClean="0"/>
          </a:p>
          <a:p>
            <a:pPr>
              <a:buFont typeface="+mj-lt"/>
              <a:buAutoNum type="arabicPeriod"/>
            </a:pPr>
            <a:r>
              <a:rPr lang="zh-CN" altLang="en-US" sz="1400" dirty="0" smtClean="0"/>
              <a:t>貌似都很认可，可是一谈价格，就头大。</a:t>
            </a:r>
            <a:endParaRPr lang="en-US" altLang="zh-CN" sz="1400" dirty="0" smtClean="0"/>
          </a:p>
          <a:p>
            <a:pPr>
              <a:buFont typeface="+mj-lt"/>
              <a:buAutoNum type="arabicPeriod"/>
            </a:pPr>
            <a:r>
              <a:rPr lang="zh-CN" altLang="en-US" sz="1400" dirty="0" smtClean="0"/>
              <a:t>本来什么都搞好，突然一件事情的发生，就没戏了，推迟了。然后开始漫长的等待</a:t>
            </a:r>
            <a:r>
              <a:rPr lang="en-US" altLang="zh-CN" sz="1400" dirty="0" smtClean="0"/>
              <a:t>……</a:t>
            </a:r>
          </a:p>
          <a:p>
            <a:pPr>
              <a:buFont typeface="+mj-lt"/>
              <a:buAutoNum type="arabicPeriod"/>
            </a:pPr>
            <a:r>
              <a:rPr lang="zh-CN" altLang="en-US" sz="1400" dirty="0" smtClean="0"/>
              <a:t>搞了半天，合同是人家的。</a:t>
            </a:r>
            <a:endParaRPr lang="en-US" altLang="zh-CN" sz="1400" dirty="0" smtClean="0"/>
          </a:p>
          <a:p>
            <a:pPr>
              <a:buFont typeface="+mj-lt"/>
              <a:buAutoNum type="arabicPeriod"/>
            </a:pPr>
            <a:r>
              <a:rPr lang="en-US" altLang="zh-CN" sz="1400" dirty="0" smtClean="0"/>
              <a:t>…………………………</a:t>
            </a:r>
          </a:p>
          <a:p>
            <a:pPr>
              <a:buFont typeface="+mj-lt"/>
              <a:buAutoNum type="arabicPeriod"/>
            </a:pPr>
            <a:endParaRPr lang="en-US" altLang="zh-CN" sz="1400" dirty="0" smtClean="0"/>
          </a:p>
          <a:p>
            <a:r>
              <a:rPr lang="zh-CN" altLang="en-US" sz="1400" dirty="0" smtClean="0"/>
              <a:t>做事一定要直接命中要害，不要，由于</a:t>
            </a:r>
            <a:r>
              <a:rPr lang="en-US" altLang="zh-CN" sz="1400" dirty="0" smtClean="0"/>
              <a:t>A</a:t>
            </a:r>
            <a:r>
              <a:rPr lang="zh-CN" altLang="en-US" sz="1400" dirty="0" smtClean="0"/>
              <a:t>引起的现象</a:t>
            </a:r>
            <a:r>
              <a:rPr lang="en-US" altLang="zh-CN" sz="1400" dirty="0" smtClean="0"/>
              <a:t>B</a:t>
            </a:r>
            <a:r>
              <a:rPr lang="zh-CN" altLang="en-US" sz="1400" dirty="0" smtClean="0"/>
              <a:t>，然后就在思考用</a:t>
            </a:r>
            <a:r>
              <a:rPr lang="en-US" altLang="zh-CN" sz="1400" dirty="0" smtClean="0"/>
              <a:t>B+</a:t>
            </a:r>
            <a:r>
              <a:rPr lang="zh-CN" altLang="en-US" sz="1400" dirty="0" smtClean="0"/>
              <a:t>去解决，最后只能越走越远。</a:t>
            </a:r>
            <a:endParaRPr lang="zh-CN" altLang="en-US" sz="1400" dirty="0"/>
          </a:p>
        </p:txBody>
      </p:sp>
      <p:sp>
        <p:nvSpPr>
          <p:cNvPr id="42" name="TextBox 41"/>
          <p:cNvSpPr txBox="1"/>
          <p:nvPr/>
        </p:nvSpPr>
        <p:spPr>
          <a:xfrm>
            <a:off x="142844" y="1142984"/>
            <a:ext cx="714379" cy="4801314"/>
          </a:xfrm>
          <a:prstGeom prst="rect">
            <a:avLst/>
          </a:prstGeom>
          <a:noFill/>
        </p:spPr>
        <p:txBody>
          <a:bodyPr wrap="square" rtlCol="0">
            <a:spAutoFit/>
          </a:bodyPr>
          <a:lstStyle/>
          <a:p>
            <a:pPr algn="ctr"/>
            <a:r>
              <a:rPr lang="zh-CN" altLang="en-US" dirty="0" smtClean="0">
                <a:latin typeface="华文中宋" pitchFamily="2" charset="-122"/>
                <a:ea typeface="华文中宋" pitchFamily="2" charset="-122"/>
              </a:rPr>
              <a:t>客户方环境的变化</a:t>
            </a:r>
            <a:r>
              <a:rPr lang="en-US" altLang="zh-CN" dirty="0" smtClean="0">
                <a:latin typeface="华文中宋" pitchFamily="2" charset="-122"/>
                <a:ea typeface="华文中宋" pitchFamily="2" charset="-122"/>
              </a:rPr>
              <a:t>+</a:t>
            </a:r>
          </a:p>
          <a:p>
            <a:pPr algn="ctr"/>
            <a:r>
              <a:rPr lang="zh-CN" altLang="en-US" dirty="0" smtClean="0">
                <a:latin typeface="华文中宋" pitchFamily="2" charset="-122"/>
                <a:ea typeface="华文中宋" pitchFamily="2" charset="-122"/>
              </a:rPr>
              <a:t>客户投入精力和</a:t>
            </a:r>
            <a:endParaRPr lang="en-US" altLang="zh-CN" dirty="0" smtClean="0">
              <a:latin typeface="华文中宋" pitchFamily="2" charset="-122"/>
              <a:ea typeface="华文中宋" pitchFamily="2" charset="-122"/>
            </a:endParaRPr>
          </a:p>
          <a:p>
            <a:pPr algn="ctr"/>
            <a:r>
              <a:rPr lang="zh-CN" altLang="en-US" dirty="0" smtClean="0">
                <a:latin typeface="华文中宋" pitchFamily="2" charset="-122"/>
                <a:ea typeface="华文中宋" pitchFamily="2" charset="-122"/>
              </a:rPr>
              <a:t>成本大小</a:t>
            </a:r>
            <a:endParaRPr lang="en-US" altLang="zh-CN" dirty="0" smtClean="0">
              <a:latin typeface="华文中宋" pitchFamily="2" charset="-122"/>
              <a:ea typeface="华文中宋" pitchFamily="2" charset="-122"/>
            </a:endParaRPr>
          </a:p>
          <a:p>
            <a:pPr algn="ctr"/>
            <a:r>
              <a:rPr lang="en-US" altLang="zh-CN" dirty="0" smtClean="0">
                <a:latin typeface="华文中宋" pitchFamily="2" charset="-122"/>
                <a:ea typeface="华文中宋" pitchFamily="2" charset="-122"/>
              </a:rPr>
              <a:t>+</a:t>
            </a:r>
          </a:p>
          <a:p>
            <a:pPr algn="ctr"/>
            <a:r>
              <a:rPr lang="zh-CN" altLang="en-US" dirty="0" smtClean="0">
                <a:latin typeface="华文中宋" pitchFamily="2" charset="-122"/>
                <a:ea typeface="华文中宋" pitchFamily="2" charset="-122"/>
              </a:rPr>
              <a:t>成案速度和</a:t>
            </a:r>
            <a:endParaRPr lang="en-US" altLang="zh-CN" dirty="0" smtClean="0">
              <a:latin typeface="华文中宋" pitchFamily="2" charset="-122"/>
              <a:ea typeface="华文中宋" pitchFamily="2" charset="-122"/>
            </a:endParaRPr>
          </a:p>
          <a:p>
            <a:pPr algn="ctr"/>
            <a:r>
              <a:rPr lang="zh-CN" altLang="en-US" dirty="0" smtClean="0">
                <a:latin typeface="华文中宋" pitchFamily="2" charset="-122"/>
                <a:ea typeface="华文中宋" pitchFamily="2" charset="-122"/>
              </a:rPr>
              <a:t>价值大小</a:t>
            </a:r>
            <a:endParaRPr lang="zh-CN" altLang="en-US" dirty="0">
              <a:latin typeface="华文中宋" pitchFamily="2" charset="-122"/>
              <a:ea typeface="华文中宋" pitchFamily="2" charset="-122"/>
            </a:endParaRPr>
          </a:p>
        </p:txBody>
      </p:sp>
      <p:sp>
        <p:nvSpPr>
          <p:cNvPr id="43" name="TextBox 42"/>
          <p:cNvSpPr txBox="1"/>
          <p:nvPr/>
        </p:nvSpPr>
        <p:spPr>
          <a:xfrm>
            <a:off x="6286448" y="642918"/>
            <a:ext cx="2857552" cy="6001643"/>
          </a:xfrm>
          <a:prstGeom prst="rect">
            <a:avLst/>
          </a:prstGeom>
          <a:solidFill>
            <a:schemeClr val="bg1"/>
          </a:solidFill>
          <a:ln>
            <a:solidFill>
              <a:schemeClr val="bg1">
                <a:lumMod val="75000"/>
              </a:schemeClr>
            </a:solidFill>
          </a:ln>
        </p:spPr>
        <p:txBody>
          <a:bodyPr wrap="square" rtlCol="0">
            <a:spAutoFit/>
          </a:bodyPr>
          <a:lstStyle/>
          <a:p>
            <a:r>
              <a:rPr lang="zh-CN" altLang="en-US" sz="3200" dirty="0" smtClean="0">
                <a:latin typeface="华文中宋" pitchFamily="2" charset="-122"/>
                <a:ea typeface="华文中宋" pitchFamily="2" charset="-122"/>
              </a:rPr>
              <a:t>其实：</a:t>
            </a:r>
            <a:endParaRPr lang="en-US" altLang="zh-CN" sz="3200" dirty="0" smtClean="0">
              <a:latin typeface="华文中宋" pitchFamily="2" charset="-122"/>
              <a:ea typeface="华文中宋" pitchFamily="2" charset="-122"/>
            </a:endParaRPr>
          </a:p>
          <a:p>
            <a:endParaRPr lang="en-US" altLang="zh-CN" sz="3200" dirty="0" smtClean="0">
              <a:latin typeface="华文中宋" pitchFamily="2" charset="-122"/>
              <a:ea typeface="华文中宋" pitchFamily="2" charset="-122"/>
            </a:endParaRPr>
          </a:p>
          <a:p>
            <a:r>
              <a:rPr lang="zh-CN" altLang="en-US" sz="2800" dirty="0" smtClean="0">
                <a:latin typeface="华文中宋" pitchFamily="2" charset="-122"/>
                <a:ea typeface="华文中宋" pitchFamily="2" charset="-122"/>
              </a:rPr>
              <a:t>我们只需要很笨的扎实做好每一步就可以了。</a:t>
            </a:r>
            <a:endParaRPr lang="en-US" altLang="zh-CN" sz="2800" dirty="0" smtClean="0">
              <a:latin typeface="华文中宋" pitchFamily="2" charset="-122"/>
              <a:ea typeface="华文中宋" pitchFamily="2" charset="-122"/>
            </a:endParaRPr>
          </a:p>
          <a:p>
            <a:endParaRPr lang="en-US" altLang="zh-CN" sz="3200" dirty="0" smtClean="0">
              <a:latin typeface="华文中宋" pitchFamily="2" charset="-122"/>
              <a:ea typeface="华文中宋" pitchFamily="2" charset="-122"/>
            </a:endParaRPr>
          </a:p>
          <a:p>
            <a:r>
              <a:rPr lang="zh-CN" altLang="en-US" sz="3200" dirty="0" smtClean="0">
                <a:latin typeface="华文中宋" pitchFamily="2" charset="-122"/>
                <a:ea typeface="华文中宋" pitchFamily="2" charset="-122"/>
              </a:rPr>
              <a:t>但是：</a:t>
            </a:r>
            <a:endParaRPr lang="en-US" altLang="zh-CN" sz="3200" dirty="0" smtClean="0">
              <a:latin typeface="华文中宋" pitchFamily="2" charset="-122"/>
              <a:ea typeface="华文中宋" pitchFamily="2" charset="-122"/>
            </a:endParaRPr>
          </a:p>
          <a:p>
            <a:endParaRPr lang="en-US" altLang="zh-CN" sz="3200" dirty="0" smtClean="0">
              <a:latin typeface="华文中宋" pitchFamily="2" charset="-122"/>
              <a:ea typeface="华文中宋" pitchFamily="2" charset="-122"/>
            </a:endParaRPr>
          </a:p>
          <a:p>
            <a:r>
              <a:rPr lang="zh-CN" altLang="en-US" sz="2800" dirty="0" smtClean="0">
                <a:latin typeface="华文中宋" pitchFamily="2" charset="-122"/>
                <a:ea typeface="华文中宋" pitchFamily="2" charset="-122"/>
              </a:rPr>
              <a:t>我们潜意识就是告诉自己，我们聪明，我们愿意去引起千变万化，然后，我来应对！</a:t>
            </a:r>
            <a:endParaRPr lang="zh-CN" altLang="en-US" sz="28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bg/>
                                          </p:spTgt>
                                        </p:tgtEl>
                                        <p:attrNameLst>
                                          <p:attrName>style.visibility</p:attrName>
                                        </p:attrNameLst>
                                      </p:cBhvr>
                                      <p:to>
                                        <p:strVal val="visible"/>
                                      </p:to>
                                    </p:set>
                                    <p:anim calcmode="lin" valueType="num">
                                      <p:cBhvr additive="base">
                                        <p:cTn id="7"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 calcmode="lin" valueType="num">
                                      <p:cBhvr additive="base">
                                        <p:cTn id="1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anim calcmode="lin" valueType="num">
                                      <p:cBhvr additive="base">
                                        <p:cTn id="15"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xEl>
                                              <p:pRg st="4" end="4"/>
                                            </p:txEl>
                                          </p:spTgt>
                                        </p:tgtEl>
                                        <p:attrNameLst>
                                          <p:attrName>style.visibility</p:attrName>
                                        </p:attrNameLst>
                                      </p:cBhvr>
                                      <p:to>
                                        <p:strVal val="visible"/>
                                      </p:to>
                                    </p:set>
                                    <p:anim calcmode="lin" valueType="num">
                                      <p:cBhvr additive="base">
                                        <p:cTn id="19" dur="500" fill="hold"/>
                                        <p:tgtEl>
                                          <p:spTgt spid="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xEl>
                                              <p:pRg st="6" end="6"/>
                                            </p:txEl>
                                          </p:spTgt>
                                        </p:tgtEl>
                                        <p:attrNameLst>
                                          <p:attrName>style.visibility</p:attrName>
                                        </p:attrNameLst>
                                      </p:cBhvr>
                                      <p:to>
                                        <p:strVal val="visible"/>
                                      </p:to>
                                    </p:set>
                                    <p:anim calcmode="lin" valueType="num">
                                      <p:cBhvr additive="base">
                                        <p:cTn id="23" dur="500" fill="hold"/>
                                        <p:tgtEl>
                                          <p:spTgt spid="4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0"/>
            <a:ext cx="8229600" cy="571500"/>
          </a:xfrm>
        </p:spPr>
        <p:txBody>
          <a:bodyPr/>
          <a:lstStyle/>
          <a:p>
            <a:pPr eaLnBrk="1" hangingPunct="1"/>
            <a:r>
              <a:rPr lang="zh-CN" altLang="en-US" dirty="0" smtClean="0"/>
              <a:t>关键</a:t>
            </a:r>
            <a:r>
              <a:rPr lang="en-US" altLang="zh-CN" dirty="0" smtClean="0"/>
              <a:t>2</a:t>
            </a:r>
            <a:r>
              <a:rPr lang="zh-CN" altLang="en-US" dirty="0" smtClean="0"/>
              <a:t>：你的销售节奏</a:t>
            </a:r>
            <a:endParaRPr lang="en-US" dirty="0" smtClean="0"/>
          </a:p>
        </p:txBody>
      </p:sp>
      <p:grpSp>
        <p:nvGrpSpPr>
          <p:cNvPr id="15363" name="Group 4"/>
          <p:cNvGrpSpPr>
            <a:grpSpLocks noGrp="1"/>
          </p:cNvGrpSpPr>
          <p:nvPr>
            <p:ph idx="1"/>
          </p:nvPr>
        </p:nvGrpSpPr>
        <p:grpSpPr bwMode="auto">
          <a:xfrm>
            <a:off x="0" y="1600200"/>
            <a:ext cx="9144000" cy="4525963"/>
            <a:chOff x="550" y="1543"/>
            <a:chExt cx="4752" cy="2105"/>
          </a:xfrm>
        </p:grpSpPr>
        <p:sp>
          <p:nvSpPr>
            <p:cNvPr id="5" name="Freeform 5"/>
            <p:cNvSpPr>
              <a:spLocks/>
            </p:cNvSpPr>
            <p:nvPr/>
          </p:nvSpPr>
          <p:spPr bwMode="gray">
            <a:xfrm>
              <a:off x="4935" y="1549"/>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hlink">
                    <a:gamma/>
                    <a:shade val="46275"/>
                    <a:invGamma/>
                  </a:schemeClr>
                </a:gs>
                <a:gs pos="100000">
                  <a:schemeClr val="hlink"/>
                </a:gs>
              </a:gsLst>
              <a:lin ang="0" scaled="1"/>
            </a:gradFill>
            <a:ln w="0">
              <a:noFill/>
              <a:prstDash val="solid"/>
              <a:round/>
              <a:headEnd/>
              <a:tailEnd/>
            </a:ln>
          </p:spPr>
          <p:txBody>
            <a:bodyPr/>
            <a:lstStyle/>
            <a:p>
              <a:pPr>
                <a:defRPr/>
              </a:pPr>
              <a:endParaRPr lang="zh-CN" altLang="en-US">
                <a:latin typeface="Arial" charset="0"/>
              </a:endParaRPr>
            </a:p>
          </p:txBody>
        </p:sp>
        <p:sp>
          <p:nvSpPr>
            <p:cNvPr id="15368" name="Freeform 6"/>
            <p:cNvSpPr>
              <a:spLocks/>
            </p:cNvSpPr>
            <p:nvPr/>
          </p:nvSpPr>
          <p:spPr bwMode="gray">
            <a:xfrm>
              <a:off x="3196" y="1549"/>
              <a:ext cx="2106" cy="341"/>
            </a:xfrm>
            <a:custGeom>
              <a:avLst/>
              <a:gdLst>
                <a:gd name="T0" fmla="*/ 2055 w 1786"/>
                <a:gd name="T1" fmla="*/ 409 h 284"/>
                <a:gd name="T2" fmla="*/ 0 w 1786"/>
                <a:gd name="T3" fmla="*/ 409 h 284"/>
                <a:gd name="T4" fmla="*/ 620 w 1786"/>
                <a:gd name="T5" fmla="*/ 0 h 284"/>
                <a:gd name="T6" fmla="*/ 2483 w 1786"/>
                <a:gd name="T7" fmla="*/ 0 h 284"/>
                <a:gd name="T8" fmla="*/ 2055 w 1786"/>
                <a:gd name="T9" fmla="*/ 409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hlink"/>
            </a:solidFill>
            <a:ln w="0">
              <a:noFill/>
              <a:round/>
              <a:headEnd/>
              <a:tailEnd/>
            </a:ln>
          </p:spPr>
          <p:txBody>
            <a:bodyPr/>
            <a:lstStyle/>
            <a:p>
              <a:endParaRPr lang="zh-CN" altLang="en-US"/>
            </a:p>
          </p:txBody>
        </p:sp>
        <p:sp>
          <p:nvSpPr>
            <p:cNvPr id="7" name="Freeform 7"/>
            <p:cNvSpPr>
              <a:spLocks/>
            </p:cNvSpPr>
            <p:nvPr/>
          </p:nvSpPr>
          <p:spPr bwMode="gray">
            <a:xfrm>
              <a:off x="4570" y="2073"/>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accent1">
                    <a:gamma/>
                    <a:shade val="46275"/>
                    <a:invGamma/>
                  </a:schemeClr>
                </a:gs>
                <a:gs pos="100000">
                  <a:schemeClr val="accent1"/>
                </a:gs>
              </a:gsLst>
              <a:lin ang="0" scaled="1"/>
            </a:gradFill>
            <a:ln w="0">
              <a:noFill/>
              <a:prstDash val="solid"/>
              <a:round/>
              <a:headEnd/>
              <a:tailEnd/>
            </a:ln>
          </p:spPr>
          <p:txBody>
            <a:bodyPr/>
            <a:lstStyle/>
            <a:p>
              <a:pPr>
                <a:defRPr/>
              </a:pPr>
              <a:endParaRPr lang="zh-CN" altLang="en-US">
                <a:latin typeface="Arial" charset="0"/>
              </a:endParaRPr>
            </a:p>
          </p:txBody>
        </p:sp>
        <p:sp>
          <p:nvSpPr>
            <p:cNvPr id="15370" name="Freeform 8"/>
            <p:cNvSpPr>
              <a:spLocks/>
            </p:cNvSpPr>
            <p:nvPr/>
          </p:nvSpPr>
          <p:spPr bwMode="gray">
            <a:xfrm>
              <a:off x="2673" y="2073"/>
              <a:ext cx="2264" cy="340"/>
            </a:xfrm>
            <a:custGeom>
              <a:avLst/>
              <a:gdLst>
                <a:gd name="T0" fmla="*/ 2242 w 1920"/>
                <a:gd name="T1" fmla="*/ 407 h 284"/>
                <a:gd name="T2" fmla="*/ 0 w 1920"/>
                <a:gd name="T3" fmla="*/ 407 h 284"/>
                <a:gd name="T4" fmla="*/ 620 w 1920"/>
                <a:gd name="T5" fmla="*/ 0 h 284"/>
                <a:gd name="T6" fmla="*/ 2670 w 1920"/>
                <a:gd name="T7" fmla="*/ 0 h 284"/>
                <a:gd name="T8" fmla="*/ 2242 w 1920"/>
                <a:gd name="T9" fmla="*/ 40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accent1"/>
            </a:solidFill>
            <a:ln w="0">
              <a:noFill/>
              <a:round/>
              <a:headEnd/>
              <a:tailEnd/>
            </a:ln>
          </p:spPr>
          <p:txBody>
            <a:bodyPr/>
            <a:lstStyle/>
            <a:p>
              <a:endParaRPr lang="zh-CN" altLang="en-US"/>
            </a:p>
          </p:txBody>
        </p:sp>
        <p:sp>
          <p:nvSpPr>
            <p:cNvPr id="9" name="Freeform 9"/>
            <p:cNvSpPr>
              <a:spLocks/>
            </p:cNvSpPr>
            <p:nvPr/>
          </p:nvSpPr>
          <p:spPr bwMode="gray">
            <a:xfrm>
              <a:off x="4204" y="2597"/>
              <a:ext cx="361" cy="53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100000">
                  <a:schemeClr val="folHlink"/>
                </a:gs>
              </a:gsLst>
              <a:lin ang="0" scaled="1"/>
            </a:gradFill>
            <a:ln w="0">
              <a:noFill/>
              <a:prstDash val="solid"/>
              <a:round/>
              <a:headEnd/>
              <a:tailEnd/>
            </a:ln>
          </p:spPr>
          <p:txBody>
            <a:bodyPr/>
            <a:lstStyle/>
            <a:p>
              <a:pPr>
                <a:defRPr/>
              </a:pPr>
              <a:endParaRPr lang="zh-CN" altLang="en-US">
                <a:latin typeface="Arial" charset="0"/>
              </a:endParaRPr>
            </a:p>
          </p:txBody>
        </p:sp>
        <p:sp>
          <p:nvSpPr>
            <p:cNvPr id="10" name="Freeform 10"/>
            <p:cNvSpPr>
              <a:spLocks/>
            </p:cNvSpPr>
            <p:nvPr/>
          </p:nvSpPr>
          <p:spPr bwMode="gray">
            <a:xfrm>
              <a:off x="3840" y="3115"/>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2">
                    <a:gamma/>
                    <a:shade val="46275"/>
                    <a:invGamma/>
                  </a:schemeClr>
                </a:gs>
                <a:gs pos="100000">
                  <a:schemeClr val="accent2"/>
                </a:gs>
              </a:gsLst>
              <a:lin ang="0" scaled="1"/>
            </a:gradFill>
            <a:ln w="0">
              <a:noFill/>
              <a:prstDash val="solid"/>
              <a:round/>
              <a:headEnd/>
              <a:tailEnd/>
            </a:ln>
          </p:spPr>
          <p:txBody>
            <a:bodyPr/>
            <a:lstStyle/>
            <a:p>
              <a:pPr>
                <a:defRPr/>
              </a:pPr>
              <a:endParaRPr lang="zh-CN" altLang="en-US">
                <a:latin typeface="Arial" charset="0"/>
              </a:endParaRPr>
            </a:p>
          </p:txBody>
        </p:sp>
        <p:sp>
          <p:nvSpPr>
            <p:cNvPr id="15373" name="Freeform 11"/>
            <p:cNvSpPr>
              <a:spLocks/>
            </p:cNvSpPr>
            <p:nvPr/>
          </p:nvSpPr>
          <p:spPr bwMode="gray">
            <a:xfrm>
              <a:off x="1633" y="3118"/>
              <a:ext cx="2571" cy="340"/>
            </a:xfrm>
            <a:custGeom>
              <a:avLst/>
              <a:gdLst>
                <a:gd name="T0" fmla="*/ 2604 w 2180"/>
                <a:gd name="T1" fmla="*/ 407 h 284"/>
                <a:gd name="T2" fmla="*/ 0 w 2180"/>
                <a:gd name="T3" fmla="*/ 407 h 284"/>
                <a:gd name="T4" fmla="*/ 620 w 2180"/>
                <a:gd name="T5" fmla="*/ 0 h 284"/>
                <a:gd name="T6" fmla="*/ 3032 w 2180"/>
                <a:gd name="T7" fmla="*/ 0 h 284"/>
                <a:gd name="T8" fmla="*/ 2604 w 2180"/>
                <a:gd name="T9" fmla="*/ 40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2"/>
            </a:solidFill>
            <a:ln w="0">
              <a:noFill/>
              <a:round/>
              <a:headEnd/>
              <a:tailEnd/>
            </a:ln>
          </p:spPr>
          <p:txBody>
            <a:bodyPr/>
            <a:lstStyle/>
            <a:p>
              <a:pPr algn="ctr"/>
              <a:r>
                <a:rPr lang="zh-CN" altLang="en-US" b="1" dirty="0" smtClean="0">
                  <a:solidFill>
                    <a:schemeClr val="bg1"/>
                  </a:solidFill>
                </a:rPr>
                <a:t>价值分析</a:t>
              </a:r>
              <a:endParaRPr lang="en-US" altLang="zh-CN" b="1" dirty="0" smtClean="0">
                <a:solidFill>
                  <a:schemeClr val="bg1"/>
                </a:solidFill>
              </a:endParaRPr>
            </a:p>
            <a:p>
              <a:pPr algn="ctr"/>
              <a:r>
                <a:rPr lang="en-US" altLang="zh-CN" b="1" dirty="0" smtClean="0">
                  <a:solidFill>
                    <a:schemeClr val="bg1"/>
                  </a:solidFill>
                </a:rPr>
                <a:t>VA  </a:t>
              </a:r>
              <a:r>
                <a:rPr lang="zh-CN" altLang="en-US" b="1" dirty="0" smtClean="0">
                  <a:solidFill>
                    <a:schemeClr val="bg1"/>
                  </a:solidFill>
                </a:rPr>
                <a:t>（</a:t>
              </a:r>
              <a:r>
                <a:rPr lang="en-US" altLang="zh-CN" b="1" dirty="0" smtClean="0">
                  <a:solidFill>
                    <a:schemeClr val="bg1"/>
                  </a:solidFill>
                </a:rPr>
                <a:t>value analysis</a:t>
              </a:r>
              <a:r>
                <a:rPr lang="zh-CN" altLang="en-US" b="1" dirty="0" smtClean="0">
                  <a:solidFill>
                    <a:schemeClr val="bg1"/>
                  </a:solidFill>
                </a:rPr>
                <a:t>）</a:t>
              </a:r>
              <a:endParaRPr lang="zh-CN" altLang="en-US" b="1" dirty="0">
                <a:solidFill>
                  <a:schemeClr val="bg1"/>
                </a:solidFill>
              </a:endParaRPr>
            </a:p>
          </p:txBody>
        </p:sp>
        <p:sp>
          <p:nvSpPr>
            <p:cNvPr id="15374" name="Line 12"/>
            <p:cNvSpPr>
              <a:spLocks noChangeShapeType="1"/>
            </p:cNvSpPr>
            <p:nvPr/>
          </p:nvSpPr>
          <p:spPr bwMode="gray">
            <a:xfrm flipH="1">
              <a:off x="550" y="3636"/>
              <a:ext cx="1044" cy="1"/>
            </a:xfrm>
            <a:prstGeom prst="line">
              <a:avLst/>
            </a:prstGeom>
            <a:noFill/>
            <a:ln w="9525">
              <a:solidFill>
                <a:schemeClr val="tx1"/>
              </a:solidFill>
              <a:round/>
              <a:headEnd/>
              <a:tailEnd/>
            </a:ln>
          </p:spPr>
          <p:txBody>
            <a:bodyPr wrap="none" anchor="ctr"/>
            <a:lstStyle/>
            <a:p>
              <a:endParaRPr lang="zh-CN" altLang="en-US"/>
            </a:p>
          </p:txBody>
        </p:sp>
        <p:sp>
          <p:nvSpPr>
            <p:cNvPr id="15375" name="Line 13"/>
            <p:cNvSpPr>
              <a:spLocks noChangeShapeType="1"/>
            </p:cNvSpPr>
            <p:nvPr/>
          </p:nvSpPr>
          <p:spPr bwMode="gray">
            <a:xfrm flipH="1">
              <a:off x="550" y="3122"/>
              <a:ext cx="1536" cy="0"/>
            </a:xfrm>
            <a:prstGeom prst="line">
              <a:avLst/>
            </a:prstGeom>
            <a:noFill/>
            <a:ln w="9525">
              <a:solidFill>
                <a:schemeClr val="tx1"/>
              </a:solidFill>
              <a:round/>
              <a:headEnd/>
              <a:tailEnd/>
            </a:ln>
          </p:spPr>
          <p:txBody>
            <a:bodyPr wrap="none" anchor="ctr"/>
            <a:lstStyle/>
            <a:p>
              <a:endParaRPr lang="zh-CN" altLang="en-US"/>
            </a:p>
          </p:txBody>
        </p:sp>
        <p:sp>
          <p:nvSpPr>
            <p:cNvPr id="15376" name="Line 14"/>
            <p:cNvSpPr>
              <a:spLocks noChangeShapeType="1"/>
            </p:cNvSpPr>
            <p:nvPr/>
          </p:nvSpPr>
          <p:spPr bwMode="gray">
            <a:xfrm flipH="1">
              <a:off x="550" y="2599"/>
              <a:ext cx="2112" cy="0"/>
            </a:xfrm>
            <a:prstGeom prst="line">
              <a:avLst/>
            </a:prstGeom>
            <a:noFill/>
            <a:ln w="9525">
              <a:solidFill>
                <a:schemeClr val="tx1"/>
              </a:solidFill>
              <a:round/>
              <a:headEnd/>
              <a:tailEnd/>
            </a:ln>
          </p:spPr>
          <p:txBody>
            <a:bodyPr wrap="none" anchor="ctr"/>
            <a:lstStyle/>
            <a:p>
              <a:endParaRPr lang="zh-CN" altLang="en-US"/>
            </a:p>
          </p:txBody>
        </p:sp>
        <p:sp>
          <p:nvSpPr>
            <p:cNvPr id="15377" name="Line 15"/>
            <p:cNvSpPr>
              <a:spLocks noChangeShapeType="1"/>
            </p:cNvSpPr>
            <p:nvPr/>
          </p:nvSpPr>
          <p:spPr bwMode="gray">
            <a:xfrm flipH="1">
              <a:off x="550" y="2077"/>
              <a:ext cx="2624" cy="0"/>
            </a:xfrm>
            <a:prstGeom prst="line">
              <a:avLst/>
            </a:prstGeom>
            <a:noFill/>
            <a:ln w="9525">
              <a:solidFill>
                <a:schemeClr val="tx1"/>
              </a:solidFill>
              <a:round/>
              <a:headEnd/>
              <a:tailEnd/>
            </a:ln>
          </p:spPr>
          <p:txBody>
            <a:bodyPr wrap="none" anchor="ctr"/>
            <a:lstStyle/>
            <a:p>
              <a:endParaRPr lang="zh-CN" altLang="en-US"/>
            </a:p>
          </p:txBody>
        </p:sp>
        <p:sp>
          <p:nvSpPr>
            <p:cNvPr id="15378" name="Line 16"/>
            <p:cNvSpPr>
              <a:spLocks noChangeShapeType="1"/>
            </p:cNvSpPr>
            <p:nvPr/>
          </p:nvSpPr>
          <p:spPr bwMode="gray">
            <a:xfrm flipH="1" flipV="1">
              <a:off x="550" y="1547"/>
              <a:ext cx="3171" cy="0"/>
            </a:xfrm>
            <a:prstGeom prst="line">
              <a:avLst/>
            </a:prstGeom>
            <a:noFill/>
            <a:ln w="9525">
              <a:solidFill>
                <a:schemeClr val="tx1"/>
              </a:solidFill>
              <a:round/>
              <a:headEnd/>
              <a:tailEnd/>
            </a:ln>
          </p:spPr>
          <p:txBody>
            <a:bodyPr wrap="none" anchor="ctr"/>
            <a:lstStyle/>
            <a:p>
              <a:endParaRPr lang="zh-CN" altLang="en-US"/>
            </a:p>
          </p:txBody>
        </p:sp>
        <p:sp>
          <p:nvSpPr>
            <p:cNvPr id="15379" name="Line 17"/>
            <p:cNvSpPr>
              <a:spLocks noChangeShapeType="1"/>
            </p:cNvSpPr>
            <p:nvPr/>
          </p:nvSpPr>
          <p:spPr bwMode="gray">
            <a:xfrm>
              <a:off x="646" y="1543"/>
              <a:ext cx="0" cy="549"/>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380" name="Line 18"/>
            <p:cNvSpPr>
              <a:spLocks noChangeShapeType="1"/>
            </p:cNvSpPr>
            <p:nvPr/>
          </p:nvSpPr>
          <p:spPr bwMode="gray">
            <a:xfrm>
              <a:off x="646" y="2092"/>
              <a:ext cx="0" cy="515"/>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381" name="Line 19"/>
            <p:cNvSpPr>
              <a:spLocks noChangeShapeType="1"/>
            </p:cNvSpPr>
            <p:nvPr/>
          </p:nvSpPr>
          <p:spPr bwMode="gray">
            <a:xfrm>
              <a:off x="646" y="2607"/>
              <a:ext cx="0" cy="51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382" name="Line 20"/>
            <p:cNvSpPr>
              <a:spLocks noChangeShapeType="1"/>
            </p:cNvSpPr>
            <p:nvPr/>
          </p:nvSpPr>
          <p:spPr bwMode="gray">
            <a:xfrm>
              <a:off x="646" y="3122"/>
              <a:ext cx="0" cy="514"/>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15383" name="Text Box 21"/>
            <p:cNvSpPr txBox="1">
              <a:spLocks noChangeArrowheads="1"/>
            </p:cNvSpPr>
            <p:nvPr/>
          </p:nvSpPr>
          <p:spPr bwMode="gray">
            <a:xfrm>
              <a:off x="630" y="1747"/>
              <a:ext cx="581" cy="157"/>
            </a:xfrm>
            <a:prstGeom prst="rect">
              <a:avLst/>
            </a:prstGeom>
            <a:noFill/>
            <a:ln w="9525">
              <a:noFill/>
              <a:miter lim="800000"/>
              <a:headEnd/>
              <a:tailEnd/>
            </a:ln>
          </p:spPr>
          <p:txBody>
            <a:bodyPr wrap="none">
              <a:spAutoFit/>
            </a:bodyPr>
            <a:lstStyle/>
            <a:p>
              <a:pPr eaLnBrk="0" hangingPunct="0"/>
              <a:r>
                <a:rPr lang="zh-CN" altLang="en-US" sz="1600">
                  <a:latin typeface="Verdana" pitchFamily="34" charset="0"/>
                </a:rPr>
                <a:t>迅速收割</a:t>
              </a:r>
              <a:endParaRPr lang="en-US" altLang="zh-CN" sz="1600">
                <a:latin typeface="Verdana" pitchFamily="34" charset="0"/>
              </a:endParaRPr>
            </a:p>
          </p:txBody>
        </p:sp>
        <p:sp>
          <p:nvSpPr>
            <p:cNvPr id="15384" name="Text Box 22"/>
            <p:cNvSpPr txBox="1">
              <a:spLocks noChangeArrowheads="1"/>
            </p:cNvSpPr>
            <p:nvPr/>
          </p:nvSpPr>
          <p:spPr bwMode="gray">
            <a:xfrm>
              <a:off x="630" y="2095"/>
              <a:ext cx="1482" cy="501"/>
            </a:xfrm>
            <a:prstGeom prst="rect">
              <a:avLst/>
            </a:prstGeom>
            <a:noFill/>
            <a:ln w="9525">
              <a:noFill/>
              <a:miter lim="800000"/>
              <a:headEnd/>
              <a:tailEnd/>
            </a:ln>
          </p:spPr>
          <p:txBody>
            <a:bodyPr wrap="none">
              <a:spAutoFit/>
            </a:bodyPr>
            <a:lstStyle/>
            <a:p>
              <a:pPr eaLnBrk="0" hangingPunct="0"/>
              <a:r>
                <a:rPr lang="zh-CN" altLang="en-US" sz="1600" dirty="0">
                  <a:latin typeface="Verdana" pitchFamily="34" charset="0"/>
                </a:rPr>
                <a:t>将项目引导入正式启动流程；</a:t>
              </a:r>
              <a:endParaRPr lang="en-US" altLang="zh-CN" sz="1600" dirty="0">
                <a:latin typeface="Verdana" pitchFamily="34" charset="0"/>
              </a:endParaRPr>
            </a:p>
            <a:p>
              <a:pPr eaLnBrk="0" hangingPunct="0"/>
              <a:r>
                <a:rPr lang="zh-CN" altLang="en-US" sz="1600" dirty="0">
                  <a:latin typeface="Verdana" pitchFamily="34" charset="0"/>
                </a:rPr>
                <a:t>获得对价值的整体性认可；</a:t>
              </a:r>
              <a:endParaRPr lang="en-US" altLang="zh-CN" sz="1600" dirty="0">
                <a:latin typeface="Verdana" pitchFamily="34" charset="0"/>
              </a:endParaRPr>
            </a:p>
            <a:p>
              <a:pPr eaLnBrk="0" hangingPunct="0"/>
              <a:r>
                <a:rPr lang="zh-CN" altLang="en-US" sz="1600" dirty="0">
                  <a:latin typeface="Verdana" pitchFamily="34" charset="0"/>
                </a:rPr>
                <a:t>获得对高格的整体性认可</a:t>
              </a:r>
              <a:r>
                <a:rPr lang="zh-CN" altLang="en-US" sz="1600" dirty="0" smtClean="0">
                  <a:latin typeface="Verdana" pitchFamily="34" charset="0"/>
                </a:rPr>
                <a:t>；</a:t>
              </a:r>
              <a:endParaRPr lang="en-US" altLang="zh-CN" sz="1600" dirty="0">
                <a:latin typeface="Verdana" pitchFamily="34" charset="0"/>
              </a:endParaRPr>
            </a:p>
            <a:p>
              <a:pPr eaLnBrk="0" hangingPunct="0"/>
              <a:r>
                <a:rPr lang="zh-CN" altLang="en-US" sz="1600" dirty="0">
                  <a:latin typeface="Verdana" pitchFamily="34" charset="0"/>
                </a:rPr>
                <a:t>建立明确的合作意向</a:t>
              </a:r>
              <a:endParaRPr lang="en-US" altLang="zh-CN" sz="1600" dirty="0">
                <a:latin typeface="Verdana" pitchFamily="34" charset="0"/>
              </a:endParaRPr>
            </a:p>
          </p:txBody>
        </p:sp>
        <p:sp>
          <p:nvSpPr>
            <p:cNvPr id="15385" name="Text Box 23"/>
            <p:cNvSpPr txBox="1">
              <a:spLocks noChangeArrowheads="1"/>
            </p:cNvSpPr>
            <p:nvPr/>
          </p:nvSpPr>
          <p:spPr bwMode="gray">
            <a:xfrm>
              <a:off x="630" y="2693"/>
              <a:ext cx="1347" cy="386"/>
            </a:xfrm>
            <a:prstGeom prst="rect">
              <a:avLst/>
            </a:prstGeom>
            <a:noFill/>
            <a:ln w="9525">
              <a:noFill/>
              <a:miter lim="800000"/>
              <a:headEnd/>
              <a:tailEnd/>
            </a:ln>
          </p:spPr>
          <p:txBody>
            <a:bodyPr wrap="square">
              <a:spAutoFit/>
            </a:bodyPr>
            <a:lstStyle/>
            <a:p>
              <a:pPr eaLnBrk="0" hangingPunct="0"/>
              <a:r>
                <a:rPr lang="zh-CN" altLang="en-US" sz="1600" dirty="0">
                  <a:latin typeface="Verdana" pitchFamily="34" charset="0"/>
                </a:rPr>
                <a:t>结合</a:t>
              </a:r>
              <a:r>
                <a:rPr lang="zh-CN" altLang="en-US" sz="1600" dirty="0" smtClean="0">
                  <a:latin typeface="Verdana" pitchFamily="34" charset="0"/>
                </a:rPr>
                <a:t>客户情况沟通</a:t>
              </a:r>
              <a:r>
                <a:rPr lang="en-US" altLang="zh-CN" sz="1600" dirty="0" smtClean="0">
                  <a:latin typeface="Verdana" pitchFamily="34" charset="0"/>
                </a:rPr>
                <a:t>VA</a:t>
              </a:r>
              <a:endParaRPr lang="en-US" altLang="zh-CN" sz="1600" dirty="0">
                <a:latin typeface="Verdana" pitchFamily="34" charset="0"/>
              </a:endParaRPr>
            </a:p>
            <a:p>
              <a:pPr eaLnBrk="0" hangingPunct="0"/>
              <a:r>
                <a:rPr lang="zh-CN" altLang="en-US" sz="1600" dirty="0">
                  <a:latin typeface="Verdana" pitchFamily="34" charset="0"/>
                </a:rPr>
                <a:t>呈现</a:t>
              </a:r>
              <a:r>
                <a:rPr lang="en-US" altLang="zh-CN" sz="1600" dirty="0">
                  <a:latin typeface="Verdana" pitchFamily="34" charset="0"/>
                </a:rPr>
                <a:t>ERP</a:t>
              </a:r>
              <a:r>
                <a:rPr lang="zh-CN" altLang="en-US" sz="1600" dirty="0">
                  <a:latin typeface="Verdana" pitchFamily="34" charset="0"/>
                </a:rPr>
                <a:t>的价值</a:t>
              </a:r>
              <a:r>
                <a:rPr lang="zh-CN" altLang="en-US" sz="1600" dirty="0" smtClean="0">
                  <a:latin typeface="Verdana" pitchFamily="34" charset="0"/>
                </a:rPr>
                <a:t>所在</a:t>
              </a:r>
              <a:endParaRPr lang="en-US" altLang="zh-CN" sz="1600" dirty="0" smtClean="0">
                <a:latin typeface="Verdana" pitchFamily="34" charset="0"/>
              </a:endParaRPr>
            </a:p>
            <a:p>
              <a:pPr eaLnBrk="0" hangingPunct="0"/>
              <a:r>
                <a:rPr lang="zh-CN" altLang="en-US" sz="1600" dirty="0" smtClean="0">
                  <a:latin typeface="Verdana" pitchFamily="34" charset="0"/>
                </a:rPr>
                <a:t>（价值证明）</a:t>
              </a:r>
              <a:endParaRPr lang="en-US" altLang="zh-CN" sz="1600" dirty="0">
                <a:latin typeface="Verdana" pitchFamily="34" charset="0"/>
              </a:endParaRPr>
            </a:p>
          </p:txBody>
        </p:sp>
        <p:sp>
          <p:nvSpPr>
            <p:cNvPr id="15386" name="Text Box 24"/>
            <p:cNvSpPr txBox="1">
              <a:spLocks noChangeArrowheads="1"/>
            </p:cNvSpPr>
            <p:nvPr/>
          </p:nvSpPr>
          <p:spPr bwMode="gray">
            <a:xfrm>
              <a:off x="627" y="3257"/>
              <a:ext cx="1165" cy="386"/>
            </a:xfrm>
            <a:prstGeom prst="rect">
              <a:avLst/>
            </a:prstGeom>
            <a:noFill/>
            <a:ln w="9525">
              <a:noFill/>
              <a:miter lim="800000"/>
              <a:headEnd/>
              <a:tailEnd/>
            </a:ln>
          </p:spPr>
          <p:txBody>
            <a:bodyPr wrap="none">
              <a:spAutoFit/>
            </a:bodyPr>
            <a:lstStyle/>
            <a:p>
              <a:pPr eaLnBrk="0" hangingPunct="0"/>
              <a:r>
                <a:rPr lang="zh-CN" altLang="en-US" sz="1600" dirty="0" smtClean="0">
                  <a:latin typeface="Verdana" pitchFamily="34" charset="0"/>
                </a:rPr>
                <a:t>呈现你的专业形象</a:t>
              </a:r>
              <a:endParaRPr lang="en-US" altLang="zh-CN" sz="1600" dirty="0" smtClean="0">
                <a:latin typeface="Verdana" pitchFamily="34" charset="0"/>
              </a:endParaRPr>
            </a:p>
            <a:p>
              <a:pPr eaLnBrk="0" hangingPunct="0"/>
              <a:r>
                <a:rPr lang="en-US" altLang="zh-CN" sz="1600" dirty="0" smtClean="0">
                  <a:latin typeface="Verdana" pitchFamily="34" charset="0"/>
                </a:rPr>
                <a:t>ERP</a:t>
              </a:r>
              <a:r>
                <a:rPr lang="zh-CN" altLang="en-US" sz="1600" dirty="0" smtClean="0">
                  <a:latin typeface="Verdana" pitchFamily="34" charset="0"/>
                </a:rPr>
                <a:t>概念和通用价值</a:t>
              </a:r>
              <a:endParaRPr lang="en-US" altLang="zh-CN" sz="1600" dirty="0" smtClean="0">
                <a:latin typeface="Verdana" pitchFamily="34" charset="0"/>
              </a:endParaRPr>
            </a:p>
            <a:p>
              <a:pPr eaLnBrk="0" hangingPunct="0"/>
              <a:r>
                <a:rPr lang="zh-CN" altLang="en-US" sz="1600" dirty="0" smtClean="0">
                  <a:latin typeface="Verdana" pitchFamily="34" charset="0"/>
                </a:rPr>
                <a:t>访谈（</a:t>
              </a:r>
              <a:r>
                <a:rPr lang="en-US" altLang="zh-CN" sz="1600" dirty="0" smtClean="0">
                  <a:latin typeface="Verdana" pitchFamily="34" charset="0"/>
                </a:rPr>
                <a:t>VA</a:t>
              </a:r>
              <a:r>
                <a:rPr lang="zh-CN" altLang="en-US" sz="1600" dirty="0" smtClean="0">
                  <a:latin typeface="Verdana" pitchFamily="34" charset="0"/>
                </a:rPr>
                <a:t>调研）</a:t>
              </a:r>
              <a:endParaRPr lang="en-US" altLang="zh-CN" sz="1600" dirty="0" smtClean="0">
                <a:latin typeface="Verdana" pitchFamily="34" charset="0"/>
              </a:endParaRPr>
            </a:p>
          </p:txBody>
        </p:sp>
        <p:sp>
          <p:nvSpPr>
            <p:cNvPr id="15387" name="Freeform 25"/>
            <p:cNvSpPr>
              <a:spLocks/>
            </p:cNvSpPr>
            <p:nvPr/>
          </p:nvSpPr>
          <p:spPr bwMode="gray">
            <a:xfrm>
              <a:off x="1895" y="1679"/>
              <a:ext cx="1250" cy="1778"/>
            </a:xfrm>
            <a:custGeom>
              <a:avLst/>
              <a:gdLst>
                <a:gd name="T0" fmla="*/ 5 w 1824"/>
                <a:gd name="T1" fmla="*/ 1111 h 2648"/>
                <a:gd name="T2" fmla="*/ 26 w 1824"/>
                <a:gd name="T3" fmla="*/ 955 h 2648"/>
                <a:gd name="T4" fmla="*/ 58 w 1824"/>
                <a:gd name="T5" fmla="*/ 815 h 2648"/>
                <a:gd name="T6" fmla="*/ 99 w 1824"/>
                <a:gd name="T7" fmla="*/ 687 h 2648"/>
                <a:gd name="T8" fmla="*/ 149 w 1824"/>
                <a:gd name="T9" fmla="*/ 573 h 2648"/>
                <a:gd name="T10" fmla="*/ 202 w 1824"/>
                <a:gd name="T11" fmla="*/ 471 h 2648"/>
                <a:gd name="T12" fmla="*/ 258 w 1824"/>
                <a:gd name="T13" fmla="*/ 381 h 2648"/>
                <a:gd name="T14" fmla="*/ 316 w 1824"/>
                <a:gd name="T15" fmla="*/ 304 h 2648"/>
                <a:gd name="T16" fmla="*/ 372 w 1824"/>
                <a:gd name="T17" fmla="*/ 238 h 2648"/>
                <a:gd name="T18" fmla="*/ 426 w 1824"/>
                <a:gd name="T19" fmla="*/ 184 h 2648"/>
                <a:gd name="T20" fmla="*/ 474 w 1824"/>
                <a:gd name="T21" fmla="*/ 140 h 2648"/>
                <a:gd name="T22" fmla="*/ 515 w 1824"/>
                <a:gd name="T23" fmla="*/ 106 h 2648"/>
                <a:gd name="T24" fmla="*/ 547 w 1824"/>
                <a:gd name="T25" fmla="*/ 83 h 2648"/>
                <a:gd name="T26" fmla="*/ 567 w 1824"/>
                <a:gd name="T27" fmla="*/ 69 h 2648"/>
                <a:gd name="T28" fmla="*/ 575 w 1824"/>
                <a:gd name="T29" fmla="*/ 65 h 2648"/>
                <a:gd name="T30" fmla="*/ 811 w 1824"/>
                <a:gd name="T31" fmla="*/ 26 h 2648"/>
                <a:gd name="T32" fmla="*/ 737 w 1824"/>
                <a:gd name="T33" fmla="*/ 148 h 2648"/>
                <a:gd name="T34" fmla="*/ 730 w 1824"/>
                <a:gd name="T35" fmla="*/ 150 h 2648"/>
                <a:gd name="T36" fmla="*/ 711 w 1824"/>
                <a:gd name="T37" fmla="*/ 156 h 2648"/>
                <a:gd name="T38" fmla="*/ 682 w 1824"/>
                <a:gd name="T39" fmla="*/ 167 h 2648"/>
                <a:gd name="T40" fmla="*/ 644 w 1824"/>
                <a:gd name="T41" fmla="*/ 185 h 2648"/>
                <a:gd name="T42" fmla="*/ 596 w 1824"/>
                <a:gd name="T43" fmla="*/ 210 h 2648"/>
                <a:gd name="T44" fmla="*/ 544 w 1824"/>
                <a:gd name="T45" fmla="*/ 244 h 2648"/>
                <a:gd name="T46" fmla="*/ 486 w 1824"/>
                <a:gd name="T47" fmla="*/ 287 h 2648"/>
                <a:gd name="T48" fmla="*/ 425 w 1824"/>
                <a:gd name="T49" fmla="*/ 341 h 2648"/>
                <a:gd name="T50" fmla="*/ 362 w 1824"/>
                <a:gd name="T51" fmla="*/ 406 h 2648"/>
                <a:gd name="T52" fmla="*/ 297 w 1824"/>
                <a:gd name="T53" fmla="*/ 485 h 2648"/>
                <a:gd name="T54" fmla="*/ 234 w 1824"/>
                <a:gd name="T55" fmla="*/ 577 h 2648"/>
                <a:gd name="T56" fmla="*/ 174 w 1824"/>
                <a:gd name="T57" fmla="*/ 684 h 2648"/>
                <a:gd name="T58" fmla="*/ 117 w 1824"/>
                <a:gd name="T59" fmla="*/ 808 h 2648"/>
                <a:gd name="T60" fmla="*/ 65 w 1824"/>
                <a:gd name="T61" fmla="*/ 949 h 2648"/>
                <a:gd name="T62" fmla="*/ 20 w 1824"/>
                <a:gd name="T63" fmla="*/ 110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683211"/>
                </a:gs>
                <a:gs pos="100000">
                  <a:srgbClr val="E16D25"/>
                </a:gs>
              </a:gsLst>
              <a:lin ang="0" scaled="1"/>
            </a:gradFill>
            <a:ln w="0">
              <a:noFill/>
              <a:round/>
              <a:headEnd/>
              <a:tailEnd/>
            </a:ln>
          </p:spPr>
          <p:txBody>
            <a:bodyPr/>
            <a:lstStyle/>
            <a:p>
              <a:endParaRPr lang="zh-CN" altLang="en-US"/>
            </a:p>
          </p:txBody>
        </p:sp>
        <p:sp>
          <p:nvSpPr>
            <p:cNvPr id="26" name="Rectangle 26"/>
            <p:cNvSpPr>
              <a:spLocks noChangeArrowheads="1"/>
            </p:cNvSpPr>
            <p:nvPr/>
          </p:nvSpPr>
          <p:spPr bwMode="gray">
            <a:xfrm>
              <a:off x="3200" y="1890"/>
              <a:ext cx="1743" cy="192"/>
            </a:xfrm>
            <a:prstGeom prst="rect">
              <a:avLst/>
            </a:prstGeom>
            <a:gradFill rotWithShape="1">
              <a:gsLst>
                <a:gs pos="0">
                  <a:schemeClr val="hlink"/>
                </a:gs>
                <a:gs pos="50000">
                  <a:schemeClr val="hlink">
                    <a:gamma/>
                    <a:shade val="63529"/>
                    <a:invGamma/>
                  </a:schemeClr>
                </a:gs>
                <a:gs pos="100000">
                  <a:schemeClr val="hlink"/>
                </a:gs>
              </a:gsLst>
              <a:lin ang="0" scaled="1"/>
            </a:gradFill>
            <a:ln w="9525">
              <a:noFill/>
              <a:miter lim="800000"/>
              <a:headEnd/>
              <a:tailEnd/>
            </a:ln>
            <a:effectLst/>
          </p:spPr>
          <p:txBody>
            <a:bodyPr wrap="none" anchor="ctr"/>
            <a:lstStyle/>
            <a:p>
              <a:pPr algn="ctr" eaLnBrk="0" hangingPunct="0">
                <a:defRPr/>
              </a:pPr>
              <a:r>
                <a:rPr lang="zh-CN" altLang="en-US" dirty="0">
                  <a:solidFill>
                    <a:schemeClr val="bg1"/>
                  </a:solidFill>
                  <a:latin typeface="Verdana" pitchFamily="34" charset="0"/>
                </a:rPr>
                <a:t>商务议价</a:t>
              </a:r>
              <a:endParaRPr lang="en-US" altLang="zh-CN" dirty="0">
                <a:solidFill>
                  <a:schemeClr val="bg1"/>
                </a:solidFill>
                <a:latin typeface="Verdana" pitchFamily="34" charset="0"/>
              </a:endParaRPr>
            </a:p>
          </p:txBody>
        </p:sp>
        <p:sp>
          <p:nvSpPr>
            <p:cNvPr id="27" name="Rectangle 27"/>
            <p:cNvSpPr>
              <a:spLocks noChangeArrowheads="1"/>
            </p:cNvSpPr>
            <p:nvPr/>
          </p:nvSpPr>
          <p:spPr bwMode="gray">
            <a:xfrm>
              <a:off x="2674" y="2413"/>
              <a:ext cx="1900" cy="188"/>
            </a:xfrm>
            <a:prstGeom prst="rect">
              <a:avLst/>
            </a:prstGeom>
            <a:gradFill rotWithShape="1">
              <a:gsLst>
                <a:gs pos="0">
                  <a:schemeClr val="accent1"/>
                </a:gs>
                <a:gs pos="50000">
                  <a:schemeClr val="accent1">
                    <a:gamma/>
                    <a:shade val="66667"/>
                    <a:invGamma/>
                  </a:schemeClr>
                </a:gs>
                <a:gs pos="100000">
                  <a:schemeClr val="accent1"/>
                </a:gs>
              </a:gsLst>
              <a:lin ang="0" scaled="1"/>
            </a:gradFill>
            <a:ln w="9525">
              <a:noFill/>
              <a:miter lim="800000"/>
              <a:headEnd/>
              <a:tailEnd/>
            </a:ln>
            <a:effectLst/>
          </p:spPr>
          <p:txBody>
            <a:bodyPr wrap="none" anchor="ctr"/>
            <a:lstStyle/>
            <a:p>
              <a:pPr algn="ctr" eaLnBrk="0" hangingPunct="0">
                <a:defRPr/>
              </a:pPr>
              <a:r>
                <a:rPr lang="zh-CN" altLang="en-US" dirty="0">
                  <a:solidFill>
                    <a:schemeClr val="bg1"/>
                  </a:solidFill>
                  <a:latin typeface="Verdana" pitchFamily="34" charset="0"/>
                </a:rPr>
                <a:t>正式会见高管（协同高层）</a:t>
              </a:r>
              <a:endParaRPr lang="en-US" altLang="zh-CN" dirty="0">
                <a:solidFill>
                  <a:schemeClr val="bg1"/>
                </a:solidFill>
                <a:latin typeface="Verdana" pitchFamily="34" charset="0"/>
              </a:endParaRPr>
            </a:p>
          </p:txBody>
        </p:sp>
        <p:sp>
          <p:nvSpPr>
            <p:cNvPr id="15390" name="Freeform 28"/>
            <p:cNvSpPr>
              <a:spLocks/>
            </p:cNvSpPr>
            <p:nvPr/>
          </p:nvSpPr>
          <p:spPr bwMode="gray">
            <a:xfrm>
              <a:off x="2154" y="2597"/>
              <a:ext cx="2415" cy="343"/>
            </a:xfrm>
            <a:custGeom>
              <a:avLst/>
              <a:gdLst>
                <a:gd name="T0" fmla="*/ 2422 w 2048"/>
                <a:gd name="T1" fmla="*/ 411 h 286"/>
                <a:gd name="T2" fmla="*/ 0 w 2048"/>
                <a:gd name="T3" fmla="*/ 411 h 286"/>
                <a:gd name="T4" fmla="*/ 620 w 2048"/>
                <a:gd name="T5" fmla="*/ 0 h 286"/>
                <a:gd name="T6" fmla="*/ 2848 w 2048"/>
                <a:gd name="T7" fmla="*/ 0 h 286"/>
                <a:gd name="T8" fmla="*/ 2422 w 2048"/>
                <a:gd name="T9" fmla="*/ 411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headEnd/>
              <a:tailEnd/>
            </a:ln>
          </p:spPr>
          <p:txBody>
            <a:bodyPr/>
            <a:lstStyle/>
            <a:p>
              <a:endParaRPr lang="zh-CN" altLang="en-US"/>
            </a:p>
          </p:txBody>
        </p:sp>
        <p:sp>
          <p:nvSpPr>
            <p:cNvPr id="29" name="Rectangle 29"/>
            <p:cNvSpPr>
              <a:spLocks noChangeArrowheads="1"/>
            </p:cNvSpPr>
            <p:nvPr/>
          </p:nvSpPr>
          <p:spPr bwMode="gray">
            <a:xfrm>
              <a:off x="2142" y="2939"/>
              <a:ext cx="2056" cy="188"/>
            </a:xfrm>
            <a:prstGeom prst="rect">
              <a:avLst/>
            </a:prstGeom>
            <a:gradFill rotWithShape="1">
              <a:gsLst>
                <a:gs pos="0">
                  <a:schemeClr val="folHlink"/>
                </a:gs>
                <a:gs pos="50000">
                  <a:schemeClr val="folHlink">
                    <a:gamma/>
                    <a:shade val="72549"/>
                    <a:invGamma/>
                  </a:schemeClr>
                </a:gs>
                <a:gs pos="100000">
                  <a:schemeClr val="folHlink"/>
                </a:gs>
              </a:gsLst>
              <a:lin ang="0" scaled="1"/>
            </a:gradFill>
            <a:ln w="9525">
              <a:noFill/>
              <a:miter lim="800000"/>
              <a:headEnd/>
              <a:tailEnd/>
            </a:ln>
            <a:effectLst/>
          </p:spPr>
          <p:txBody>
            <a:bodyPr wrap="none" anchor="ctr"/>
            <a:lstStyle/>
            <a:p>
              <a:pPr algn="ctr" eaLnBrk="0" hangingPunct="0">
                <a:defRPr/>
              </a:pPr>
              <a:r>
                <a:rPr lang="en-US" altLang="zh-CN" dirty="0" smtClean="0">
                  <a:solidFill>
                    <a:schemeClr val="bg1"/>
                  </a:solidFill>
                  <a:latin typeface="Verdana" pitchFamily="34" charset="0"/>
                </a:rPr>
                <a:t>VA</a:t>
              </a:r>
              <a:r>
                <a:rPr lang="zh-CN" altLang="en-US" dirty="0" smtClean="0">
                  <a:solidFill>
                    <a:schemeClr val="bg1"/>
                  </a:solidFill>
                  <a:latin typeface="Verdana" pitchFamily="34" charset="0"/>
                </a:rPr>
                <a:t>方案：可咨询技术予以证明</a:t>
              </a:r>
              <a:endParaRPr lang="en-US" altLang="zh-CN" dirty="0">
                <a:solidFill>
                  <a:schemeClr val="bg1"/>
                </a:solidFill>
                <a:latin typeface="Verdana" pitchFamily="34" charset="0"/>
              </a:endParaRPr>
            </a:p>
          </p:txBody>
        </p:sp>
        <p:sp>
          <p:nvSpPr>
            <p:cNvPr id="30" name="Rectangle 30"/>
            <p:cNvSpPr>
              <a:spLocks noChangeArrowheads="1"/>
            </p:cNvSpPr>
            <p:nvPr/>
          </p:nvSpPr>
          <p:spPr bwMode="gray">
            <a:xfrm>
              <a:off x="1632" y="3459"/>
              <a:ext cx="2215" cy="187"/>
            </a:xfrm>
            <a:prstGeom prst="rect">
              <a:avLst/>
            </a:prstGeom>
            <a:gradFill rotWithShape="1">
              <a:gsLst>
                <a:gs pos="0">
                  <a:schemeClr val="accent2"/>
                </a:gs>
                <a:gs pos="50000">
                  <a:schemeClr val="accent2">
                    <a:gamma/>
                    <a:shade val="42353"/>
                    <a:invGamma/>
                  </a:schemeClr>
                </a:gs>
                <a:gs pos="100000">
                  <a:schemeClr val="accent2"/>
                </a:gs>
              </a:gsLst>
              <a:lin ang="0" scaled="1"/>
            </a:gradFill>
            <a:ln w="9525">
              <a:noFill/>
              <a:miter lim="800000"/>
              <a:headEnd/>
              <a:tailEnd/>
            </a:ln>
            <a:effectLst/>
          </p:spPr>
          <p:txBody>
            <a:bodyPr wrap="none" anchor="ctr"/>
            <a:lstStyle/>
            <a:p>
              <a:pPr algn="ctr" eaLnBrk="0" hangingPunct="0">
                <a:defRPr/>
              </a:pPr>
              <a:r>
                <a:rPr lang="zh-CN" altLang="en-US" dirty="0">
                  <a:solidFill>
                    <a:schemeClr val="bg1"/>
                  </a:solidFill>
                  <a:latin typeface="Verdana" pitchFamily="34" charset="0"/>
                </a:rPr>
                <a:t>初步沟通（获取是否具备价值）</a:t>
              </a:r>
              <a:endParaRPr lang="en-US" altLang="zh-CN" dirty="0">
                <a:solidFill>
                  <a:schemeClr val="bg1"/>
                </a:solidFill>
                <a:latin typeface="Verdana" pitchFamily="34" charset="0"/>
              </a:endParaRPr>
            </a:p>
          </p:txBody>
        </p:sp>
      </p:grpSp>
      <p:sp>
        <p:nvSpPr>
          <p:cNvPr id="31" name="TextBox 30"/>
          <p:cNvSpPr txBox="1"/>
          <p:nvPr/>
        </p:nvSpPr>
        <p:spPr>
          <a:xfrm rot="18463801">
            <a:off x="3526632" y="2413793"/>
            <a:ext cx="800100" cy="461963"/>
          </a:xfrm>
          <a:prstGeom prst="rect">
            <a:avLst/>
          </a:prstGeom>
          <a:noFill/>
        </p:spPr>
        <p:txBody>
          <a:bodyPr wrap="none">
            <a:spAutoFit/>
          </a:bodyPr>
          <a:lstStyle/>
          <a:p>
            <a:pPr>
              <a:defRPr/>
            </a:pPr>
            <a:r>
              <a:rPr lang="zh-CN" altLang="en-US" sz="2400" b="1" dirty="0">
                <a:solidFill>
                  <a:schemeClr val="bg1">
                    <a:lumMod val="95000"/>
                  </a:schemeClr>
                </a:solidFill>
                <a:latin typeface="华文中宋" pitchFamily="2" charset="-122"/>
                <a:ea typeface="华文中宋" pitchFamily="2" charset="-122"/>
              </a:rPr>
              <a:t>加分</a:t>
            </a:r>
          </a:p>
        </p:txBody>
      </p:sp>
      <p:sp>
        <p:nvSpPr>
          <p:cNvPr id="15365" name="TextBox 31"/>
          <p:cNvSpPr txBox="1">
            <a:spLocks noChangeArrowheads="1"/>
          </p:cNvSpPr>
          <p:nvPr/>
        </p:nvSpPr>
        <p:spPr bwMode="auto">
          <a:xfrm>
            <a:off x="6500826" y="5429250"/>
            <a:ext cx="2357437" cy="646113"/>
          </a:xfrm>
          <a:prstGeom prst="rect">
            <a:avLst/>
          </a:prstGeom>
          <a:noFill/>
          <a:ln w="9525">
            <a:noFill/>
            <a:miter lim="800000"/>
            <a:headEnd/>
            <a:tailEnd/>
          </a:ln>
        </p:spPr>
        <p:txBody>
          <a:bodyPr>
            <a:spAutoFit/>
          </a:bodyPr>
          <a:lstStyle/>
          <a:p>
            <a:r>
              <a:rPr lang="zh-CN" altLang="en-US" dirty="0"/>
              <a:t>是否具备基本的沟通能力，是否做事认真？</a:t>
            </a:r>
          </a:p>
        </p:txBody>
      </p:sp>
      <p:sp>
        <p:nvSpPr>
          <p:cNvPr id="15366" name="TextBox 32"/>
          <p:cNvSpPr txBox="1">
            <a:spLocks noChangeArrowheads="1"/>
          </p:cNvSpPr>
          <p:nvPr/>
        </p:nvSpPr>
        <p:spPr bwMode="auto">
          <a:xfrm>
            <a:off x="7429500" y="4286250"/>
            <a:ext cx="1428750" cy="646113"/>
          </a:xfrm>
          <a:prstGeom prst="rect">
            <a:avLst/>
          </a:prstGeom>
          <a:noFill/>
          <a:ln w="9525">
            <a:noFill/>
            <a:miter lim="800000"/>
            <a:headEnd/>
            <a:tailEnd/>
          </a:ln>
        </p:spPr>
        <p:txBody>
          <a:bodyPr>
            <a:spAutoFit/>
          </a:bodyPr>
          <a:lstStyle/>
          <a:p>
            <a:r>
              <a:rPr lang="zh-CN" altLang="en-US"/>
              <a:t>是否能作出价值报告书？</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0" y="0"/>
            <a:ext cx="8229600" cy="571500"/>
          </a:xfrm>
        </p:spPr>
        <p:txBody>
          <a:bodyPr/>
          <a:lstStyle/>
          <a:p>
            <a:pPr eaLnBrk="1" hangingPunct="1"/>
            <a:r>
              <a:rPr lang="zh-CN" altLang="en-US" dirty="0" smtClean="0"/>
              <a:t>提纲</a:t>
            </a:r>
          </a:p>
        </p:txBody>
      </p:sp>
      <p:grpSp>
        <p:nvGrpSpPr>
          <p:cNvPr id="7171" name="Group 64"/>
          <p:cNvGrpSpPr>
            <a:grpSpLocks/>
          </p:cNvGrpSpPr>
          <p:nvPr/>
        </p:nvGrpSpPr>
        <p:grpSpPr bwMode="auto">
          <a:xfrm>
            <a:off x="1928813" y="5073650"/>
            <a:ext cx="5357831" cy="609600"/>
            <a:chOff x="1263" y="1881"/>
            <a:chExt cx="3345" cy="384"/>
          </a:xfrm>
        </p:grpSpPr>
        <p:grpSp>
          <p:nvGrpSpPr>
            <p:cNvPr id="7264" name="Group 65"/>
            <p:cNvGrpSpPr>
              <a:grpSpLocks/>
            </p:cNvGrpSpPr>
            <p:nvPr/>
          </p:nvGrpSpPr>
          <p:grpSpPr bwMode="auto">
            <a:xfrm>
              <a:off x="1263" y="1881"/>
              <a:ext cx="384" cy="384"/>
              <a:chOff x="816" y="1872"/>
              <a:chExt cx="384" cy="384"/>
            </a:xfrm>
          </p:grpSpPr>
          <p:sp>
            <p:nvSpPr>
              <p:cNvPr id="9" name="Oval 66"/>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0" name="Oval 67"/>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1" name="Oval 68"/>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12" name="Oval 69"/>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72" name="Oval 70"/>
              <p:cNvSpPr>
                <a:spLocks noChangeArrowheads="1"/>
              </p:cNvSpPr>
              <p:nvPr/>
            </p:nvSpPr>
            <p:spPr bwMode="gray">
              <a:xfrm>
                <a:off x="859" y="1914"/>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73" name="Oval 71"/>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74" name="Oval 72"/>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75" name="Oval 73"/>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76" name="Oval 74"/>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265" name="Line 75"/>
            <p:cNvSpPr>
              <a:spLocks noChangeShapeType="1"/>
            </p:cNvSpPr>
            <p:nvPr/>
          </p:nvSpPr>
          <p:spPr bwMode="auto">
            <a:xfrm>
              <a:off x="1584" y="2235"/>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266" name="Text Box 76"/>
            <p:cNvSpPr txBox="1">
              <a:spLocks noChangeArrowheads="1"/>
            </p:cNvSpPr>
            <p:nvPr/>
          </p:nvSpPr>
          <p:spPr bwMode="auto">
            <a:xfrm>
              <a:off x="1728" y="1899"/>
              <a:ext cx="2736" cy="291"/>
            </a:xfrm>
            <a:prstGeom prst="rect">
              <a:avLst/>
            </a:prstGeom>
            <a:noFill/>
            <a:ln w="9525" algn="ctr">
              <a:noFill/>
              <a:miter lim="800000"/>
              <a:headEnd/>
              <a:tailEnd/>
            </a:ln>
          </p:spPr>
          <p:txBody>
            <a:bodyPr>
              <a:spAutoFit/>
            </a:bodyPr>
            <a:lstStyle/>
            <a:p>
              <a:r>
                <a:rPr lang="zh-CN" altLang="en-US" sz="2400" b="1">
                  <a:latin typeface="华文中宋" pitchFamily="2" charset="-122"/>
                  <a:ea typeface="华文中宋" pitchFamily="2" charset="-122"/>
                </a:rPr>
                <a:t>关键</a:t>
              </a:r>
              <a:r>
                <a:rPr lang="en-US" altLang="zh-CN" sz="2400" b="1">
                  <a:latin typeface="华文中宋" pitchFamily="2" charset="-122"/>
                  <a:ea typeface="华文中宋" pitchFamily="2" charset="-122"/>
                </a:rPr>
                <a:t>5</a:t>
              </a:r>
              <a:r>
                <a:rPr lang="zh-CN" altLang="en-US" sz="2400" b="1">
                  <a:latin typeface="华文中宋" pitchFamily="2" charset="-122"/>
                  <a:ea typeface="华文中宋" pitchFamily="2" charset="-122"/>
                </a:rPr>
                <a:t>－关于报价</a:t>
              </a:r>
              <a:endParaRPr lang="en-US" altLang="zh-CN" sz="2400" b="1">
                <a:latin typeface="华文中宋" pitchFamily="2" charset="-122"/>
                <a:ea typeface="华文中宋" pitchFamily="2" charset="-122"/>
              </a:endParaRPr>
            </a:p>
          </p:txBody>
        </p:sp>
        <p:sp>
          <p:nvSpPr>
            <p:cNvPr id="7267" name="Text Box 77"/>
            <p:cNvSpPr txBox="1">
              <a:spLocks noChangeArrowheads="1"/>
            </p:cNvSpPr>
            <p:nvPr/>
          </p:nvSpPr>
          <p:spPr bwMode="gray">
            <a:xfrm>
              <a:off x="1344" y="1934"/>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6</a:t>
              </a:r>
            </a:p>
          </p:txBody>
        </p:sp>
      </p:grpSp>
      <p:grpSp>
        <p:nvGrpSpPr>
          <p:cNvPr id="7172" name="Group 78"/>
          <p:cNvGrpSpPr>
            <a:grpSpLocks/>
          </p:cNvGrpSpPr>
          <p:nvPr/>
        </p:nvGrpSpPr>
        <p:grpSpPr bwMode="auto">
          <a:xfrm>
            <a:off x="1952625" y="2216150"/>
            <a:ext cx="5291138" cy="609600"/>
            <a:chOff x="1275" y="3015"/>
            <a:chExt cx="3333" cy="384"/>
          </a:xfrm>
        </p:grpSpPr>
        <p:grpSp>
          <p:nvGrpSpPr>
            <p:cNvPr id="7251" name="Group 79"/>
            <p:cNvGrpSpPr>
              <a:grpSpLocks/>
            </p:cNvGrpSpPr>
            <p:nvPr/>
          </p:nvGrpSpPr>
          <p:grpSpPr bwMode="auto">
            <a:xfrm>
              <a:off x="1275" y="3015"/>
              <a:ext cx="384" cy="384"/>
              <a:chOff x="816" y="1872"/>
              <a:chExt cx="384" cy="384"/>
            </a:xfrm>
          </p:grpSpPr>
          <p:sp>
            <p:nvSpPr>
              <p:cNvPr id="23" name="Oval 80"/>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24" name="Oval 81"/>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25" name="Oval 82"/>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26" name="Oval 83"/>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59" name="Oval 84"/>
              <p:cNvSpPr>
                <a:spLocks noChangeArrowheads="1"/>
              </p:cNvSpPr>
              <p:nvPr/>
            </p:nvSpPr>
            <p:spPr bwMode="gray">
              <a:xfrm>
                <a:off x="859" y="1914"/>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60" name="Oval 85"/>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61" name="Oval 86"/>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62" name="Oval 87"/>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63" name="Oval 88"/>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252" name="Line 89"/>
            <p:cNvSpPr>
              <a:spLocks noChangeShapeType="1"/>
            </p:cNvSpPr>
            <p:nvPr/>
          </p:nvSpPr>
          <p:spPr bwMode="auto">
            <a:xfrm>
              <a:off x="1584" y="3373"/>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253" name="Text Box 90"/>
            <p:cNvSpPr txBox="1">
              <a:spLocks noChangeArrowheads="1"/>
            </p:cNvSpPr>
            <p:nvPr/>
          </p:nvSpPr>
          <p:spPr bwMode="auto">
            <a:xfrm>
              <a:off x="1728" y="3037"/>
              <a:ext cx="2736" cy="291"/>
            </a:xfrm>
            <a:prstGeom prst="rect">
              <a:avLst/>
            </a:prstGeom>
            <a:noFill/>
            <a:ln w="9525" algn="ctr">
              <a:noFill/>
              <a:miter lim="800000"/>
              <a:headEnd/>
              <a:tailEnd/>
            </a:ln>
          </p:spPr>
          <p:txBody>
            <a:bodyPr>
              <a:spAutoFit/>
            </a:bodyPr>
            <a:lstStyle/>
            <a:p>
              <a:pPr eaLnBrk="0" hangingPunct="0"/>
              <a:r>
                <a:rPr lang="zh-CN" altLang="en-US" sz="2400" b="1">
                  <a:latin typeface="华文中宋" pitchFamily="2" charset="-122"/>
                  <a:ea typeface="华文中宋" pitchFamily="2" charset="-122"/>
                </a:rPr>
                <a:t>关键</a:t>
              </a:r>
              <a:r>
                <a:rPr lang="en-US" altLang="zh-CN" sz="2400" b="1">
                  <a:latin typeface="华文中宋" pitchFamily="2" charset="-122"/>
                  <a:ea typeface="华文中宋" pitchFamily="2" charset="-122"/>
                </a:rPr>
                <a:t>1</a:t>
              </a:r>
              <a:r>
                <a:rPr lang="zh-CN" altLang="en-US" sz="2400" b="1">
                  <a:latin typeface="华文中宋" pitchFamily="2" charset="-122"/>
                  <a:ea typeface="华文中宋" pitchFamily="2" charset="-122"/>
                </a:rPr>
                <a:t>－我们的形象和谈吐</a:t>
              </a:r>
              <a:endParaRPr lang="en-US" altLang="zh-CN" sz="2400" b="1">
                <a:latin typeface="华文中宋" pitchFamily="2" charset="-122"/>
                <a:ea typeface="华文中宋" pitchFamily="2" charset="-122"/>
              </a:endParaRPr>
            </a:p>
          </p:txBody>
        </p:sp>
        <p:sp>
          <p:nvSpPr>
            <p:cNvPr id="7254" name="Text Box 91"/>
            <p:cNvSpPr txBox="1">
              <a:spLocks noChangeArrowheads="1"/>
            </p:cNvSpPr>
            <p:nvPr/>
          </p:nvSpPr>
          <p:spPr bwMode="gray">
            <a:xfrm>
              <a:off x="1362" y="3058"/>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2</a:t>
              </a:r>
            </a:p>
          </p:txBody>
        </p:sp>
      </p:grpSp>
      <p:grpSp>
        <p:nvGrpSpPr>
          <p:cNvPr id="7173" name="Group 92"/>
          <p:cNvGrpSpPr>
            <a:grpSpLocks/>
          </p:cNvGrpSpPr>
          <p:nvPr/>
        </p:nvGrpSpPr>
        <p:grpSpPr bwMode="auto">
          <a:xfrm>
            <a:off x="1972936" y="1501775"/>
            <a:ext cx="5242270" cy="628650"/>
            <a:chOff x="1248" y="1188"/>
            <a:chExt cx="3360" cy="396"/>
          </a:xfrm>
        </p:grpSpPr>
        <p:sp>
          <p:nvSpPr>
            <p:cNvPr id="7236" name="Line 93"/>
            <p:cNvSpPr>
              <a:spLocks noChangeShapeType="1"/>
            </p:cNvSpPr>
            <p:nvPr/>
          </p:nvSpPr>
          <p:spPr bwMode="auto">
            <a:xfrm>
              <a:off x="1584" y="1524"/>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237" name="Text Box 94"/>
            <p:cNvSpPr txBox="1">
              <a:spLocks noChangeArrowheads="1"/>
            </p:cNvSpPr>
            <p:nvPr/>
          </p:nvSpPr>
          <p:spPr bwMode="auto">
            <a:xfrm>
              <a:off x="1728" y="1188"/>
              <a:ext cx="2736" cy="291"/>
            </a:xfrm>
            <a:prstGeom prst="rect">
              <a:avLst/>
            </a:prstGeom>
            <a:noFill/>
            <a:ln w="9525" algn="ctr">
              <a:noFill/>
              <a:miter lim="800000"/>
              <a:headEnd/>
              <a:tailEnd/>
            </a:ln>
          </p:spPr>
          <p:txBody>
            <a:bodyPr>
              <a:spAutoFit/>
            </a:bodyPr>
            <a:lstStyle/>
            <a:p>
              <a:pPr eaLnBrk="0" hangingPunct="0"/>
              <a:r>
                <a:rPr lang="en-US" altLang="zh-CN" sz="2400" b="1" dirty="0">
                  <a:latin typeface="华文中宋" pitchFamily="2" charset="-122"/>
                  <a:ea typeface="华文中宋" pitchFamily="2" charset="-122"/>
                </a:rPr>
                <a:t>ERP</a:t>
              </a:r>
              <a:r>
                <a:rPr lang="zh-CN" altLang="en-US" sz="2400" b="1" dirty="0">
                  <a:latin typeface="华文中宋" pitchFamily="2" charset="-122"/>
                  <a:ea typeface="华文中宋" pitchFamily="2" charset="-122"/>
                </a:rPr>
                <a:t>销售</a:t>
              </a:r>
              <a:r>
                <a:rPr lang="zh-CN" altLang="en-US" sz="2400" b="1" dirty="0" smtClean="0">
                  <a:latin typeface="华文中宋" pitchFamily="2" charset="-122"/>
                  <a:ea typeface="华文中宋" pitchFamily="2" charset="-122"/>
                </a:rPr>
                <a:t>核心</a:t>
              </a:r>
              <a:endParaRPr lang="en-US" altLang="zh-CN" sz="2400" b="1" dirty="0">
                <a:latin typeface="华文中宋" pitchFamily="2" charset="-122"/>
                <a:ea typeface="华文中宋" pitchFamily="2" charset="-122"/>
              </a:endParaRPr>
            </a:p>
          </p:txBody>
        </p:sp>
        <p:grpSp>
          <p:nvGrpSpPr>
            <p:cNvPr id="7238" name="Group 95"/>
            <p:cNvGrpSpPr>
              <a:grpSpLocks/>
            </p:cNvGrpSpPr>
            <p:nvPr/>
          </p:nvGrpSpPr>
          <p:grpSpPr bwMode="auto">
            <a:xfrm>
              <a:off x="1248" y="1200"/>
              <a:ext cx="384" cy="384"/>
              <a:chOff x="1248" y="1200"/>
              <a:chExt cx="384" cy="384"/>
            </a:xfrm>
          </p:grpSpPr>
          <p:grpSp>
            <p:nvGrpSpPr>
              <p:cNvPr id="7239" name="Group 96"/>
              <p:cNvGrpSpPr>
                <a:grpSpLocks/>
              </p:cNvGrpSpPr>
              <p:nvPr/>
            </p:nvGrpSpPr>
            <p:grpSpPr bwMode="auto">
              <a:xfrm>
                <a:off x="1248" y="1200"/>
                <a:ext cx="384" cy="384"/>
                <a:chOff x="2016" y="912"/>
                <a:chExt cx="384" cy="384"/>
              </a:xfrm>
            </p:grpSpPr>
            <p:sp>
              <p:nvSpPr>
                <p:cNvPr id="7241" name="Text Box 97"/>
                <p:cNvSpPr txBox="1">
                  <a:spLocks noChangeArrowheads="1"/>
                </p:cNvSpPr>
                <p:nvPr/>
              </p:nvSpPr>
              <p:spPr bwMode="gray">
                <a:xfrm>
                  <a:off x="2094" y="96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3</a:t>
                  </a:r>
                </a:p>
              </p:txBody>
            </p:sp>
            <p:sp>
              <p:nvSpPr>
                <p:cNvPr id="39" name="Oval 98"/>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w="38100" algn="ctr">
                  <a:noFill/>
                  <a:round/>
                  <a:headEnd/>
                  <a:tailEnd/>
                </a:ln>
                <a:effectLst/>
              </p:spPr>
              <p:txBody>
                <a:bodyPr wrap="none" anchor="ctr">
                  <a:spAutoFit/>
                </a:bodyPr>
                <a:lstStyle/>
                <a:p>
                  <a:pPr>
                    <a:defRPr/>
                  </a:pPr>
                  <a:endParaRPr lang="zh-CN" altLang="en-US"/>
                </a:p>
              </p:txBody>
            </p:sp>
            <p:sp>
              <p:nvSpPr>
                <p:cNvPr id="40" name="Oval 99"/>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41" name="Oval 100"/>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42" name="Oval 101"/>
                <p:cNvSpPr>
                  <a:spLocks noChangeArrowheads="1"/>
                </p:cNvSpPr>
                <p:nvPr/>
              </p:nvSpPr>
              <p:spPr bwMode="gray">
                <a:xfrm>
                  <a:off x="2040" y="936"/>
                  <a:ext cx="334" cy="33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46" name="Oval 102"/>
                <p:cNvSpPr>
                  <a:spLocks noChangeArrowheads="1"/>
                </p:cNvSpPr>
                <p:nvPr/>
              </p:nvSpPr>
              <p:spPr bwMode="gray">
                <a:xfrm>
                  <a:off x="2052" y="948"/>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47" name="Oval 103"/>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48" name="Oval 104"/>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49" name="Oval 105"/>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50" name="Oval 106"/>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240" name="Text Box 107"/>
              <p:cNvSpPr txBox="1">
                <a:spLocks noChangeArrowheads="1"/>
              </p:cNvSpPr>
              <p:nvPr/>
            </p:nvSpPr>
            <p:spPr bwMode="gray">
              <a:xfrm>
                <a:off x="1326" y="1248"/>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1</a:t>
                </a:r>
              </a:p>
            </p:txBody>
          </p:sp>
        </p:grpSp>
      </p:grpSp>
      <p:grpSp>
        <p:nvGrpSpPr>
          <p:cNvPr id="7174" name="Group 108"/>
          <p:cNvGrpSpPr>
            <a:grpSpLocks/>
          </p:cNvGrpSpPr>
          <p:nvPr/>
        </p:nvGrpSpPr>
        <p:grpSpPr bwMode="auto">
          <a:xfrm>
            <a:off x="1928813" y="5797550"/>
            <a:ext cx="5334000" cy="631825"/>
            <a:chOff x="1248" y="2326"/>
            <a:chExt cx="3360" cy="398"/>
          </a:xfrm>
        </p:grpSpPr>
        <p:sp>
          <p:nvSpPr>
            <p:cNvPr id="7221" name="Line 109"/>
            <p:cNvSpPr>
              <a:spLocks noChangeShapeType="1"/>
            </p:cNvSpPr>
            <p:nvPr/>
          </p:nvSpPr>
          <p:spPr bwMode="auto">
            <a:xfrm>
              <a:off x="1584" y="2662"/>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222" name="Text Box 110"/>
            <p:cNvSpPr txBox="1">
              <a:spLocks noChangeArrowheads="1"/>
            </p:cNvSpPr>
            <p:nvPr/>
          </p:nvSpPr>
          <p:spPr bwMode="auto">
            <a:xfrm>
              <a:off x="1728" y="2326"/>
              <a:ext cx="2736" cy="291"/>
            </a:xfrm>
            <a:prstGeom prst="rect">
              <a:avLst/>
            </a:prstGeom>
            <a:noFill/>
            <a:ln w="9525" algn="ctr">
              <a:noFill/>
              <a:miter lim="800000"/>
              <a:headEnd/>
              <a:tailEnd/>
            </a:ln>
          </p:spPr>
          <p:txBody>
            <a:bodyPr>
              <a:spAutoFit/>
            </a:bodyPr>
            <a:lstStyle/>
            <a:p>
              <a:pPr eaLnBrk="0" hangingPunct="0"/>
              <a:r>
                <a:rPr lang="zh-CN" altLang="en-US" sz="2400" b="1">
                  <a:latin typeface="华文中宋" pitchFamily="2" charset="-122"/>
                  <a:ea typeface="华文中宋" pitchFamily="2" charset="-122"/>
                </a:rPr>
                <a:t>几个小技巧</a:t>
              </a:r>
              <a:endParaRPr lang="en-US" altLang="zh-CN" sz="2400" b="1">
                <a:latin typeface="华文中宋" pitchFamily="2" charset="-122"/>
                <a:ea typeface="华文中宋" pitchFamily="2" charset="-122"/>
              </a:endParaRPr>
            </a:p>
          </p:txBody>
        </p:sp>
        <p:grpSp>
          <p:nvGrpSpPr>
            <p:cNvPr id="7223" name="Group 111"/>
            <p:cNvGrpSpPr>
              <a:grpSpLocks/>
            </p:cNvGrpSpPr>
            <p:nvPr/>
          </p:nvGrpSpPr>
          <p:grpSpPr bwMode="auto">
            <a:xfrm>
              <a:off x="1248" y="2340"/>
              <a:ext cx="384" cy="384"/>
              <a:chOff x="1248" y="1200"/>
              <a:chExt cx="384" cy="384"/>
            </a:xfrm>
          </p:grpSpPr>
          <p:grpSp>
            <p:nvGrpSpPr>
              <p:cNvPr id="7224" name="Group 112"/>
              <p:cNvGrpSpPr>
                <a:grpSpLocks/>
              </p:cNvGrpSpPr>
              <p:nvPr/>
            </p:nvGrpSpPr>
            <p:grpSpPr bwMode="auto">
              <a:xfrm>
                <a:off x="1248" y="1200"/>
                <a:ext cx="384" cy="384"/>
                <a:chOff x="2016" y="912"/>
                <a:chExt cx="384" cy="384"/>
              </a:xfrm>
            </p:grpSpPr>
            <p:sp>
              <p:nvSpPr>
                <p:cNvPr id="7226" name="Text Box 113"/>
                <p:cNvSpPr txBox="1">
                  <a:spLocks noChangeArrowheads="1"/>
                </p:cNvSpPr>
                <p:nvPr/>
              </p:nvSpPr>
              <p:spPr bwMode="gray">
                <a:xfrm>
                  <a:off x="2094" y="96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3</a:t>
                  </a:r>
                </a:p>
              </p:txBody>
            </p:sp>
            <p:sp>
              <p:nvSpPr>
                <p:cNvPr id="55" name="Oval 114"/>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w="38100" algn="ctr">
                  <a:noFill/>
                  <a:round/>
                  <a:headEnd/>
                  <a:tailEnd/>
                </a:ln>
                <a:effectLst/>
              </p:spPr>
              <p:txBody>
                <a:bodyPr wrap="none" anchor="ctr">
                  <a:spAutoFit/>
                </a:bodyPr>
                <a:lstStyle/>
                <a:p>
                  <a:pPr>
                    <a:defRPr/>
                  </a:pPr>
                  <a:endParaRPr lang="zh-CN" altLang="en-US"/>
                </a:p>
              </p:txBody>
            </p:sp>
            <p:sp>
              <p:nvSpPr>
                <p:cNvPr id="56" name="Oval 115"/>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57" name="Oval 116"/>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58" name="Oval 117"/>
                <p:cNvSpPr>
                  <a:spLocks noChangeArrowheads="1"/>
                </p:cNvSpPr>
                <p:nvPr/>
              </p:nvSpPr>
              <p:spPr bwMode="gray">
                <a:xfrm>
                  <a:off x="2040" y="936"/>
                  <a:ext cx="334" cy="33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31" name="Oval 118"/>
                <p:cNvSpPr>
                  <a:spLocks noChangeArrowheads="1"/>
                </p:cNvSpPr>
                <p:nvPr/>
              </p:nvSpPr>
              <p:spPr bwMode="gray">
                <a:xfrm>
                  <a:off x="2052" y="948"/>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32" name="Oval 119"/>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33" name="Oval 120"/>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34" name="Oval 121"/>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35" name="Oval 122"/>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225" name="Text Box 123"/>
              <p:cNvSpPr txBox="1">
                <a:spLocks noChangeArrowheads="1"/>
              </p:cNvSpPr>
              <p:nvPr/>
            </p:nvSpPr>
            <p:spPr bwMode="gray">
              <a:xfrm>
                <a:off x="1326" y="1248"/>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7</a:t>
                </a:r>
              </a:p>
            </p:txBody>
          </p:sp>
        </p:grpSp>
      </p:grpSp>
      <p:grpSp>
        <p:nvGrpSpPr>
          <p:cNvPr id="7175" name="Group 108"/>
          <p:cNvGrpSpPr>
            <a:grpSpLocks/>
          </p:cNvGrpSpPr>
          <p:nvPr/>
        </p:nvGrpSpPr>
        <p:grpSpPr bwMode="auto">
          <a:xfrm>
            <a:off x="1928813" y="2949575"/>
            <a:ext cx="5334000" cy="631825"/>
            <a:chOff x="1248" y="2326"/>
            <a:chExt cx="3360" cy="398"/>
          </a:xfrm>
        </p:grpSpPr>
        <p:sp>
          <p:nvSpPr>
            <p:cNvPr id="7206" name="Line 109"/>
            <p:cNvSpPr>
              <a:spLocks noChangeShapeType="1"/>
            </p:cNvSpPr>
            <p:nvPr/>
          </p:nvSpPr>
          <p:spPr bwMode="auto">
            <a:xfrm>
              <a:off x="1584" y="2662"/>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207" name="Text Box 110"/>
            <p:cNvSpPr txBox="1">
              <a:spLocks noChangeArrowheads="1"/>
            </p:cNvSpPr>
            <p:nvPr/>
          </p:nvSpPr>
          <p:spPr bwMode="auto">
            <a:xfrm>
              <a:off x="1728" y="2326"/>
              <a:ext cx="2736" cy="291"/>
            </a:xfrm>
            <a:prstGeom prst="rect">
              <a:avLst/>
            </a:prstGeom>
            <a:noFill/>
            <a:ln w="9525" algn="ctr">
              <a:noFill/>
              <a:miter lim="800000"/>
              <a:headEnd/>
              <a:tailEnd/>
            </a:ln>
          </p:spPr>
          <p:txBody>
            <a:bodyPr>
              <a:spAutoFit/>
            </a:bodyPr>
            <a:lstStyle/>
            <a:p>
              <a:r>
                <a:rPr lang="zh-CN" altLang="en-US" sz="2400" b="1">
                  <a:latin typeface="华文中宋" pitchFamily="2" charset="-122"/>
                  <a:ea typeface="华文中宋" pitchFamily="2" charset="-122"/>
                </a:rPr>
                <a:t>关键</a:t>
              </a:r>
              <a:r>
                <a:rPr lang="en-US" altLang="zh-CN" sz="2400" b="1">
                  <a:latin typeface="华文中宋" pitchFamily="2" charset="-122"/>
                  <a:ea typeface="华文中宋" pitchFamily="2" charset="-122"/>
                </a:rPr>
                <a:t>2</a:t>
              </a:r>
              <a:r>
                <a:rPr lang="zh-CN" altLang="en-US" sz="2400" b="1">
                  <a:latin typeface="华文中宋" pitchFamily="2" charset="-122"/>
                  <a:ea typeface="华文中宋" pitchFamily="2" charset="-122"/>
                </a:rPr>
                <a:t>－你的销售节奏</a:t>
              </a:r>
              <a:endParaRPr lang="en-US" altLang="zh-CN" sz="2400" b="1">
                <a:latin typeface="华文中宋" pitchFamily="2" charset="-122"/>
                <a:ea typeface="华文中宋" pitchFamily="2" charset="-122"/>
              </a:endParaRPr>
            </a:p>
          </p:txBody>
        </p:sp>
        <p:grpSp>
          <p:nvGrpSpPr>
            <p:cNvPr id="7208" name="Group 111"/>
            <p:cNvGrpSpPr>
              <a:grpSpLocks/>
            </p:cNvGrpSpPr>
            <p:nvPr/>
          </p:nvGrpSpPr>
          <p:grpSpPr bwMode="auto">
            <a:xfrm>
              <a:off x="1248" y="2340"/>
              <a:ext cx="384" cy="384"/>
              <a:chOff x="1248" y="1200"/>
              <a:chExt cx="384" cy="384"/>
            </a:xfrm>
          </p:grpSpPr>
          <p:grpSp>
            <p:nvGrpSpPr>
              <p:cNvPr id="7209" name="Group 112"/>
              <p:cNvGrpSpPr>
                <a:grpSpLocks/>
              </p:cNvGrpSpPr>
              <p:nvPr/>
            </p:nvGrpSpPr>
            <p:grpSpPr bwMode="auto">
              <a:xfrm>
                <a:off x="1248" y="1200"/>
                <a:ext cx="384" cy="384"/>
                <a:chOff x="2016" y="912"/>
                <a:chExt cx="384" cy="384"/>
              </a:xfrm>
            </p:grpSpPr>
            <p:sp>
              <p:nvSpPr>
                <p:cNvPr id="7211" name="Text Box 113"/>
                <p:cNvSpPr txBox="1">
                  <a:spLocks noChangeArrowheads="1"/>
                </p:cNvSpPr>
                <p:nvPr/>
              </p:nvSpPr>
              <p:spPr bwMode="gray">
                <a:xfrm>
                  <a:off x="2094" y="96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3</a:t>
                  </a:r>
                </a:p>
              </p:txBody>
            </p:sp>
            <p:sp>
              <p:nvSpPr>
                <p:cNvPr id="71" name="Oval 114"/>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w="38100" algn="ctr">
                  <a:noFill/>
                  <a:round/>
                  <a:headEnd/>
                  <a:tailEnd/>
                </a:ln>
                <a:effectLst/>
              </p:spPr>
              <p:txBody>
                <a:bodyPr wrap="none" anchor="ctr">
                  <a:spAutoFit/>
                </a:bodyPr>
                <a:lstStyle/>
                <a:p>
                  <a:pPr>
                    <a:defRPr/>
                  </a:pPr>
                  <a:endParaRPr lang="zh-CN" altLang="en-US"/>
                </a:p>
              </p:txBody>
            </p:sp>
            <p:sp>
              <p:nvSpPr>
                <p:cNvPr id="72" name="Oval 115"/>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73" name="Oval 116"/>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74" name="Oval 117"/>
                <p:cNvSpPr>
                  <a:spLocks noChangeArrowheads="1"/>
                </p:cNvSpPr>
                <p:nvPr/>
              </p:nvSpPr>
              <p:spPr bwMode="gray">
                <a:xfrm>
                  <a:off x="2040" y="936"/>
                  <a:ext cx="334" cy="33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16" name="Oval 118"/>
                <p:cNvSpPr>
                  <a:spLocks noChangeArrowheads="1"/>
                </p:cNvSpPr>
                <p:nvPr/>
              </p:nvSpPr>
              <p:spPr bwMode="gray">
                <a:xfrm>
                  <a:off x="2052" y="948"/>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17" name="Oval 119"/>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18" name="Oval 120"/>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19" name="Oval 121"/>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20" name="Oval 122"/>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210" name="Text Box 123"/>
              <p:cNvSpPr txBox="1">
                <a:spLocks noChangeArrowheads="1"/>
              </p:cNvSpPr>
              <p:nvPr/>
            </p:nvSpPr>
            <p:spPr bwMode="gray">
              <a:xfrm>
                <a:off x="1326" y="1248"/>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3</a:t>
                </a:r>
              </a:p>
            </p:txBody>
          </p:sp>
        </p:grpSp>
      </p:grpSp>
      <p:grpSp>
        <p:nvGrpSpPr>
          <p:cNvPr id="7176" name="Group 64"/>
          <p:cNvGrpSpPr>
            <a:grpSpLocks/>
          </p:cNvGrpSpPr>
          <p:nvPr/>
        </p:nvGrpSpPr>
        <p:grpSpPr bwMode="auto">
          <a:xfrm>
            <a:off x="1928813" y="3644900"/>
            <a:ext cx="5310187" cy="609600"/>
            <a:chOff x="1263" y="1881"/>
            <a:chExt cx="3345" cy="384"/>
          </a:xfrm>
        </p:grpSpPr>
        <p:grpSp>
          <p:nvGrpSpPr>
            <p:cNvPr id="7193" name="Group 65"/>
            <p:cNvGrpSpPr>
              <a:grpSpLocks/>
            </p:cNvGrpSpPr>
            <p:nvPr/>
          </p:nvGrpSpPr>
          <p:grpSpPr bwMode="auto">
            <a:xfrm>
              <a:off x="1263" y="1881"/>
              <a:ext cx="384" cy="384"/>
              <a:chOff x="816" y="1872"/>
              <a:chExt cx="384" cy="384"/>
            </a:xfrm>
          </p:grpSpPr>
          <p:sp>
            <p:nvSpPr>
              <p:cNvPr id="84" name="Oval 66"/>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85" name="Oval 67"/>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86" name="Oval 68"/>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87" name="Oval 69"/>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201" name="Oval 70"/>
              <p:cNvSpPr>
                <a:spLocks noChangeArrowheads="1"/>
              </p:cNvSpPr>
              <p:nvPr/>
            </p:nvSpPr>
            <p:spPr bwMode="gray">
              <a:xfrm>
                <a:off x="859" y="1914"/>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202" name="Oval 71"/>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203" name="Oval 72"/>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204" name="Oval 73"/>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205" name="Oval 74"/>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194" name="Line 75"/>
            <p:cNvSpPr>
              <a:spLocks noChangeShapeType="1"/>
            </p:cNvSpPr>
            <p:nvPr/>
          </p:nvSpPr>
          <p:spPr bwMode="auto">
            <a:xfrm>
              <a:off x="1584" y="2235"/>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195" name="Text Box 76"/>
            <p:cNvSpPr txBox="1">
              <a:spLocks noChangeArrowheads="1"/>
            </p:cNvSpPr>
            <p:nvPr/>
          </p:nvSpPr>
          <p:spPr bwMode="auto">
            <a:xfrm>
              <a:off x="1728" y="1899"/>
              <a:ext cx="2736" cy="291"/>
            </a:xfrm>
            <a:prstGeom prst="rect">
              <a:avLst/>
            </a:prstGeom>
            <a:noFill/>
            <a:ln w="9525" algn="ctr">
              <a:noFill/>
              <a:miter lim="800000"/>
              <a:headEnd/>
              <a:tailEnd/>
            </a:ln>
          </p:spPr>
          <p:txBody>
            <a:bodyPr>
              <a:spAutoFit/>
            </a:bodyPr>
            <a:lstStyle/>
            <a:p>
              <a:r>
                <a:rPr lang="zh-CN" altLang="en-US" sz="2400" b="1">
                  <a:latin typeface="华文中宋" pitchFamily="2" charset="-122"/>
                  <a:ea typeface="华文中宋" pitchFamily="2" charset="-122"/>
                </a:rPr>
                <a:t>关键</a:t>
              </a:r>
              <a:r>
                <a:rPr lang="en-US" altLang="zh-CN" sz="2400" b="1">
                  <a:latin typeface="华文中宋" pitchFamily="2" charset="-122"/>
                  <a:ea typeface="华文中宋" pitchFamily="2" charset="-122"/>
                </a:rPr>
                <a:t>3</a:t>
              </a:r>
              <a:r>
                <a:rPr lang="zh-CN" altLang="en-US" sz="2400" b="1">
                  <a:latin typeface="华文中宋" pitchFamily="2" charset="-122"/>
                  <a:ea typeface="华文中宋" pitchFamily="2" charset="-122"/>
                </a:rPr>
                <a:t>－信息的获取和分析</a:t>
              </a:r>
              <a:endParaRPr lang="en-US" altLang="zh-CN" sz="2400" b="1">
                <a:latin typeface="华文中宋" pitchFamily="2" charset="-122"/>
                <a:ea typeface="华文中宋" pitchFamily="2" charset="-122"/>
              </a:endParaRPr>
            </a:p>
          </p:txBody>
        </p:sp>
        <p:sp>
          <p:nvSpPr>
            <p:cNvPr id="7196" name="Text Box 77"/>
            <p:cNvSpPr txBox="1">
              <a:spLocks noChangeArrowheads="1"/>
            </p:cNvSpPr>
            <p:nvPr/>
          </p:nvSpPr>
          <p:spPr bwMode="gray">
            <a:xfrm>
              <a:off x="1344" y="1934"/>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4</a:t>
              </a:r>
            </a:p>
          </p:txBody>
        </p:sp>
      </p:grpSp>
      <p:grpSp>
        <p:nvGrpSpPr>
          <p:cNvPr id="7177" name="Group 108"/>
          <p:cNvGrpSpPr>
            <a:grpSpLocks/>
          </p:cNvGrpSpPr>
          <p:nvPr/>
        </p:nvGrpSpPr>
        <p:grpSpPr bwMode="auto">
          <a:xfrm>
            <a:off x="1928813" y="4368800"/>
            <a:ext cx="5334000" cy="631825"/>
            <a:chOff x="1248" y="2326"/>
            <a:chExt cx="3360" cy="398"/>
          </a:xfrm>
        </p:grpSpPr>
        <p:sp>
          <p:nvSpPr>
            <p:cNvPr id="7178" name="Line 109"/>
            <p:cNvSpPr>
              <a:spLocks noChangeShapeType="1"/>
            </p:cNvSpPr>
            <p:nvPr/>
          </p:nvSpPr>
          <p:spPr bwMode="auto">
            <a:xfrm>
              <a:off x="1584" y="2662"/>
              <a:ext cx="3024" cy="1"/>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179" name="Text Box 110"/>
            <p:cNvSpPr txBox="1">
              <a:spLocks noChangeArrowheads="1"/>
            </p:cNvSpPr>
            <p:nvPr/>
          </p:nvSpPr>
          <p:spPr bwMode="auto">
            <a:xfrm>
              <a:off x="1728" y="2326"/>
              <a:ext cx="2736" cy="291"/>
            </a:xfrm>
            <a:prstGeom prst="rect">
              <a:avLst/>
            </a:prstGeom>
            <a:noFill/>
            <a:ln w="9525" algn="ctr">
              <a:noFill/>
              <a:miter lim="800000"/>
              <a:headEnd/>
              <a:tailEnd/>
            </a:ln>
          </p:spPr>
          <p:txBody>
            <a:bodyPr>
              <a:spAutoFit/>
            </a:bodyPr>
            <a:lstStyle/>
            <a:p>
              <a:r>
                <a:rPr lang="zh-CN" altLang="en-US" sz="2400" b="1">
                  <a:latin typeface="华文中宋" pitchFamily="2" charset="-122"/>
                  <a:ea typeface="华文中宋" pitchFamily="2" charset="-122"/>
                </a:rPr>
                <a:t>关键</a:t>
              </a:r>
              <a:r>
                <a:rPr lang="en-US" altLang="zh-CN" sz="2400" b="1">
                  <a:latin typeface="华文中宋" pitchFamily="2" charset="-122"/>
                  <a:ea typeface="华文中宋" pitchFamily="2" charset="-122"/>
                </a:rPr>
                <a:t>4</a:t>
              </a:r>
              <a:r>
                <a:rPr lang="zh-CN" altLang="en-US" sz="2400" b="1">
                  <a:latin typeface="华文中宋" pitchFamily="2" charset="-122"/>
                  <a:ea typeface="华文中宋" pitchFamily="2" charset="-122"/>
                </a:rPr>
                <a:t>－所谓的决策体系</a:t>
              </a:r>
              <a:endParaRPr lang="en-US" altLang="zh-CN" sz="2400" b="1">
                <a:latin typeface="华文中宋" pitchFamily="2" charset="-122"/>
                <a:ea typeface="华文中宋" pitchFamily="2" charset="-122"/>
              </a:endParaRPr>
            </a:p>
          </p:txBody>
        </p:sp>
        <p:grpSp>
          <p:nvGrpSpPr>
            <p:cNvPr id="7180" name="Group 111"/>
            <p:cNvGrpSpPr>
              <a:grpSpLocks/>
            </p:cNvGrpSpPr>
            <p:nvPr/>
          </p:nvGrpSpPr>
          <p:grpSpPr bwMode="auto">
            <a:xfrm>
              <a:off x="1248" y="2340"/>
              <a:ext cx="384" cy="384"/>
              <a:chOff x="1248" y="1200"/>
              <a:chExt cx="384" cy="384"/>
            </a:xfrm>
          </p:grpSpPr>
          <p:grpSp>
            <p:nvGrpSpPr>
              <p:cNvPr id="7181" name="Group 112"/>
              <p:cNvGrpSpPr>
                <a:grpSpLocks/>
              </p:cNvGrpSpPr>
              <p:nvPr/>
            </p:nvGrpSpPr>
            <p:grpSpPr bwMode="auto">
              <a:xfrm>
                <a:off x="1248" y="1200"/>
                <a:ext cx="384" cy="384"/>
                <a:chOff x="2016" y="912"/>
                <a:chExt cx="384" cy="384"/>
              </a:xfrm>
            </p:grpSpPr>
            <p:sp>
              <p:nvSpPr>
                <p:cNvPr id="7183" name="Text Box 113"/>
                <p:cNvSpPr txBox="1">
                  <a:spLocks noChangeArrowheads="1"/>
                </p:cNvSpPr>
                <p:nvPr/>
              </p:nvSpPr>
              <p:spPr bwMode="gray">
                <a:xfrm>
                  <a:off x="2094" y="960"/>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3</a:t>
                  </a:r>
                </a:p>
              </p:txBody>
            </p:sp>
            <p:sp>
              <p:nvSpPr>
                <p:cNvPr id="100" name="Oval 114"/>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w="38100" algn="ctr">
                  <a:noFill/>
                  <a:round/>
                  <a:headEnd/>
                  <a:tailEnd/>
                </a:ln>
                <a:effectLst/>
              </p:spPr>
              <p:txBody>
                <a:bodyPr wrap="none" anchor="ctr">
                  <a:spAutoFit/>
                </a:bodyPr>
                <a:lstStyle/>
                <a:p>
                  <a:pPr>
                    <a:defRPr/>
                  </a:pPr>
                  <a:endParaRPr lang="zh-CN" altLang="en-US"/>
                </a:p>
              </p:txBody>
            </p:sp>
            <p:sp>
              <p:nvSpPr>
                <p:cNvPr id="101" name="Oval 115"/>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02" name="Oval 116"/>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103" name="Oval 117"/>
                <p:cNvSpPr>
                  <a:spLocks noChangeArrowheads="1"/>
                </p:cNvSpPr>
                <p:nvPr/>
              </p:nvSpPr>
              <p:spPr bwMode="gray">
                <a:xfrm>
                  <a:off x="2040" y="936"/>
                  <a:ext cx="334" cy="33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7188" name="Oval 118"/>
                <p:cNvSpPr>
                  <a:spLocks noChangeArrowheads="1"/>
                </p:cNvSpPr>
                <p:nvPr/>
              </p:nvSpPr>
              <p:spPr bwMode="gray">
                <a:xfrm>
                  <a:off x="2052" y="948"/>
                  <a:ext cx="300" cy="300"/>
                </a:xfrm>
                <a:prstGeom prst="ellipse">
                  <a:avLst/>
                </a:prstGeom>
                <a:solidFill>
                  <a:srgbClr val="333333"/>
                </a:solidFill>
                <a:ln w="38100" algn="ctr">
                  <a:noFill/>
                  <a:round/>
                  <a:headEnd/>
                  <a:tailEnd/>
                </a:ln>
              </p:spPr>
              <p:txBody>
                <a:bodyPr anchor="ctr">
                  <a:spAutoFit/>
                </a:bodyPr>
                <a:lstStyle/>
                <a:p>
                  <a:endParaRPr lang="zh-CN" altLang="en-US"/>
                </a:p>
              </p:txBody>
            </p:sp>
            <p:sp>
              <p:nvSpPr>
                <p:cNvPr id="7189" name="Oval 119"/>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endParaRPr lang="zh-CN" altLang="en-US"/>
                </a:p>
              </p:txBody>
            </p:sp>
            <p:sp>
              <p:nvSpPr>
                <p:cNvPr id="7190" name="Oval 120"/>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endParaRPr lang="zh-CN" altLang="en-US"/>
                </a:p>
              </p:txBody>
            </p:sp>
            <p:sp>
              <p:nvSpPr>
                <p:cNvPr id="7191" name="Oval 121"/>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endParaRPr lang="zh-CN" altLang="en-US"/>
                </a:p>
              </p:txBody>
            </p:sp>
            <p:sp>
              <p:nvSpPr>
                <p:cNvPr id="7192" name="Oval 122"/>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endParaRPr lang="zh-CN" altLang="en-US"/>
                </a:p>
              </p:txBody>
            </p:sp>
          </p:grpSp>
          <p:sp>
            <p:nvSpPr>
              <p:cNvPr id="7182" name="Text Box 123"/>
              <p:cNvSpPr txBox="1">
                <a:spLocks noChangeArrowheads="1"/>
              </p:cNvSpPr>
              <p:nvPr/>
            </p:nvSpPr>
            <p:spPr bwMode="gray">
              <a:xfrm>
                <a:off x="1326" y="1248"/>
                <a:ext cx="224" cy="291"/>
              </a:xfrm>
              <a:prstGeom prst="rect">
                <a:avLst/>
              </a:prstGeom>
              <a:noFill/>
              <a:ln w="9525" algn="ctr">
                <a:noFill/>
                <a:miter lim="800000"/>
                <a:headEnd/>
                <a:tailEnd/>
              </a:ln>
            </p:spPr>
            <p:txBody>
              <a:bodyPr wrap="none">
                <a:spAutoFit/>
              </a:bodyPr>
              <a:lstStyle/>
              <a:p>
                <a:pPr algn="ctr" eaLnBrk="0" hangingPunct="0"/>
                <a:r>
                  <a:rPr lang="en-US" altLang="zh-CN" sz="2400" b="1">
                    <a:solidFill>
                      <a:srgbClr val="000000"/>
                    </a:solidFill>
                  </a:rPr>
                  <a:t>5</a:t>
                </a: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0"/>
            <a:ext cx="8229600" cy="642938"/>
          </a:xfrm>
        </p:spPr>
        <p:txBody>
          <a:bodyPr/>
          <a:lstStyle/>
          <a:p>
            <a:r>
              <a:rPr dirty="0" smtClean="0"/>
              <a:t>关键</a:t>
            </a:r>
            <a:r>
              <a:rPr lang="en-US" dirty="0" smtClean="0"/>
              <a:t>3</a:t>
            </a:r>
            <a:r>
              <a:rPr dirty="0" smtClean="0"/>
              <a:t>：信息的获取和分析（决断什么？）</a:t>
            </a:r>
            <a:endParaRPr lang="en-US" dirty="0" smtClean="0"/>
          </a:p>
        </p:txBody>
      </p:sp>
      <p:sp>
        <p:nvSpPr>
          <p:cNvPr id="3" name="TextBox 2"/>
          <p:cNvSpPr txBox="1"/>
          <p:nvPr/>
        </p:nvSpPr>
        <p:spPr>
          <a:xfrm>
            <a:off x="285750" y="879496"/>
            <a:ext cx="8621713" cy="5478462"/>
          </a:xfrm>
          <a:prstGeom prst="rect">
            <a:avLst/>
          </a:prstGeom>
          <a:noFill/>
        </p:spPr>
        <p:txBody>
          <a:bodyPr>
            <a:spAutoFit/>
          </a:bodyPr>
          <a:lstStyle/>
          <a:p>
            <a:pPr>
              <a:buFont typeface="+mj-lt"/>
              <a:buAutoNum type="arabicPeriod"/>
              <a:defRPr/>
            </a:pPr>
            <a:r>
              <a:rPr lang="zh-CN" altLang="en-US" sz="2000" dirty="0">
                <a:latin typeface="华文中宋" pitchFamily="2" charset="-122"/>
                <a:ea typeface="华文中宋" pitchFamily="2" charset="-122"/>
              </a:rPr>
              <a:t>事前功课：  客户资料</a:t>
            </a:r>
            <a:r>
              <a:rPr lang="zh-CN" altLang="en-US" sz="2000" dirty="0" smtClean="0">
                <a:latin typeface="华文中宋" pitchFamily="2" charset="-122"/>
                <a:ea typeface="华文中宋" pitchFamily="2" charset="-122"/>
              </a:rPr>
              <a:t>收集，公司成功行业客户资料、</a:t>
            </a:r>
            <a:r>
              <a:rPr lang="en-US" altLang="zh-CN" sz="2000" dirty="0" smtClean="0">
                <a:latin typeface="华文中宋" pitchFamily="2" charset="-122"/>
                <a:ea typeface="华文中宋" pitchFamily="2" charset="-122"/>
              </a:rPr>
              <a:t>demo</a:t>
            </a:r>
            <a:endParaRPr lang="en-US" altLang="zh-CN" sz="2000" dirty="0">
              <a:latin typeface="华文中宋" pitchFamily="2" charset="-122"/>
              <a:ea typeface="华文中宋" pitchFamily="2" charset="-122"/>
            </a:endParaRPr>
          </a:p>
          <a:p>
            <a:pPr>
              <a:buFont typeface="+mj-lt"/>
              <a:buAutoNum type="arabicPeriod"/>
              <a:defRPr/>
            </a:pPr>
            <a:endParaRPr lang="zh-CN" altLang="en-US" sz="1400" dirty="0">
              <a:latin typeface="华文中宋" pitchFamily="2" charset="-122"/>
              <a:ea typeface="华文中宋" pitchFamily="2" charset="-122"/>
            </a:endParaRPr>
          </a:p>
          <a:p>
            <a:pPr>
              <a:buFont typeface="+mj-lt"/>
              <a:buAutoNum type="arabicPeriod"/>
              <a:defRPr/>
            </a:pPr>
            <a:r>
              <a:rPr lang="zh-CN" altLang="en-US" sz="2000" dirty="0">
                <a:latin typeface="华文中宋" pitchFamily="2" charset="-122"/>
                <a:ea typeface="华文中宋" pitchFamily="2" charset="-122"/>
              </a:rPr>
              <a:t>上门观察：先看看再上去，或者放慢步骤边走边观察 </a:t>
            </a:r>
          </a:p>
          <a:p>
            <a:pPr marL="457200" lvl="3">
              <a:lnSpc>
                <a:spcPct val="135000"/>
              </a:lnSpc>
              <a:spcAft>
                <a:spcPct val="30000"/>
              </a:spcAft>
              <a:defRPr/>
            </a:pPr>
            <a:r>
              <a:rPr lang="zh-CN" altLang="en-US" dirty="0">
                <a:latin typeface="华文中宋" pitchFamily="2" charset="-122"/>
                <a:ea typeface="华文中宋" pitchFamily="2" charset="-122"/>
              </a:rPr>
              <a:t>当前管理状态：门卫管控</a:t>
            </a:r>
            <a:r>
              <a:rPr lang="en-US" altLang="en-US" dirty="0">
                <a:latin typeface="华文中宋" pitchFamily="2" charset="-122"/>
                <a:ea typeface="华文中宋" pitchFamily="2" charset="-122"/>
              </a:rPr>
              <a:t>  </a:t>
            </a:r>
            <a:r>
              <a:rPr lang="zh-CN" altLang="en-US" dirty="0">
                <a:latin typeface="华文中宋" pitchFamily="2" charset="-122"/>
                <a:ea typeface="华文中宋" pitchFamily="2" charset="-122"/>
              </a:rPr>
              <a:t>物品摆放   墙上的报表  </a:t>
            </a:r>
          </a:p>
          <a:p>
            <a:pPr marL="457200" lvl="3">
              <a:lnSpc>
                <a:spcPct val="135000"/>
              </a:lnSpc>
              <a:spcAft>
                <a:spcPct val="30000"/>
              </a:spcAft>
              <a:defRPr/>
            </a:pPr>
            <a:r>
              <a:rPr lang="zh-CN" altLang="en-US" dirty="0">
                <a:latin typeface="华文中宋" pitchFamily="2" charset="-122"/>
                <a:ea typeface="华文中宋" pitchFamily="2" charset="-122"/>
              </a:rPr>
              <a:t>对应功能需求：物料、仓库、车间里面的生产、展厅</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a:t>
            </a:r>
          </a:p>
          <a:p>
            <a:pPr marL="457200" lvl="3">
              <a:lnSpc>
                <a:spcPct val="135000"/>
              </a:lnSpc>
              <a:spcAft>
                <a:spcPct val="30000"/>
              </a:spcAft>
              <a:defRPr/>
            </a:pPr>
            <a:r>
              <a:rPr lang="zh-CN" altLang="en-US" dirty="0">
                <a:latin typeface="华文中宋" pitchFamily="2" charset="-122"/>
                <a:ea typeface="华文中宋" pitchFamily="2" charset="-122"/>
              </a:rPr>
              <a:t>人事组织情况：办公布局 </a:t>
            </a:r>
            <a:endParaRPr lang="en-US" altLang="zh-CN" dirty="0">
              <a:latin typeface="华文中宋" pitchFamily="2" charset="-122"/>
              <a:ea typeface="华文中宋" pitchFamily="2" charset="-122"/>
            </a:endParaRPr>
          </a:p>
          <a:p>
            <a:pPr marL="0" lvl="1">
              <a:lnSpc>
                <a:spcPct val="135000"/>
              </a:lnSpc>
              <a:spcAft>
                <a:spcPct val="30000"/>
              </a:spcAft>
              <a:defRPr/>
            </a:pPr>
            <a:endParaRPr lang="zh-CN" altLang="en-US" sz="1050" dirty="0">
              <a:latin typeface="华文中宋" pitchFamily="2" charset="-122"/>
              <a:ea typeface="华文中宋" pitchFamily="2" charset="-122"/>
            </a:endParaRPr>
          </a:p>
          <a:p>
            <a:pPr>
              <a:lnSpc>
                <a:spcPct val="135000"/>
              </a:lnSpc>
              <a:spcAft>
                <a:spcPct val="30000"/>
              </a:spcAft>
              <a:buFont typeface="+mj-lt"/>
              <a:buAutoNum type="arabicPeriod"/>
              <a:defRPr/>
            </a:pPr>
            <a:r>
              <a:rPr lang="zh-CN" altLang="en-US" sz="2000" dirty="0">
                <a:latin typeface="华文中宋" pitchFamily="2" charset="-122"/>
                <a:ea typeface="华文中宋" pitchFamily="2" charset="-122"/>
              </a:rPr>
              <a:t>访谈</a:t>
            </a:r>
            <a:r>
              <a:rPr lang="zh-CN" altLang="en-US" sz="2000" dirty="0">
                <a:latin typeface="华文中宋" pitchFamily="2" charset="-122"/>
                <a:ea typeface="华文中宋" pitchFamily="2" charset="-122"/>
                <a:sym typeface="Wingdings" pitchFamily="2" charset="2"/>
              </a:rPr>
              <a:t>：（必须做的功课，形成</a:t>
            </a:r>
            <a:r>
              <a:rPr lang="zh-CN" altLang="en-US" sz="2000" dirty="0" smtClean="0">
                <a:latin typeface="华文中宋" pitchFamily="2" charset="-122"/>
                <a:ea typeface="华文中宋" pitchFamily="2" charset="-122"/>
                <a:sym typeface="Wingdings" pitchFamily="2" charset="2"/>
              </a:rPr>
              <a:t>价值分析</a:t>
            </a:r>
            <a:r>
              <a:rPr lang="en-US" altLang="zh-CN" sz="2000" dirty="0" smtClean="0">
                <a:latin typeface="华文中宋" pitchFamily="2" charset="-122"/>
                <a:ea typeface="华文中宋" pitchFamily="2" charset="-122"/>
                <a:sym typeface="Wingdings" pitchFamily="2" charset="2"/>
              </a:rPr>
              <a:t>VA</a:t>
            </a:r>
            <a:r>
              <a:rPr lang="zh-CN" altLang="en-US" sz="2000" dirty="0" smtClean="0">
                <a:latin typeface="华文中宋" pitchFamily="2" charset="-122"/>
                <a:ea typeface="华文中宋" pitchFamily="2" charset="-122"/>
                <a:sym typeface="Wingdings" pitchFamily="2" charset="2"/>
              </a:rPr>
              <a:t>调研</a:t>
            </a:r>
            <a:r>
              <a:rPr lang="zh-CN" altLang="en-US" sz="2000" dirty="0">
                <a:latin typeface="华文中宋" pitchFamily="2" charset="-122"/>
                <a:ea typeface="华文中宋" pitchFamily="2" charset="-122"/>
                <a:sym typeface="Wingdings" pitchFamily="2" charset="2"/>
              </a:rPr>
              <a:t>报告）</a:t>
            </a:r>
            <a:endParaRPr lang="en-US" altLang="zh-CN" sz="2000" dirty="0">
              <a:latin typeface="华文中宋" pitchFamily="2" charset="-122"/>
              <a:ea typeface="华文中宋" pitchFamily="2" charset="-122"/>
            </a:endParaRPr>
          </a:p>
          <a:p>
            <a:pPr marL="457200" lvl="2">
              <a:lnSpc>
                <a:spcPct val="135000"/>
              </a:lnSpc>
              <a:spcAft>
                <a:spcPct val="30000"/>
              </a:spcAft>
              <a:defRPr/>
            </a:pPr>
            <a:r>
              <a:rPr lang="zh-CN" altLang="en-US" dirty="0"/>
              <a:t>我们和客户的沟通使我们先抛出问题，占领意识主流，然后让客户往里面填充数据和现象</a:t>
            </a:r>
            <a:r>
              <a:rPr lang="zh-CN" altLang="en-US" dirty="0" smtClean="0"/>
              <a:t>，此时，让</a:t>
            </a:r>
            <a:r>
              <a:rPr lang="zh-CN" altLang="en-US" dirty="0"/>
              <a:t>客户多讲，我们少讲，只是心中清晰的记得这</a:t>
            </a:r>
            <a:r>
              <a:rPr lang="en-US" altLang="zh-CN" dirty="0"/>
              <a:t>17</a:t>
            </a:r>
            <a:r>
              <a:rPr lang="zh-CN" altLang="en-US" dirty="0"/>
              <a:t>个问题，一个一个去引导。</a:t>
            </a:r>
            <a:endParaRPr lang="en-US" altLang="zh-CN" dirty="0"/>
          </a:p>
          <a:p>
            <a:pPr marL="457200" lvl="3">
              <a:lnSpc>
                <a:spcPct val="135000"/>
              </a:lnSpc>
              <a:spcAft>
                <a:spcPct val="30000"/>
              </a:spcAft>
              <a:defRPr/>
            </a:pPr>
            <a:r>
              <a:rPr lang="zh-CN" altLang="en-US" dirty="0" smtClean="0">
                <a:latin typeface="华文中宋" pitchFamily="2" charset="-122"/>
                <a:ea typeface="华文中宋" pitchFamily="2" charset="-122"/>
              </a:rPr>
              <a:t>客户关键岗位</a:t>
            </a:r>
            <a:r>
              <a:rPr lang="en-US" altLang="zh-CN" dirty="0" smtClean="0">
                <a:latin typeface="华文中宋" pitchFamily="2" charset="-122"/>
                <a:ea typeface="华文中宋" pitchFamily="2" charset="-122"/>
              </a:rPr>
              <a:t>3</a:t>
            </a:r>
            <a:r>
              <a:rPr lang="zh-CN" altLang="en-US" dirty="0">
                <a:latin typeface="华文中宋" pitchFamily="2" charset="-122"/>
                <a:ea typeface="华文中宋" pitchFamily="2" charset="-122"/>
              </a:rPr>
              <a:t>－</a:t>
            </a:r>
            <a:r>
              <a:rPr lang="en-US" altLang="zh-CN" dirty="0">
                <a:latin typeface="华文中宋" pitchFamily="2" charset="-122"/>
                <a:ea typeface="华文中宋" pitchFamily="2" charset="-122"/>
              </a:rPr>
              <a:t>6</a:t>
            </a:r>
            <a:r>
              <a:rPr lang="zh-CN" altLang="en-US" dirty="0">
                <a:latin typeface="华文中宋" pitchFamily="2" charset="-122"/>
                <a:ea typeface="华文中宋" pitchFamily="2" charset="-122"/>
              </a:rPr>
              <a:t>人（仓管、采购</a:t>
            </a:r>
            <a:r>
              <a:rPr lang="zh-CN" altLang="en-US" dirty="0" smtClean="0">
                <a:latin typeface="华文中宋" pitchFamily="2" charset="-122"/>
                <a:ea typeface="华文中宋" pitchFamily="2" charset="-122"/>
              </a:rPr>
              <a:t>、销售、</a:t>
            </a:r>
            <a:r>
              <a:rPr lang="zh-CN" altLang="en-US" dirty="0">
                <a:latin typeface="华文中宋" pitchFamily="2" charset="-122"/>
                <a:ea typeface="华文中宋" pitchFamily="2" charset="-122"/>
              </a:rPr>
              <a:t>生产、财务、</a:t>
            </a:r>
            <a:r>
              <a:rPr lang="en-US" altLang="zh-CN" dirty="0">
                <a:latin typeface="华文中宋" pitchFamily="2" charset="-122"/>
                <a:ea typeface="华文中宋" pitchFamily="2" charset="-122"/>
              </a:rPr>
              <a:t>CIO</a:t>
            </a:r>
            <a:r>
              <a:rPr lang="zh-CN" altLang="en-US" dirty="0">
                <a:latin typeface="华文中宋" pitchFamily="2" charset="-122"/>
                <a:ea typeface="华文中宋" pitchFamily="2" charset="-122"/>
              </a:rPr>
              <a:t>、行政），以调查</a:t>
            </a:r>
            <a:r>
              <a:rPr lang="en-US" altLang="zh-CN" dirty="0">
                <a:latin typeface="华文中宋" pitchFamily="2" charset="-122"/>
                <a:ea typeface="华文中宋" pitchFamily="2" charset="-122"/>
              </a:rPr>
              <a:t>ERP</a:t>
            </a:r>
            <a:r>
              <a:rPr lang="zh-CN" altLang="en-US" dirty="0">
                <a:latin typeface="华文中宋" pitchFamily="2" charset="-122"/>
                <a:ea typeface="华文中宋" pitchFamily="2" charset="-122"/>
              </a:rPr>
              <a:t>可以解决的标准问题是否存在为目的。</a:t>
            </a:r>
          </a:p>
          <a:p>
            <a:pPr marL="457200" lvl="3">
              <a:lnSpc>
                <a:spcPct val="135000"/>
              </a:lnSpc>
              <a:spcAft>
                <a:spcPct val="30000"/>
              </a:spcAft>
              <a:defRPr/>
            </a:pPr>
            <a:r>
              <a:rPr lang="zh-CN" altLang="en-US" dirty="0">
                <a:latin typeface="华文中宋" pitchFamily="2" charset="-122"/>
                <a:ea typeface="华文中宋" pitchFamily="2" charset="-122"/>
              </a:rPr>
              <a:t>由上层往下，每次访谈人数</a:t>
            </a:r>
            <a:r>
              <a:rPr lang="en-US" altLang="zh-CN" dirty="0">
                <a:latin typeface="华文中宋" pitchFamily="2" charset="-122"/>
                <a:ea typeface="华文中宋" pitchFamily="2" charset="-122"/>
              </a:rPr>
              <a:t>1</a:t>
            </a:r>
            <a:r>
              <a:rPr lang="zh-CN" altLang="en-US" dirty="0">
                <a:latin typeface="华文中宋" pitchFamily="2" charset="-122"/>
                <a:ea typeface="华文中宋" pitchFamily="2" charset="-122"/>
              </a:rPr>
              <a:t>位，访谈时间</a:t>
            </a:r>
            <a:r>
              <a:rPr lang="en-US" altLang="zh-CN" dirty="0">
                <a:latin typeface="华文中宋" pitchFamily="2" charset="-122"/>
                <a:ea typeface="华文中宋" pitchFamily="2" charset="-122"/>
              </a:rPr>
              <a:t>45</a:t>
            </a:r>
            <a:r>
              <a:rPr lang="zh-CN" altLang="en-US" dirty="0">
                <a:latin typeface="华文中宋" pitchFamily="2" charset="-122"/>
                <a:ea typeface="华文中宋" pitchFamily="2" charset="-122"/>
              </a:rPr>
              <a:t>分钟之内，所有访谈一天做完</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问问题，注意几点：</a:t>
            </a:r>
            <a:endParaRPr lang="zh-CN" altLang="en-US" dirty="0"/>
          </a:p>
        </p:txBody>
      </p:sp>
      <p:sp>
        <p:nvSpPr>
          <p:cNvPr id="3" name="TextBox 2"/>
          <p:cNvSpPr txBox="1"/>
          <p:nvPr/>
        </p:nvSpPr>
        <p:spPr>
          <a:xfrm>
            <a:off x="428596" y="890547"/>
            <a:ext cx="8501090" cy="5632311"/>
          </a:xfrm>
          <a:prstGeom prst="rect">
            <a:avLst/>
          </a:prstGeom>
          <a:noFill/>
        </p:spPr>
        <p:txBody>
          <a:bodyPr wrap="square" rtlCol="0">
            <a:spAutoFit/>
          </a:bodyPr>
          <a:lstStyle/>
          <a:p>
            <a:pPr marL="342900" indent="-342900"/>
            <a:r>
              <a:rPr lang="zh-CN" altLang="en-US" sz="2000" dirty="0" smtClean="0"/>
              <a:t>问法：</a:t>
            </a:r>
            <a:endParaRPr lang="en-US" altLang="zh-CN" sz="2000" dirty="0" smtClean="0"/>
          </a:p>
          <a:p>
            <a:pPr marL="342900" indent="-342900">
              <a:buFont typeface="+mj-lt"/>
              <a:buAutoNum type="arabicPeriod"/>
            </a:pPr>
            <a:r>
              <a:rPr lang="zh-CN" altLang="en-US" sz="2000" dirty="0" smtClean="0"/>
              <a:t>态度：谦逊、真诚、随和（放松）、专业</a:t>
            </a:r>
          </a:p>
          <a:p>
            <a:pPr marL="342900" indent="-342900">
              <a:buFont typeface="+mj-lt"/>
              <a:buAutoNum type="arabicPeriod"/>
            </a:pPr>
            <a:r>
              <a:rPr lang="zh-CN" altLang="en-US" sz="2000" dirty="0" smtClean="0"/>
              <a:t>每个问题都有目的，是支持我们</a:t>
            </a:r>
            <a:r>
              <a:rPr lang="en-US" altLang="zh-CN" sz="2000" dirty="0" smtClean="0"/>
              <a:t>VA</a:t>
            </a:r>
            <a:r>
              <a:rPr lang="zh-CN" altLang="en-US" sz="2000" dirty="0" smtClean="0"/>
              <a:t>报告的，设想客户会如何回答，要想出</a:t>
            </a:r>
            <a:r>
              <a:rPr lang="en-US" sz="2000" dirty="0" smtClean="0"/>
              <a:t>2-3</a:t>
            </a:r>
            <a:r>
              <a:rPr lang="zh-CN" altLang="en-US" sz="2000" dirty="0" smtClean="0"/>
              <a:t>个应对以完成获取该问题的有效答案。</a:t>
            </a:r>
          </a:p>
          <a:p>
            <a:pPr marL="342900" lvl="0" indent="-342900">
              <a:buFont typeface="+mj-lt"/>
              <a:buAutoNum type="arabicPeriod"/>
            </a:pPr>
            <a:r>
              <a:rPr lang="zh-CN" altLang="en-US" sz="2000" dirty="0" smtClean="0"/>
              <a:t>要一个个问，不要问笼统的问题。</a:t>
            </a:r>
          </a:p>
          <a:p>
            <a:pPr marL="342900" lvl="0" indent="-342900">
              <a:buFont typeface="+mj-lt"/>
              <a:buAutoNum type="arabicPeriod"/>
            </a:pPr>
            <a:r>
              <a:rPr lang="zh-CN" altLang="en-US" sz="2000" dirty="0" smtClean="0"/>
              <a:t>问一些对方一定可以说是的问题，问一些对方一定说办不到的事情。</a:t>
            </a:r>
          </a:p>
          <a:p>
            <a:pPr marL="342900" lvl="0" indent="-342900">
              <a:buFont typeface="+mj-lt"/>
              <a:buAutoNum type="arabicPeriod"/>
            </a:pPr>
            <a:r>
              <a:rPr lang="zh-CN" altLang="en-US" sz="2000" dirty="0" smtClean="0"/>
              <a:t>往我们所希望的答案方向，进行引导式的发问，方式如：挺难找的、挺难记的、很难记清楚的、很难盘点的、很累的、很麻烦的、工作很难的、很负责任的，一定常常（偶尔会有）出现这样的现象。</a:t>
            </a:r>
            <a:endParaRPr lang="en-US" altLang="zh-CN" sz="2000" dirty="0" smtClean="0"/>
          </a:p>
          <a:p>
            <a:pPr marL="342900" lvl="0" indent="-342900">
              <a:buFont typeface="+mj-lt"/>
              <a:buAutoNum type="arabicPeriod"/>
            </a:pPr>
            <a:r>
              <a:rPr lang="en-US" sz="2000" dirty="0" smtClean="0"/>
              <a:t> </a:t>
            </a:r>
            <a:r>
              <a:rPr lang="zh-CN" altLang="en-US" sz="2000" dirty="0" smtClean="0"/>
              <a:t>问老板（包括副总）不要去问具体的</a:t>
            </a:r>
            <a:r>
              <a:rPr lang="en-US" sz="2000" dirty="0" smtClean="0"/>
              <a:t>N</a:t>
            </a:r>
            <a:r>
              <a:rPr lang="zh-CN" altLang="en-US" sz="2000" dirty="0" smtClean="0"/>
              <a:t>个问题，只能问他感兴趣的</a:t>
            </a:r>
            <a:r>
              <a:rPr lang="en-US" sz="2000" dirty="0" smtClean="0"/>
              <a:t>1-2</a:t>
            </a:r>
            <a:r>
              <a:rPr lang="zh-CN" altLang="en-US" sz="2000" dirty="0" smtClean="0"/>
              <a:t>个问题。最好的汇总后再集中有效沟通。</a:t>
            </a:r>
          </a:p>
          <a:p>
            <a:endParaRPr lang="zh-CN" altLang="en-US" sz="2000" dirty="0" smtClean="0"/>
          </a:p>
          <a:p>
            <a:r>
              <a:rPr lang="zh-CN" altLang="en-US" sz="2000" dirty="0" smtClean="0"/>
              <a:t>结果：</a:t>
            </a:r>
            <a:endParaRPr lang="en-US" altLang="zh-CN" sz="2000" dirty="0" smtClean="0"/>
          </a:p>
          <a:p>
            <a:pPr marL="457200" indent="-457200">
              <a:buFont typeface="+mj-lt"/>
              <a:buAutoNum type="arabicPeriod"/>
            </a:pPr>
            <a:r>
              <a:rPr lang="zh-CN" altLang="en-US" sz="2000" dirty="0" smtClean="0"/>
              <a:t>问一些必然发生的现象和数据；</a:t>
            </a:r>
            <a:endParaRPr lang="en-US" altLang="zh-CN" sz="2000" dirty="0" smtClean="0"/>
          </a:p>
          <a:p>
            <a:pPr marL="457200" indent="-457200">
              <a:buFont typeface="+mj-lt"/>
              <a:buAutoNum type="arabicPeriod"/>
            </a:pPr>
            <a:r>
              <a:rPr lang="zh-CN" altLang="en-US" sz="2000" dirty="0" smtClean="0"/>
              <a:t>获得其他部门的管理信息；</a:t>
            </a:r>
            <a:endParaRPr lang="en-US" altLang="zh-CN" sz="2000" dirty="0" smtClean="0"/>
          </a:p>
          <a:p>
            <a:pPr marL="457200" indent="-457200">
              <a:buFont typeface="+mj-lt"/>
              <a:buAutoNum type="arabicPeriod"/>
            </a:pPr>
            <a:r>
              <a:rPr lang="zh-CN" altLang="en-US" sz="2000" dirty="0" smtClean="0"/>
              <a:t>使客户方某些部门成为我的支持者。</a:t>
            </a:r>
          </a:p>
          <a:p>
            <a:r>
              <a:rPr lang="en-US" sz="2000" dirty="0" smtClean="0"/>
              <a:t> </a:t>
            </a:r>
            <a:endParaRPr lang="zh-CN" altLang="en-US" sz="2000" dirty="0" smtClean="0"/>
          </a:p>
          <a:p>
            <a:r>
              <a:rPr lang="zh-CN" altLang="en-US" sz="2000" dirty="0" smtClean="0"/>
              <a:t>备注：第一个部门的问题是最难的，之后部门的问题是来验证的。</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AutoShape 4"/>
          <p:cNvSpPr>
            <a:spLocks noChangeArrowheads="1"/>
          </p:cNvSpPr>
          <p:nvPr/>
        </p:nvSpPr>
        <p:spPr bwMode="gray">
          <a:xfrm>
            <a:off x="0" y="0"/>
            <a:ext cx="8643938" cy="4495800"/>
          </a:xfrm>
          <a:prstGeom prst="rightArrow">
            <a:avLst>
              <a:gd name="adj1" fmla="val 79306"/>
              <a:gd name="adj2" fmla="val 41918"/>
            </a:avLst>
          </a:prstGeom>
          <a:gradFill rotWithShape="1">
            <a:gsLst>
              <a:gs pos="0">
                <a:schemeClr val="accent1">
                  <a:gamma/>
                  <a:tint val="0"/>
                  <a:invGamma/>
                  <a:alpha val="24001"/>
                </a:schemeClr>
              </a:gs>
              <a:gs pos="100000">
                <a:schemeClr val="accent1"/>
              </a:gs>
            </a:gsLst>
            <a:lin ang="0" scaled="1"/>
          </a:gradFill>
          <a:ln w="9525">
            <a:noFill/>
            <a:miter lim="800000"/>
            <a:headEnd/>
            <a:tailEnd/>
          </a:ln>
          <a:effectLst/>
        </p:spPr>
        <p:txBody>
          <a:bodyPr wrap="none" anchor="ctr"/>
          <a:lstStyle/>
          <a:p>
            <a:pPr marL="342900" indent="-342900">
              <a:buFont typeface="+mj-lt"/>
              <a:buAutoNum type="arabicPeriod"/>
              <a:defRPr/>
            </a:pPr>
            <a:endParaRPr lang="zh-CN" altLang="en-US" dirty="0">
              <a:latin typeface="Arial" charset="0"/>
            </a:endParaRPr>
          </a:p>
        </p:txBody>
      </p:sp>
      <p:grpSp>
        <p:nvGrpSpPr>
          <p:cNvPr id="17411" name="Group 7"/>
          <p:cNvGrpSpPr>
            <a:grpSpLocks/>
          </p:cNvGrpSpPr>
          <p:nvPr/>
        </p:nvGrpSpPr>
        <p:grpSpPr bwMode="auto">
          <a:xfrm rot="-3733502" flipH="1" flipV="1">
            <a:off x="3880644" y="2264569"/>
            <a:ext cx="2005013" cy="485775"/>
            <a:chOff x="2532" y="1051"/>
            <a:chExt cx="893" cy="246"/>
          </a:xfrm>
        </p:grpSpPr>
        <p:grpSp>
          <p:nvGrpSpPr>
            <p:cNvPr id="17457" name="Group 8"/>
            <p:cNvGrpSpPr>
              <a:grpSpLocks/>
            </p:cNvGrpSpPr>
            <p:nvPr/>
          </p:nvGrpSpPr>
          <p:grpSpPr bwMode="auto">
            <a:xfrm>
              <a:off x="2532" y="1051"/>
              <a:ext cx="743" cy="185"/>
              <a:chOff x="1565" y="2568"/>
              <a:chExt cx="1118" cy="279"/>
            </a:xfrm>
          </p:grpSpPr>
          <p:sp>
            <p:nvSpPr>
              <p:cNvPr id="17463" name="AutoShape 9"/>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4" name="AutoShape 10"/>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5" name="AutoShape 11"/>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6" name="AutoShape 12"/>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grpSp>
        <p:grpSp>
          <p:nvGrpSpPr>
            <p:cNvPr id="17458" name="Group 13"/>
            <p:cNvGrpSpPr>
              <a:grpSpLocks/>
            </p:cNvGrpSpPr>
            <p:nvPr/>
          </p:nvGrpSpPr>
          <p:grpSpPr bwMode="auto">
            <a:xfrm rot="1353540">
              <a:off x="2682" y="1111"/>
              <a:ext cx="743" cy="186"/>
              <a:chOff x="1565" y="2568"/>
              <a:chExt cx="1118" cy="279"/>
            </a:xfrm>
          </p:grpSpPr>
          <p:sp>
            <p:nvSpPr>
              <p:cNvPr id="17459" name="AutoShape 14"/>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0" name="AutoShape 15"/>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1" name="AutoShape 16"/>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sp>
            <p:nvSpPr>
              <p:cNvPr id="17462" name="AutoShape 17"/>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latin typeface="华文中宋" pitchFamily="2" charset="-122"/>
                  <a:ea typeface="华文中宋" pitchFamily="2" charset="-122"/>
                </a:endParaRPr>
              </a:p>
            </p:txBody>
          </p:sp>
        </p:grpSp>
      </p:grpSp>
      <p:sp>
        <p:nvSpPr>
          <p:cNvPr id="17412" name="Line 20"/>
          <p:cNvSpPr>
            <a:spLocks noChangeShapeType="1"/>
          </p:cNvSpPr>
          <p:nvPr/>
        </p:nvSpPr>
        <p:spPr bwMode="auto">
          <a:xfrm>
            <a:off x="2895600" y="1130300"/>
            <a:ext cx="342900" cy="10795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17413" name="Line 21"/>
          <p:cNvSpPr>
            <a:spLocks noChangeShapeType="1"/>
          </p:cNvSpPr>
          <p:nvPr/>
        </p:nvSpPr>
        <p:spPr bwMode="auto">
          <a:xfrm flipV="1">
            <a:off x="3071813" y="2519363"/>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17414" name="Line 22"/>
          <p:cNvSpPr>
            <a:spLocks noChangeShapeType="1"/>
          </p:cNvSpPr>
          <p:nvPr/>
        </p:nvSpPr>
        <p:spPr bwMode="auto">
          <a:xfrm rot="18903867" flipV="1">
            <a:off x="3694113" y="3054350"/>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17415" name="Line 23"/>
          <p:cNvSpPr>
            <a:spLocks noChangeShapeType="1"/>
          </p:cNvSpPr>
          <p:nvPr/>
        </p:nvSpPr>
        <p:spPr bwMode="auto">
          <a:xfrm rot="2103433" flipV="1">
            <a:off x="2876550" y="1843088"/>
            <a:ext cx="249238"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17416" name="Line 25"/>
          <p:cNvSpPr>
            <a:spLocks noChangeShapeType="1"/>
          </p:cNvSpPr>
          <p:nvPr/>
        </p:nvSpPr>
        <p:spPr bwMode="auto">
          <a:xfrm rot="4384254" flipH="1">
            <a:off x="5080000" y="2911475"/>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17417" name="Line 26"/>
          <p:cNvSpPr>
            <a:spLocks noChangeShapeType="1"/>
          </p:cNvSpPr>
          <p:nvPr/>
        </p:nvSpPr>
        <p:spPr bwMode="auto">
          <a:xfrm rot="120645" flipH="1">
            <a:off x="5540375" y="1243013"/>
            <a:ext cx="247650" cy="190500"/>
          </a:xfrm>
          <a:prstGeom prst="line">
            <a:avLst/>
          </a:prstGeom>
          <a:noFill/>
          <a:ln w="76200">
            <a:solidFill>
              <a:schemeClr val="tx1"/>
            </a:solidFill>
            <a:round/>
            <a:headEnd/>
            <a:tailEnd type="triangle" w="med" len="med"/>
          </a:ln>
        </p:spPr>
        <p:txBody>
          <a:bodyPr wrap="none" anchor="ctr"/>
          <a:lstStyle/>
          <a:p>
            <a:endParaRPr lang="zh-CN" altLang="en-US"/>
          </a:p>
        </p:txBody>
      </p:sp>
      <p:sp>
        <p:nvSpPr>
          <p:cNvPr id="73755" name="AutoShape 27"/>
          <p:cNvSpPr>
            <a:spLocks noChangeArrowheads="1"/>
          </p:cNvSpPr>
          <p:nvPr/>
        </p:nvSpPr>
        <p:spPr bwMode="gray">
          <a:xfrm>
            <a:off x="1516053" y="669925"/>
            <a:ext cx="1384300" cy="67786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73756" name="AutoShape 28"/>
          <p:cNvSpPr>
            <a:spLocks noChangeArrowheads="1"/>
          </p:cNvSpPr>
          <p:nvPr/>
        </p:nvSpPr>
        <p:spPr bwMode="gray">
          <a:xfrm>
            <a:off x="1549390" y="709613"/>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73757" name="AutoShape 29"/>
          <p:cNvSpPr>
            <a:spLocks noChangeArrowheads="1"/>
          </p:cNvSpPr>
          <p:nvPr/>
        </p:nvSpPr>
        <p:spPr bwMode="gray">
          <a:xfrm flipH="1">
            <a:off x="5862638" y="723900"/>
            <a:ext cx="1538287"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b="1">
              <a:latin typeface="华文中宋" pitchFamily="2" charset="-122"/>
              <a:ea typeface="华文中宋" pitchFamily="2" charset="-122"/>
            </a:endParaRPr>
          </a:p>
        </p:txBody>
      </p:sp>
      <p:sp>
        <p:nvSpPr>
          <p:cNvPr id="73758" name="AutoShape 30"/>
          <p:cNvSpPr>
            <a:spLocks noChangeArrowheads="1"/>
          </p:cNvSpPr>
          <p:nvPr/>
        </p:nvSpPr>
        <p:spPr bwMode="gray">
          <a:xfrm flipH="1">
            <a:off x="5899150" y="762000"/>
            <a:ext cx="1446213"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r>
              <a:rPr lang="zh-CN" altLang="en-US" b="1" dirty="0">
                <a:latin typeface="华文中宋" pitchFamily="2" charset="-122"/>
                <a:ea typeface="华文中宋" pitchFamily="2" charset="-122"/>
              </a:rPr>
              <a:t>生产负责人</a:t>
            </a:r>
          </a:p>
        </p:txBody>
      </p:sp>
      <p:sp>
        <p:nvSpPr>
          <p:cNvPr id="17422" name="Rectangle 31"/>
          <p:cNvSpPr>
            <a:spLocks noChangeArrowheads="1"/>
          </p:cNvSpPr>
          <p:nvPr/>
        </p:nvSpPr>
        <p:spPr bwMode="auto">
          <a:xfrm>
            <a:off x="1716078" y="885825"/>
            <a:ext cx="1004887" cy="338138"/>
          </a:xfrm>
          <a:prstGeom prst="rect">
            <a:avLst/>
          </a:prstGeom>
          <a:noFill/>
          <a:ln w="9525" algn="ctr">
            <a:noFill/>
            <a:miter lim="800000"/>
            <a:headEnd/>
            <a:tailEnd/>
          </a:ln>
        </p:spPr>
        <p:txBody>
          <a:bodyPr wrap="none">
            <a:spAutoFit/>
          </a:bodyPr>
          <a:lstStyle/>
          <a:p>
            <a:pPr algn="ctr" eaLnBrk="0" hangingPunct="0"/>
            <a:r>
              <a:rPr lang="zh-CN" altLang="en-US" sz="1600" b="1">
                <a:solidFill>
                  <a:srgbClr val="1C1C1C"/>
                </a:solidFill>
                <a:latin typeface="华文中宋" pitchFamily="2" charset="-122"/>
                <a:ea typeface="华文中宋" pitchFamily="2" charset="-122"/>
              </a:rPr>
              <a:t>信息主管</a:t>
            </a:r>
            <a:endParaRPr lang="en-US" altLang="zh-CN" sz="1600" b="1">
              <a:solidFill>
                <a:srgbClr val="1C1C1C"/>
              </a:solidFill>
              <a:latin typeface="华文中宋" pitchFamily="2" charset="-122"/>
              <a:ea typeface="华文中宋" pitchFamily="2" charset="-122"/>
            </a:endParaRPr>
          </a:p>
        </p:txBody>
      </p:sp>
      <p:sp>
        <p:nvSpPr>
          <p:cNvPr id="73761" name="AutoShape 33"/>
          <p:cNvSpPr>
            <a:spLocks noChangeArrowheads="1"/>
          </p:cNvSpPr>
          <p:nvPr/>
        </p:nvSpPr>
        <p:spPr bwMode="gray">
          <a:xfrm>
            <a:off x="1463665" y="1604963"/>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73762" name="AutoShape 34"/>
          <p:cNvSpPr>
            <a:spLocks noChangeArrowheads="1"/>
          </p:cNvSpPr>
          <p:nvPr/>
        </p:nvSpPr>
        <p:spPr bwMode="gray">
          <a:xfrm>
            <a:off x="1497003" y="1644650"/>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17425" name="Rectangle 35"/>
          <p:cNvSpPr>
            <a:spLocks noChangeArrowheads="1"/>
          </p:cNvSpPr>
          <p:nvPr/>
        </p:nvSpPr>
        <p:spPr bwMode="auto">
          <a:xfrm>
            <a:off x="1506528" y="1765300"/>
            <a:ext cx="1211262" cy="338138"/>
          </a:xfrm>
          <a:prstGeom prst="rect">
            <a:avLst/>
          </a:prstGeom>
          <a:noFill/>
          <a:ln w="9525" algn="ctr">
            <a:noFill/>
            <a:miter lim="800000"/>
            <a:headEnd/>
            <a:tailEnd/>
          </a:ln>
        </p:spPr>
        <p:txBody>
          <a:bodyPr wrap="none">
            <a:spAutoFit/>
          </a:bodyPr>
          <a:lstStyle/>
          <a:p>
            <a:pPr algn="ctr" eaLnBrk="0" hangingPunct="0"/>
            <a:r>
              <a:rPr lang="zh-CN" altLang="en-US" sz="1600" b="1" dirty="0">
                <a:solidFill>
                  <a:srgbClr val="1C1C1C"/>
                </a:solidFill>
                <a:latin typeface="华文中宋" pitchFamily="2" charset="-122"/>
                <a:ea typeface="华文中宋" pitchFamily="2" charset="-122"/>
              </a:rPr>
              <a:t>办公室主任</a:t>
            </a:r>
            <a:endParaRPr lang="en-US" altLang="zh-CN" sz="1600" b="1" dirty="0">
              <a:solidFill>
                <a:srgbClr val="1C1C1C"/>
              </a:solidFill>
              <a:latin typeface="华文中宋" pitchFamily="2" charset="-122"/>
              <a:ea typeface="华文中宋" pitchFamily="2" charset="-122"/>
            </a:endParaRPr>
          </a:p>
        </p:txBody>
      </p:sp>
      <p:sp>
        <p:nvSpPr>
          <p:cNvPr id="73770" name="AutoShape 42"/>
          <p:cNvSpPr>
            <a:spLocks noChangeArrowheads="1"/>
          </p:cNvSpPr>
          <p:nvPr/>
        </p:nvSpPr>
        <p:spPr bwMode="gray">
          <a:xfrm flipH="1">
            <a:off x="5897563" y="1828800"/>
            <a:ext cx="1382712"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73771" name="AutoShape 43"/>
          <p:cNvSpPr>
            <a:spLocks noChangeArrowheads="1"/>
          </p:cNvSpPr>
          <p:nvPr/>
        </p:nvSpPr>
        <p:spPr bwMode="gray">
          <a:xfrm flipH="1">
            <a:off x="5934075" y="1866900"/>
            <a:ext cx="1300163"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17428" name="Rectangle 44"/>
          <p:cNvSpPr>
            <a:spLocks noChangeArrowheads="1"/>
          </p:cNvSpPr>
          <p:nvPr/>
        </p:nvSpPr>
        <p:spPr bwMode="auto">
          <a:xfrm>
            <a:off x="6199188" y="2011363"/>
            <a:ext cx="800100" cy="338137"/>
          </a:xfrm>
          <a:prstGeom prst="rect">
            <a:avLst/>
          </a:prstGeom>
          <a:noFill/>
          <a:ln w="9525" algn="ctr">
            <a:noFill/>
            <a:miter lim="800000"/>
            <a:headEnd/>
            <a:tailEnd/>
          </a:ln>
        </p:spPr>
        <p:txBody>
          <a:bodyPr wrap="none">
            <a:spAutoFit/>
          </a:bodyPr>
          <a:lstStyle/>
          <a:p>
            <a:pPr algn="ctr" eaLnBrk="0" hangingPunct="0"/>
            <a:r>
              <a:rPr lang="zh-CN" altLang="en-US" sz="1600" b="1">
                <a:solidFill>
                  <a:srgbClr val="1C1C1C"/>
                </a:solidFill>
                <a:latin typeface="华文中宋" pitchFamily="2" charset="-122"/>
                <a:ea typeface="华文中宋" pitchFamily="2" charset="-122"/>
              </a:rPr>
              <a:t>计划部</a:t>
            </a:r>
            <a:endParaRPr lang="en-US" altLang="zh-CN" sz="1600" b="1">
              <a:solidFill>
                <a:srgbClr val="1C1C1C"/>
              </a:solidFill>
              <a:latin typeface="华文中宋" pitchFamily="2" charset="-122"/>
              <a:ea typeface="华文中宋" pitchFamily="2" charset="-122"/>
            </a:endParaRPr>
          </a:p>
        </p:txBody>
      </p:sp>
      <p:sp>
        <p:nvSpPr>
          <p:cNvPr id="73773" name="AutoShape 45"/>
          <p:cNvSpPr>
            <a:spLocks noChangeArrowheads="1"/>
          </p:cNvSpPr>
          <p:nvPr/>
        </p:nvSpPr>
        <p:spPr bwMode="gray">
          <a:xfrm flipH="1">
            <a:off x="3111500" y="3328988"/>
            <a:ext cx="1382713"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73774" name="AutoShape 46"/>
          <p:cNvSpPr>
            <a:spLocks noChangeArrowheads="1"/>
          </p:cNvSpPr>
          <p:nvPr/>
        </p:nvSpPr>
        <p:spPr bwMode="gray">
          <a:xfrm flipH="1">
            <a:off x="3148013" y="3367088"/>
            <a:ext cx="1300162"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17431" name="Rectangle 47"/>
          <p:cNvSpPr>
            <a:spLocks noChangeArrowheads="1"/>
          </p:cNvSpPr>
          <p:nvPr/>
        </p:nvSpPr>
        <p:spPr bwMode="auto">
          <a:xfrm>
            <a:off x="3187700" y="3511550"/>
            <a:ext cx="1211263" cy="338138"/>
          </a:xfrm>
          <a:prstGeom prst="rect">
            <a:avLst/>
          </a:prstGeom>
          <a:noFill/>
          <a:ln w="9525" algn="ctr">
            <a:noFill/>
            <a:miter lim="800000"/>
            <a:headEnd/>
            <a:tailEnd/>
          </a:ln>
        </p:spPr>
        <p:txBody>
          <a:bodyPr wrap="none">
            <a:spAutoFit/>
          </a:bodyPr>
          <a:lstStyle/>
          <a:p>
            <a:pPr algn="ctr" eaLnBrk="0" hangingPunct="0"/>
            <a:r>
              <a:rPr lang="zh-CN" altLang="en-US" sz="1600" b="1">
                <a:solidFill>
                  <a:srgbClr val="1C1C1C"/>
                </a:solidFill>
                <a:latin typeface="华文中宋" pitchFamily="2" charset="-122"/>
                <a:ea typeface="华文中宋" pitchFamily="2" charset="-122"/>
              </a:rPr>
              <a:t>仓库管理人</a:t>
            </a:r>
            <a:endParaRPr lang="en-US" altLang="zh-CN" sz="1600" b="1">
              <a:solidFill>
                <a:srgbClr val="1C1C1C"/>
              </a:solidFill>
              <a:latin typeface="华文中宋" pitchFamily="2" charset="-122"/>
              <a:ea typeface="华文中宋" pitchFamily="2" charset="-122"/>
            </a:endParaRPr>
          </a:p>
        </p:txBody>
      </p:sp>
      <p:sp>
        <p:nvSpPr>
          <p:cNvPr id="73776" name="AutoShape 48"/>
          <p:cNvSpPr>
            <a:spLocks noChangeArrowheads="1"/>
          </p:cNvSpPr>
          <p:nvPr/>
        </p:nvSpPr>
        <p:spPr bwMode="gray">
          <a:xfrm flipH="1">
            <a:off x="5254625" y="3043238"/>
            <a:ext cx="1382713"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73777" name="AutoShape 49"/>
          <p:cNvSpPr>
            <a:spLocks noChangeArrowheads="1"/>
          </p:cNvSpPr>
          <p:nvPr/>
        </p:nvSpPr>
        <p:spPr bwMode="gray">
          <a:xfrm flipH="1">
            <a:off x="5291138" y="3081338"/>
            <a:ext cx="1300162" cy="587375"/>
          </a:xfrm>
          <a:prstGeom prst="roundRect">
            <a:avLst>
              <a:gd name="adj" fmla="val 50000"/>
            </a:avLst>
          </a:prstGeom>
          <a:gradFill rotWithShape="1">
            <a:gsLst>
              <a:gs pos="0">
                <a:schemeClr val="accent2">
                  <a:alpha val="70000"/>
                </a:schemeClr>
              </a:gs>
              <a:gs pos="100000">
                <a:schemeClr val="accent2">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17434" name="Rectangle 50"/>
          <p:cNvSpPr>
            <a:spLocks noChangeArrowheads="1"/>
          </p:cNvSpPr>
          <p:nvPr/>
        </p:nvSpPr>
        <p:spPr bwMode="auto">
          <a:xfrm>
            <a:off x="5386388" y="3225800"/>
            <a:ext cx="1004887" cy="338138"/>
          </a:xfrm>
          <a:prstGeom prst="rect">
            <a:avLst/>
          </a:prstGeom>
          <a:noFill/>
          <a:ln w="9525" algn="ctr">
            <a:noFill/>
            <a:miter lim="800000"/>
            <a:headEnd/>
            <a:tailEnd/>
          </a:ln>
        </p:spPr>
        <p:txBody>
          <a:bodyPr wrap="none">
            <a:spAutoFit/>
          </a:bodyPr>
          <a:lstStyle/>
          <a:p>
            <a:pPr algn="ctr" eaLnBrk="0" hangingPunct="0"/>
            <a:r>
              <a:rPr lang="zh-CN" altLang="en-US" sz="1600" b="1">
                <a:solidFill>
                  <a:srgbClr val="1C1C1C"/>
                </a:solidFill>
                <a:latin typeface="华文中宋" pitchFamily="2" charset="-122"/>
                <a:ea typeface="华文中宋" pitchFamily="2" charset="-122"/>
              </a:rPr>
              <a:t>财务人员</a:t>
            </a:r>
            <a:endParaRPr lang="en-US" altLang="zh-CN" sz="1600" b="1">
              <a:solidFill>
                <a:srgbClr val="1C1C1C"/>
              </a:solidFill>
              <a:latin typeface="华文中宋" pitchFamily="2" charset="-122"/>
              <a:ea typeface="华文中宋" pitchFamily="2" charset="-122"/>
            </a:endParaRPr>
          </a:p>
        </p:txBody>
      </p:sp>
      <p:sp>
        <p:nvSpPr>
          <p:cNvPr id="17435" name="Line 51"/>
          <p:cNvSpPr>
            <a:spLocks noChangeShapeType="1"/>
          </p:cNvSpPr>
          <p:nvPr/>
        </p:nvSpPr>
        <p:spPr bwMode="auto">
          <a:xfrm rot="2147097" flipH="1">
            <a:off x="5581650" y="2120900"/>
            <a:ext cx="249238" cy="190500"/>
          </a:xfrm>
          <a:prstGeom prst="line">
            <a:avLst/>
          </a:prstGeom>
          <a:noFill/>
          <a:ln w="76200">
            <a:solidFill>
              <a:schemeClr val="tx1"/>
            </a:solidFill>
            <a:round/>
            <a:headEnd/>
            <a:tailEnd type="triangle" w="med" len="med"/>
          </a:ln>
        </p:spPr>
        <p:txBody>
          <a:bodyPr wrap="none" anchor="ctr"/>
          <a:lstStyle/>
          <a:p>
            <a:endParaRPr lang="zh-CN" altLang="en-US"/>
          </a:p>
        </p:txBody>
      </p:sp>
      <p:grpSp>
        <p:nvGrpSpPr>
          <p:cNvPr id="17436" name="Group 8"/>
          <p:cNvGrpSpPr>
            <a:grpSpLocks/>
          </p:cNvGrpSpPr>
          <p:nvPr/>
        </p:nvGrpSpPr>
        <p:grpSpPr bwMode="auto">
          <a:xfrm>
            <a:off x="3214688" y="642938"/>
            <a:ext cx="2362200" cy="2438400"/>
            <a:chOff x="2208" y="1104"/>
            <a:chExt cx="1488" cy="1536"/>
          </a:xfrm>
        </p:grpSpPr>
        <p:grpSp>
          <p:nvGrpSpPr>
            <p:cNvPr id="17445" name="Group 9"/>
            <p:cNvGrpSpPr>
              <a:grpSpLocks/>
            </p:cNvGrpSpPr>
            <p:nvPr/>
          </p:nvGrpSpPr>
          <p:grpSpPr bwMode="auto">
            <a:xfrm>
              <a:off x="2208" y="1104"/>
              <a:ext cx="1488" cy="1536"/>
              <a:chOff x="4071" y="1584"/>
              <a:chExt cx="1092" cy="1097"/>
            </a:xfrm>
          </p:grpSpPr>
          <p:sp>
            <p:nvSpPr>
              <p:cNvPr id="17447" name="Oval 10"/>
              <p:cNvSpPr>
                <a:spLocks noChangeArrowheads="1"/>
              </p:cNvSpPr>
              <p:nvPr/>
            </p:nvSpPr>
            <p:spPr bwMode="gray">
              <a:xfrm>
                <a:off x="4071" y="1584"/>
                <a:ext cx="1090" cy="1088"/>
              </a:xfrm>
              <a:prstGeom prst="ellipse">
                <a:avLst/>
              </a:prstGeom>
              <a:gradFill rotWithShape="1">
                <a:gsLst>
                  <a:gs pos="0">
                    <a:srgbClr val="FFFFFF"/>
                  </a:gs>
                  <a:gs pos="50000">
                    <a:srgbClr val="D8755A"/>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7448" name="Oval 11"/>
              <p:cNvSpPr>
                <a:spLocks noChangeArrowheads="1"/>
              </p:cNvSpPr>
              <p:nvPr/>
            </p:nvSpPr>
            <p:spPr bwMode="gray">
              <a:xfrm>
                <a:off x="4073" y="1593"/>
                <a:ext cx="1090" cy="1088"/>
              </a:xfrm>
              <a:prstGeom prst="ellipse">
                <a:avLst/>
              </a:prstGeom>
              <a:gradFill rotWithShape="1">
                <a:gsLst>
                  <a:gs pos="0">
                    <a:srgbClr val="D8755A">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7449" name="Oval 12"/>
              <p:cNvSpPr>
                <a:spLocks noChangeArrowheads="1"/>
              </p:cNvSpPr>
              <p:nvPr/>
            </p:nvSpPr>
            <p:spPr bwMode="gray">
              <a:xfrm>
                <a:off x="4131" y="1655"/>
                <a:ext cx="946" cy="945"/>
              </a:xfrm>
              <a:prstGeom prst="ellipse">
                <a:avLst/>
              </a:prstGeom>
              <a:gradFill rotWithShape="1">
                <a:gsLst>
                  <a:gs pos="0">
                    <a:srgbClr val="753F31"/>
                  </a:gs>
                  <a:gs pos="50000">
                    <a:srgbClr val="D8755A"/>
                  </a:gs>
                  <a:gs pos="100000">
                    <a:srgbClr val="753F31"/>
                  </a:gs>
                </a:gsLst>
                <a:lin ang="18900000" scaled="1"/>
              </a:gradFill>
              <a:ln w="38100" algn="ctr">
                <a:noFill/>
                <a:round/>
                <a:headEnd/>
                <a:tailEnd/>
              </a:ln>
            </p:spPr>
            <p:txBody>
              <a:bodyPr anchor="ctr">
                <a:spAutoFit/>
              </a:bodyPr>
              <a:lstStyle/>
              <a:p>
                <a:endParaRPr lang="zh-CN" altLang="en-US"/>
              </a:p>
            </p:txBody>
          </p:sp>
          <p:sp>
            <p:nvSpPr>
              <p:cNvPr id="17450" name="Oval 13"/>
              <p:cNvSpPr>
                <a:spLocks noChangeArrowheads="1"/>
              </p:cNvSpPr>
              <p:nvPr/>
            </p:nvSpPr>
            <p:spPr bwMode="gray">
              <a:xfrm>
                <a:off x="4128" y="1650"/>
                <a:ext cx="946" cy="945"/>
              </a:xfrm>
              <a:prstGeom prst="ellipse">
                <a:avLst/>
              </a:prstGeom>
              <a:gradFill rotWithShape="1">
                <a:gsLst>
                  <a:gs pos="0">
                    <a:srgbClr val="894A39"/>
                  </a:gs>
                  <a:gs pos="100000">
                    <a:srgbClr val="D8755A">
                      <a:alpha val="0"/>
                    </a:srgbClr>
                  </a:gs>
                </a:gsLst>
                <a:lin ang="2700000" scaled="1"/>
              </a:gradFill>
              <a:ln w="38100" algn="ctr">
                <a:noFill/>
                <a:round/>
                <a:headEnd/>
                <a:tailEnd/>
              </a:ln>
            </p:spPr>
            <p:txBody>
              <a:bodyPr anchor="ctr">
                <a:spAutoFit/>
              </a:bodyPr>
              <a:lstStyle/>
              <a:p>
                <a:endParaRPr lang="zh-CN" altLang="en-US"/>
              </a:p>
            </p:txBody>
          </p:sp>
          <p:sp>
            <p:nvSpPr>
              <p:cNvPr id="17451" name="Oval 14"/>
              <p:cNvSpPr>
                <a:spLocks noChangeArrowheads="1"/>
              </p:cNvSpPr>
              <p:nvPr/>
            </p:nvSpPr>
            <p:spPr bwMode="gray">
              <a:xfrm>
                <a:off x="4178"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17452" name="Group 15"/>
              <p:cNvGrpSpPr>
                <a:grpSpLocks/>
              </p:cNvGrpSpPr>
              <p:nvPr/>
            </p:nvGrpSpPr>
            <p:grpSpPr bwMode="auto">
              <a:xfrm>
                <a:off x="4197" y="1716"/>
                <a:ext cx="826" cy="825"/>
                <a:chOff x="4166" y="1706"/>
                <a:chExt cx="1252" cy="1252"/>
              </a:xfrm>
            </p:grpSpPr>
            <p:sp>
              <p:nvSpPr>
                <p:cNvPr id="17453"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7454"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7455"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7456"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sp>
          <p:nvSpPr>
            <p:cNvPr id="17446" name="Text Box 20"/>
            <p:cNvSpPr txBox="1">
              <a:spLocks noChangeArrowheads="1"/>
            </p:cNvSpPr>
            <p:nvPr/>
          </p:nvSpPr>
          <p:spPr bwMode="gray">
            <a:xfrm>
              <a:off x="2496" y="1584"/>
              <a:ext cx="896" cy="523"/>
            </a:xfrm>
            <a:prstGeom prst="rect">
              <a:avLst/>
            </a:prstGeom>
            <a:noFill/>
            <a:ln w="9525" algn="ctr">
              <a:noFill/>
              <a:miter lim="800000"/>
              <a:headEnd/>
              <a:tailEnd/>
            </a:ln>
          </p:spPr>
          <p:txBody>
            <a:bodyPr wrap="none">
              <a:spAutoFit/>
            </a:bodyPr>
            <a:lstStyle/>
            <a:p>
              <a:pPr algn="ctr" eaLnBrk="0" hangingPunct="0"/>
              <a:r>
                <a:rPr lang="zh-CN" altLang="en-US" sz="2400" b="1">
                  <a:solidFill>
                    <a:srgbClr val="000000"/>
                  </a:solidFill>
                </a:rPr>
                <a:t>老板</a:t>
              </a:r>
              <a:endParaRPr lang="en-US" altLang="zh-CN" sz="2400" b="1">
                <a:solidFill>
                  <a:srgbClr val="000000"/>
                </a:solidFill>
              </a:endParaRPr>
            </a:p>
            <a:p>
              <a:pPr algn="ctr" eaLnBrk="0" hangingPunct="0"/>
              <a:r>
                <a:rPr lang="zh-CN" altLang="en-US" sz="2400" b="1">
                  <a:solidFill>
                    <a:srgbClr val="000000"/>
                  </a:solidFill>
                </a:rPr>
                <a:t>经济利益</a:t>
              </a:r>
              <a:endParaRPr lang="en-US" altLang="zh-CN" sz="2400" b="1">
                <a:solidFill>
                  <a:srgbClr val="000000"/>
                </a:solidFill>
              </a:endParaRPr>
            </a:p>
          </p:txBody>
        </p:sp>
      </p:grpSp>
      <p:sp>
        <p:nvSpPr>
          <p:cNvPr id="93" name="AutoShape 33"/>
          <p:cNvSpPr>
            <a:spLocks noChangeArrowheads="1"/>
          </p:cNvSpPr>
          <p:nvPr/>
        </p:nvSpPr>
        <p:spPr bwMode="gray">
          <a:xfrm>
            <a:off x="1758940" y="2541588"/>
            <a:ext cx="1384300"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latin typeface="华文中宋" pitchFamily="2" charset="-122"/>
              <a:ea typeface="华文中宋" pitchFamily="2" charset="-122"/>
            </a:endParaRPr>
          </a:p>
        </p:txBody>
      </p:sp>
      <p:sp>
        <p:nvSpPr>
          <p:cNvPr id="94" name="AutoShape 34"/>
          <p:cNvSpPr>
            <a:spLocks noChangeArrowheads="1"/>
          </p:cNvSpPr>
          <p:nvPr/>
        </p:nvSpPr>
        <p:spPr bwMode="gray">
          <a:xfrm>
            <a:off x="1792278" y="2581275"/>
            <a:ext cx="1301750" cy="587375"/>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headEnd/>
            <a:tailEnd/>
          </a:ln>
          <a:effectLst/>
        </p:spPr>
        <p:txBody>
          <a:bodyPr wrap="none" anchor="ctr"/>
          <a:lstStyle/>
          <a:p>
            <a:pPr>
              <a:defRPr/>
            </a:pPr>
            <a:endParaRPr lang="zh-CN" altLang="en-US">
              <a:latin typeface="华文中宋" pitchFamily="2" charset="-122"/>
              <a:ea typeface="华文中宋" pitchFamily="2" charset="-122"/>
            </a:endParaRPr>
          </a:p>
        </p:txBody>
      </p:sp>
      <p:sp>
        <p:nvSpPr>
          <p:cNvPr id="17439" name="Rectangle 35"/>
          <p:cNvSpPr>
            <a:spLocks noChangeArrowheads="1"/>
          </p:cNvSpPr>
          <p:nvPr/>
        </p:nvSpPr>
        <p:spPr bwMode="auto">
          <a:xfrm>
            <a:off x="1863715" y="2701925"/>
            <a:ext cx="1211263" cy="338138"/>
          </a:xfrm>
          <a:prstGeom prst="rect">
            <a:avLst/>
          </a:prstGeom>
          <a:noFill/>
          <a:ln w="9525" algn="ctr">
            <a:noFill/>
            <a:miter lim="800000"/>
            <a:headEnd/>
            <a:tailEnd/>
          </a:ln>
        </p:spPr>
        <p:txBody>
          <a:bodyPr wrap="none">
            <a:spAutoFit/>
          </a:bodyPr>
          <a:lstStyle/>
          <a:p>
            <a:pPr algn="ctr" eaLnBrk="0" hangingPunct="0"/>
            <a:r>
              <a:rPr lang="zh-CN" altLang="en-US" sz="1600" b="1">
                <a:solidFill>
                  <a:srgbClr val="1C1C1C"/>
                </a:solidFill>
                <a:latin typeface="华文中宋" pitchFamily="2" charset="-122"/>
                <a:ea typeface="华文中宋" pitchFamily="2" charset="-122"/>
              </a:rPr>
              <a:t>其他使用者</a:t>
            </a:r>
            <a:endParaRPr lang="en-US" altLang="zh-CN" sz="1600" b="1">
              <a:solidFill>
                <a:srgbClr val="1C1C1C"/>
              </a:solidFill>
              <a:latin typeface="华文中宋" pitchFamily="2" charset="-122"/>
              <a:ea typeface="华文中宋" pitchFamily="2" charset="-122"/>
            </a:endParaRPr>
          </a:p>
        </p:txBody>
      </p:sp>
      <p:sp>
        <p:nvSpPr>
          <p:cNvPr id="96" name="TextBox 95"/>
          <p:cNvSpPr txBox="1"/>
          <p:nvPr/>
        </p:nvSpPr>
        <p:spPr>
          <a:xfrm>
            <a:off x="100013" y="3862388"/>
            <a:ext cx="3078162" cy="2924175"/>
          </a:xfrm>
          <a:prstGeom prst="rect">
            <a:avLst/>
          </a:prstGeom>
          <a:noFill/>
        </p:spPr>
        <p:txBody>
          <a:bodyPr wrap="none">
            <a:spAutoFit/>
          </a:bodyPr>
          <a:lstStyle/>
          <a:p>
            <a:pPr>
              <a:defRPr/>
            </a:pPr>
            <a:r>
              <a:rPr lang="zh-CN" altLang="en-US" sz="1600" b="1" dirty="0"/>
              <a:t>影响企业采购决定的五种角色</a:t>
            </a:r>
            <a:r>
              <a:rPr lang="zh-CN" altLang="en-US" sz="1600" dirty="0"/>
              <a:t>：</a:t>
            </a:r>
            <a:endParaRPr lang="en-US" altLang="zh-CN" sz="1600" dirty="0"/>
          </a:p>
          <a:p>
            <a:pPr>
              <a:defRPr/>
            </a:pPr>
            <a:endParaRPr lang="zh-CN" altLang="en-US" sz="1400" dirty="0"/>
          </a:p>
          <a:p>
            <a:pPr>
              <a:defRPr/>
            </a:pPr>
            <a:r>
              <a:rPr lang="zh-CN" altLang="en-US" sz="1400" dirty="0"/>
              <a:t>以经济效益为出发点的：</a:t>
            </a:r>
            <a:r>
              <a:rPr lang="zh-CN" altLang="en-US" sz="1400" b="1" dirty="0">
                <a:solidFill>
                  <a:srgbClr val="FF0000"/>
                </a:solidFill>
              </a:rPr>
              <a:t>决策者</a:t>
            </a:r>
            <a:r>
              <a:rPr lang="zh-CN" altLang="en-US" sz="1400" dirty="0"/>
              <a:t> </a:t>
            </a:r>
          </a:p>
          <a:p>
            <a:pPr>
              <a:defRPr/>
            </a:pPr>
            <a:r>
              <a:rPr lang="en-US" altLang="zh-CN" sz="1400" dirty="0"/>
              <a:t>1</a:t>
            </a:r>
            <a:r>
              <a:rPr lang="zh-CN" altLang="en-US" sz="1400" dirty="0"/>
              <a:t>、  最后拍板采购决定</a:t>
            </a:r>
          </a:p>
          <a:p>
            <a:pPr>
              <a:defRPr/>
            </a:pPr>
            <a:r>
              <a:rPr lang="en-US" altLang="zh-CN" sz="1400" dirty="0"/>
              <a:t>2</a:t>
            </a:r>
            <a:r>
              <a:rPr lang="zh-CN" altLang="en-US" sz="1400" dirty="0"/>
              <a:t>、  控制预算支出</a:t>
            </a:r>
          </a:p>
          <a:p>
            <a:pPr>
              <a:defRPr/>
            </a:pPr>
            <a:r>
              <a:rPr lang="en-US" altLang="zh-CN" sz="1400" dirty="0"/>
              <a:t>3</a:t>
            </a:r>
            <a:r>
              <a:rPr lang="zh-CN" altLang="en-US" sz="1400" dirty="0"/>
              <a:t>、  能调配企业的资源</a:t>
            </a:r>
          </a:p>
          <a:p>
            <a:pPr>
              <a:defRPr/>
            </a:pPr>
            <a:r>
              <a:rPr lang="en-US" altLang="zh-CN" sz="1400" dirty="0"/>
              <a:t>4</a:t>
            </a:r>
            <a:r>
              <a:rPr lang="zh-CN" altLang="en-US" sz="1400" dirty="0"/>
              <a:t>、  有否决权</a:t>
            </a:r>
            <a:endParaRPr lang="en-US" altLang="zh-CN" sz="1400" dirty="0"/>
          </a:p>
          <a:p>
            <a:pPr>
              <a:defRPr/>
            </a:pPr>
            <a:endParaRPr lang="zh-CN" altLang="en-US" sz="1400" dirty="0"/>
          </a:p>
          <a:p>
            <a:pPr>
              <a:defRPr/>
            </a:pPr>
            <a:r>
              <a:rPr lang="zh-CN" altLang="en-US" sz="1400" dirty="0"/>
              <a:t>以技术把关为出发点的：</a:t>
            </a:r>
            <a:r>
              <a:rPr lang="zh-CN" altLang="en-US" sz="1400" b="1" dirty="0"/>
              <a:t>参与者</a:t>
            </a:r>
          </a:p>
          <a:p>
            <a:pPr marL="342900" indent="-342900">
              <a:buFont typeface="+mj-lt"/>
              <a:buAutoNum type="arabicPeriod"/>
              <a:defRPr/>
            </a:pPr>
            <a:r>
              <a:rPr lang="zh-CN" altLang="en-US" sz="1400" dirty="0"/>
              <a:t>具体评估每个解决方案</a:t>
            </a:r>
          </a:p>
          <a:p>
            <a:pPr marL="342900" indent="-342900">
              <a:buFont typeface="+mj-lt"/>
              <a:buAutoNum type="arabicPeriod"/>
              <a:defRPr/>
            </a:pPr>
            <a:r>
              <a:rPr lang="zh-CN" altLang="en-US" sz="1400" dirty="0"/>
              <a:t>不能拍板做采购的决定</a:t>
            </a:r>
          </a:p>
          <a:p>
            <a:pPr marL="342900" indent="-342900">
              <a:buFont typeface="+mj-lt"/>
              <a:buAutoNum type="arabicPeriod"/>
              <a:defRPr/>
            </a:pPr>
            <a:r>
              <a:rPr lang="zh-CN" altLang="en-US" sz="1400" dirty="0"/>
              <a:t>从技术角度出发，可以否定方案</a:t>
            </a:r>
          </a:p>
          <a:p>
            <a:pPr>
              <a:defRPr/>
            </a:pPr>
            <a:endParaRPr lang="zh-CN" altLang="en-US" sz="1400" dirty="0"/>
          </a:p>
        </p:txBody>
      </p:sp>
      <p:sp>
        <p:nvSpPr>
          <p:cNvPr id="97" name="矩形 96"/>
          <p:cNvSpPr/>
          <p:nvPr/>
        </p:nvSpPr>
        <p:spPr>
          <a:xfrm>
            <a:off x="3143250" y="4325938"/>
            <a:ext cx="3429000" cy="2246312"/>
          </a:xfrm>
          <a:prstGeom prst="rect">
            <a:avLst/>
          </a:prstGeom>
        </p:spPr>
        <p:txBody>
          <a:bodyPr>
            <a:spAutoFit/>
          </a:bodyPr>
          <a:lstStyle/>
          <a:p>
            <a:pPr>
              <a:defRPr/>
            </a:pPr>
            <a:r>
              <a:rPr lang="zh-CN" altLang="en-US" sz="1400" dirty="0"/>
              <a:t>以用户运作为出发点的：</a:t>
            </a:r>
            <a:r>
              <a:rPr lang="zh-CN" altLang="en-US" sz="1400" b="1" dirty="0"/>
              <a:t>使用者</a:t>
            </a:r>
          </a:p>
          <a:p>
            <a:pPr marL="342900" indent="-342900">
              <a:buFont typeface="+mj-lt"/>
              <a:buAutoNum type="arabicPeriod"/>
              <a:defRPr/>
            </a:pPr>
            <a:r>
              <a:rPr lang="zh-CN" altLang="en-US" sz="1400" dirty="0"/>
              <a:t>评估对用户平日运作的影响</a:t>
            </a:r>
          </a:p>
          <a:p>
            <a:pPr marL="342900" indent="-342900">
              <a:buFont typeface="+mj-lt"/>
              <a:buAutoNum type="arabicPeriod"/>
              <a:defRPr/>
            </a:pPr>
            <a:r>
              <a:rPr lang="zh-CN" altLang="en-US" sz="1400" dirty="0"/>
              <a:t>最终使用解决方案者</a:t>
            </a:r>
          </a:p>
          <a:p>
            <a:pPr marL="342900" indent="-342900">
              <a:buFont typeface="+mj-lt"/>
              <a:buAutoNum type="arabicPeriod"/>
              <a:defRPr/>
            </a:pPr>
            <a:r>
              <a:rPr lang="zh-CN" altLang="en-US" sz="1400" dirty="0"/>
              <a:t>有切身的关系</a:t>
            </a:r>
          </a:p>
          <a:p>
            <a:pPr marL="342900" indent="-342900">
              <a:buFont typeface="+mj-lt"/>
              <a:buAutoNum type="arabicPeriod"/>
              <a:defRPr/>
            </a:pPr>
            <a:r>
              <a:rPr lang="zh-CN" altLang="en-US" sz="1400" dirty="0"/>
              <a:t>直接影响解决方案的成败</a:t>
            </a:r>
            <a:endParaRPr lang="en-US" altLang="zh-CN" sz="1400" dirty="0"/>
          </a:p>
          <a:p>
            <a:pPr marL="342900" indent="-342900">
              <a:buFont typeface="+mj-lt"/>
              <a:buAutoNum type="arabicPeriod"/>
              <a:defRPr/>
            </a:pPr>
            <a:endParaRPr lang="zh-CN" altLang="en-US" sz="1400" dirty="0"/>
          </a:p>
          <a:p>
            <a:pPr>
              <a:defRPr/>
            </a:pPr>
            <a:r>
              <a:rPr lang="zh-CN" altLang="en-US" sz="1400" dirty="0"/>
              <a:t>以双方连络沟通为出发点的：</a:t>
            </a:r>
            <a:r>
              <a:rPr lang="zh-CN" altLang="en-US" sz="1400" b="1" dirty="0"/>
              <a:t>项目经理</a:t>
            </a:r>
          </a:p>
          <a:p>
            <a:pPr marL="342900" indent="-342900">
              <a:buFont typeface="+mj-lt"/>
              <a:buAutoNum type="arabicPeriod"/>
              <a:defRPr/>
            </a:pPr>
            <a:r>
              <a:rPr lang="zh-CN" altLang="en-US" sz="1400" dirty="0"/>
              <a:t>协调厂家与客户之间的连络</a:t>
            </a:r>
          </a:p>
          <a:p>
            <a:pPr marL="342900" indent="-342900">
              <a:buFont typeface="+mj-lt"/>
              <a:buAutoNum type="arabicPeriod"/>
              <a:defRPr/>
            </a:pPr>
            <a:r>
              <a:rPr lang="zh-CN" altLang="en-US" sz="1400" dirty="0"/>
              <a:t>提供厂家与客户之间的连络</a:t>
            </a:r>
          </a:p>
          <a:p>
            <a:pPr marL="342900" indent="-342900">
              <a:buFont typeface="+mj-lt"/>
              <a:buAutoNum type="arabicPeriod"/>
              <a:defRPr/>
            </a:pPr>
            <a:r>
              <a:rPr lang="zh-CN" altLang="en-US" sz="1400" dirty="0"/>
              <a:t>提供厂家与客户采购项目的所需信息</a:t>
            </a:r>
          </a:p>
        </p:txBody>
      </p:sp>
      <p:sp>
        <p:nvSpPr>
          <p:cNvPr id="98" name="矩形 97"/>
          <p:cNvSpPr/>
          <p:nvPr/>
        </p:nvSpPr>
        <p:spPr>
          <a:xfrm>
            <a:off x="6643688" y="4829175"/>
            <a:ext cx="2357437" cy="1600200"/>
          </a:xfrm>
          <a:prstGeom prst="rect">
            <a:avLst/>
          </a:prstGeom>
        </p:spPr>
        <p:txBody>
          <a:bodyPr>
            <a:spAutoFit/>
          </a:bodyPr>
          <a:lstStyle/>
          <a:p>
            <a:pPr>
              <a:defRPr/>
            </a:pPr>
            <a:r>
              <a:rPr lang="zh-CN" altLang="en-US" sz="1400" b="1" dirty="0">
                <a:solidFill>
                  <a:srgbClr val="FF0000"/>
                </a:solidFill>
              </a:rPr>
              <a:t>内线</a:t>
            </a:r>
            <a:r>
              <a:rPr lang="zh-CN" altLang="en-US" sz="1400" dirty="0"/>
              <a:t>：以帮助我们签单</a:t>
            </a:r>
          </a:p>
          <a:p>
            <a:pPr marL="342900" indent="-342900">
              <a:buFont typeface="+mj-lt"/>
              <a:buAutoNum type="arabicPeriod"/>
              <a:defRPr/>
            </a:pPr>
            <a:r>
              <a:rPr lang="zh-CN" altLang="en-US" sz="1400" dirty="0"/>
              <a:t>帮助我们收集及传递客户竞争对导的情报</a:t>
            </a:r>
          </a:p>
          <a:p>
            <a:pPr marL="342900" indent="-342900">
              <a:buFont typeface="+mj-lt"/>
              <a:buAutoNum type="arabicPeriod"/>
              <a:defRPr/>
            </a:pPr>
            <a:r>
              <a:rPr lang="zh-CN" altLang="en-US" sz="1400" dirty="0"/>
              <a:t>帮助我们出谋划策并对敏感信息进行保密</a:t>
            </a:r>
          </a:p>
          <a:p>
            <a:pPr marL="342900" indent="-342900">
              <a:buFont typeface="+mj-lt"/>
              <a:buAutoNum type="arabicPeriod"/>
              <a:defRPr/>
            </a:pPr>
            <a:r>
              <a:rPr lang="zh-CN" altLang="en-US" sz="1400" dirty="0"/>
              <a:t>帮助我们创造销售机会</a:t>
            </a:r>
          </a:p>
          <a:p>
            <a:pPr marL="342900" indent="-342900">
              <a:buFont typeface="+mj-lt"/>
              <a:buAutoNum type="arabicPeriod"/>
              <a:defRPr/>
            </a:pPr>
            <a:r>
              <a:rPr lang="zh-CN" altLang="en-US" sz="1400" dirty="0"/>
              <a:t>帮助我们讲好话</a:t>
            </a:r>
          </a:p>
        </p:txBody>
      </p:sp>
      <p:sp>
        <p:nvSpPr>
          <p:cNvPr id="17443" name="TextBox 99"/>
          <p:cNvSpPr txBox="1">
            <a:spLocks noChangeArrowheads="1"/>
          </p:cNvSpPr>
          <p:nvPr/>
        </p:nvSpPr>
        <p:spPr bwMode="auto">
          <a:xfrm>
            <a:off x="8501063" y="1003300"/>
            <a:ext cx="554037" cy="2497138"/>
          </a:xfrm>
          <a:prstGeom prst="rect">
            <a:avLst/>
          </a:prstGeom>
          <a:noFill/>
          <a:ln w="9525">
            <a:noFill/>
            <a:miter lim="800000"/>
            <a:headEnd/>
            <a:tailEnd/>
          </a:ln>
        </p:spPr>
        <p:txBody>
          <a:bodyPr vert="eaVert" wrap="none">
            <a:spAutoFit/>
          </a:bodyPr>
          <a:lstStyle/>
          <a:p>
            <a:r>
              <a:rPr lang="zh-CN" altLang="en-US" sz="2400" b="1" dirty="0">
                <a:latin typeface="华文中宋" pitchFamily="2" charset="-122"/>
                <a:ea typeface="华文中宋" pitchFamily="2" charset="-122"/>
              </a:rPr>
              <a:t>是否和你签约</a:t>
            </a:r>
          </a:p>
        </p:txBody>
      </p:sp>
      <p:sp>
        <p:nvSpPr>
          <p:cNvPr id="17444" name="标题 100"/>
          <p:cNvSpPr>
            <a:spLocks noGrp="1"/>
          </p:cNvSpPr>
          <p:nvPr>
            <p:ph type="title"/>
          </p:nvPr>
        </p:nvSpPr>
        <p:spPr>
          <a:xfrm>
            <a:off x="0" y="0"/>
            <a:ext cx="8229600" cy="571500"/>
          </a:xfrm>
        </p:spPr>
        <p:txBody>
          <a:bodyPr/>
          <a:lstStyle/>
          <a:p>
            <a:pPr eaLnBrk="1" hangingPunct="1"/>
            <a:r>
              <a:rPr lang="zh-CN" altLang="en-US" dirty="0" smtClean="0"/>
              <a:t>关键</a:t>
            </a:r>
            <a:r>
              <a:rPr lang="en-US" altLang="zh-CN" dirty="0" smtClean="0"/>
              <a:t>4</a:t>
            </a:r>
            <a:r>
              <a:rPr lang="zh-CN" altLang="en-US" dirty="0" smtClean="0"/>
              <a:t>：</a:t>
            </a:r>
            <a:r>
              <a:rPr lang="zh-CN" dirty="0" smtClean="0"/>
              <a:t>所谓的决策体系</a:t>
            </a:r>
            <a:r>
              <a:rPr lang="zh-CN" altLang="en-US" dirty="0" smtClean="0"/>
              <a:t>（可变动的）</a:t>
            </a:r>
          </a:p>
        </p:txBody>
      </p:sp>
      <p:sp>
        <p:nvSpPr>
          <p:cNvPr id="59" name="TextBox 58"/>
          <p:cNvSpPr txBox="1"/>
          <p:nvPr/>
        </p:nvSpPr>
        <p:spPr>
          <a:xfrm>
            <a:off x="0" y="635857"/>
            <a:ext cx="1643042" cy="3293209"/>
          </a:xfrm>
          <a:prstGeom prst="rect">
            <a:avLst/>
          </a:prstGeom>
          <a:solidFill>
            <a:schemeClr val="bg1"/>
          </a:solidFill>
          <a:ln>
            <a:solidFill>
              <a:schemeClr val="accent1"/>
            </a:solidFill>
          </a:ln>
        </p:spPr>
        <p:txBody>
          <a:bodyPr wrap="square" rtlCol="0">
            <a:spAutoFit/>
          </a:bodyPr>
          <a:lstStyle/>
          <a:p>
            <a:pPr>
              <a:buFont typeface="+mj-lt"/>
              <a:buAutoNum type="arabicPeriod"/>
              <a:defRPr/>
            </a:pPr>
            <a:r>
              <a:rPr lang="zh-CN" altLang="en-US" sz="1600" dirty="0" smtClean="0">
                <a:latin typeface="Arial" charset="0"/>
              </a:rPr>
              <a:t>都要拜访，不要得罪；</a:t>
            </a:r>
            <a:endParaRPr lang="en-US" altLang="zh-CN" sz="1600" dirty="0" smtClean="0">
              <a:latin typeface="Arial" charset="0"/>
            </a:endParaRPr>
          </a:p>
          <a:p>
            <a:pPr>
              <a:buFont typeface="+mj-lt"/>
              <a:buAutoNum type="arabicPeriod"/>
              <a:defRPr/>
            </a:pPr>
            <a:r>
              <a:rPr lang="zh-CN" altLang="en-US" sz="1600" dirty="0" smtClean="0">
                <a:latin typeface="Arial" charset="0"/>
              </a:rPr>
              <a:t>当负责人的具体工作变动的时候，</a:t>
            </a:r>
            <a:r>
              <a:rPr lang="en-US" altLang="zh-CN" sz="1600" dirty="0" smtClean="0">
                <a:latin typeface="Arial" charset="0"/>
              </a:rPr>
              <a:t>IT</a:t>
            </a:r>
            <a:r>
              <a:rPr lang="zh-CN" altLang="en-US" sz="1600" dirty="0" smtClean="0">
                <a:latin typeface="Arial" charset="0"/>
              </a:rPr>
              <a:t>负责人会变动；</a:t>
            </a:r>
            <a:endParaRPr lang="en-US" altLang="zh-CN" sz="1600" dirty="0" smtClean="0">
              <a:latin typeface="Arial" charset="0"/>
            </a:endParaRPr>
          </a:p>
          <a:p>
            <a:pPr>
              <a:buFont typeface="+mj-lt"/>
              <a:buAutoNum type="arabicPeriod"/>
              <a:defRPr/>
            </a:pPr>
            <a:r>
              <a:rPr lang="zh-CN" altLang="en-US" sz="1600" dirty="0" smtClean="0">
                <a:latin typeface="Arial" charset="0"/>
              </a:rPr>
              <a:t>当同时参与者，有人开始呈现热情和专业能力的时候，老板会启用他。</a:t>
            </a:r>
            <a:endParaRPr lang="en-US" altLang="zh-CN" sz="1600" dirty="0" smtClean="0">
              <a:latin typeface="Arial" charset="0"/>
            </a:endParaRPr>
          </a:p>
          <a:p>
            <a:pPr>
              <a:defRPr/>
            </a:pPr>
            <a:r>
              <a:rPr lang="zh-CN" altLang="en-US" sz="1600" b="1" dirty="0" smtClean="0">
                <a:latin typeface="Arial" charset="0"/>
              </a:rPr>
              <a:t>所以，</a:t>
            </a:r>
            <a:endParaRPr lang="en-US" altLang="zh-CN" sz="1600" b="1" dirty="0" smtClean="0">
              <a:latin typeface="Arial" charset="0"/>
            </a:endParaRPr>
          </a:p>
          <a:p>
            <a:pPr>
              <a:defRPr/>
            </a:pPr>
            <a:r>
              <a:rPr lang="zh-CN" altLang="en-US" sz="1600" b="1" dirty="0" smtClean="0">
                <a:latin typeface="Arial" charset="0"/>
              </a:rPr>
              <a:t>高手可以变阵！</a:t>
            </a:r>
            <a:endParaRPr lang="zh-CN" altLang="en-US" sz="1600" dirty="0"/>
          </a:p>
        </p:txBody>
      </p:sp>
      <p:sp>
        <p:nvSpPr>
          <p:cNvPr id="60" name="TextBox 59"/>
          <p:cNvSpPr txBox="1"/>
          <p:nvPr/>
        </p:nvSpPr>
        <p:spPr>
          <a:xfrm>
            <a:off x="0" y="4857760"/>
            <a:ext cx="9144000" cy="2031325"/>
          </a:xfrm>
          <a:prstGeom prst="rect">
            <a:avLst/>
          </a:prstGeom>
          <a:solidFill>
            <a:schemeClr val="bg1"/>
          </a:solidFill>
          <a:ln>
            <a:solidFill>
              <a:schemeClr val="accent1"/>
            </a:solidFill>
          </a:ln>
        </p:spPr>
        <p:txBody>
          <a:bodyPr wrap="square" rtlCol="0">
            <a:spAutoFit/>
          </a:bodyPr>
          <a:lstStyle/>
          <a:p>
            <a:r>
              <a:rPr lang="zh-CN" altLang="en-US" dirty="0" smtClean="0"/>
              <a:t>关键人物：</a:t>
            </a:r>
            <a:endParaRPr lang="en-US" altLang="zh-CN" dirty="0" smtClean="0"/>
          </a:p>
          <a:p>
            <a:pPr marL="342900" indent="-342900">
              <a:buFont typeface="+mj-lt"/>
              <a:buAutoNum type="arabicPeriod"/>
            </a:pPr>
            <a:r>
              <a:rPr lang="zh-CN" altLang="en-US" dirty="0" smtClean="0"/>
              <a:t>决策者只有老板，所以，我们的销售对象必须是对方公司最终老板；</a:t>
            </a:r>
            <a:r>
              <a:rPr lang="en-US" altLang="zh-CN" dirty="0" smtClean="0"/>
              <a:t/>
            </a:r>
            <a:br>
              <a:rPr lang="en-US" altLang="zh-CN" dirty="0" smtClean="0"/>
            </a:br>
            <a:r>
              <a:rPr lang="zh-CN" altLang="en-US" dirty="0" smtClean="0"/>
              <a:t>因为：只有老板才是利益的最终受益者，也只有老板才能决定是否对公司的经营管理进行改革，所以，到处都在强调</a:t>
            </a:r>
            <a:r>
              <a:rPr lang="en-US" altLang="zh-CN" dirty="0" smtClean="0"/>
              <a:t>ERP</a:t>
            </a:r>
            <a:r>
              <a:rPr lang="zh-CN" altLang="en-US" dirty="0" smtClean="0"/>
              <a:t>是一把手工程。</a:t>
            </a:r>
            <a:endParaRPr lang="en-US" altLang="zh-CN" dirty="0" smtClean="0"/>
          </a:p>
          <a:p>
            <a:pPr marL="342900" indent="-342900">
              <a:buFont typeface="+mj-lt"/>
              <a:buAutoNum type="arabicPeriod"/>
            </a:pPr>
            <a:r>
              <a:rPr lang="zh-CN" altLang="en-US" dirty="0" smtClean="0"/>
              <a:t>不要和老板之外的人员一开始就把关系做的太好，要保持适当距离，但是不能得罪：</a:t>
            </a:r>
            <a:r>
              <a:rPr lang="en-US" altLang="zh-CN" dirty="0" smtClean="0"/>
              <a:t/>
            </a:r>
            <a:br>
              <a:rPr lang="en-US" altLang="zh-CN" dirty="0" smtClean="0"/>
            </a:br>
            <a:r>
              <a:rPr lang="zh-CN" altLang="en-US" dirty="0" smtClean="0"/>
              <a:t>因为，那样会把很多本来很轻松的问题，变得非常复杂，而且不易掌握。</a:t>
            </a:r>
            <a:r>
              <a:rPr lang="en-US" altLang="zh-CN" dirty="0" smtClean="0"/>
              <a:t/>
            </a:r>
            <a:br>
              <a:rPr lang="en-US" altLang="zh-CN" dirty="0" smtClean="0"/>
            </a:br>
            <a:r>
              <a:rPr lang="zh-CN" altLang="en-US" dirty="0" smtClean="0"/>
              <a:t>比如：</a:t>
            </a:r>
            <a:r>
              <a:rPr lang="en-US" altLang="zh-CN" dirty="0" smtClean="0"/>
              <a:t>1</a:t>
            </a:r>
            <a:r>
              <a:rPr lang="zh-CN" altLang="en-US" dirty="0" smtClean="0"/>
              <a:t>）：要见老板  </a:t>
            </a:r>
            <a:r>
              <a:rPr lang="en-US" altLang="zh-CN" dirty="0" smtClean="0"/>
              <a:t>2</a:t>
            </a:r>
            <a:r>
              <a:rPr lang="zh-CN" altLang="en-US" dirty="0" smtClean="0"/>
              <a:t>）：销售执行过程的很多问题，调研配合、签单时效等等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bg/>
                                          </p:spTgt>
                                        </p:tgtEl>
                                        <p:attrNameLst>
                                          <p:attrName>style.visibility</p:attrName>
                                        </p:attrNameLst>
                                      </p:cBhvr>
                                      <p:to>
                                        <p:strVal val="visible"/>
                                      </p:to>
                                    </p:set>
                                    <p:animEffect transition="in" filter="wipe(down)">
                                      <p:cBhvr>
                                        <p:cTn id="7" dur="500"/>
                                        <p:tgtEl>
                                          <p:spTgt spid="6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down)">
                                      <p:cBhvr>
                                        <p:cTn id="10" dur="500"/>
                                        <p:tgtEl>
                                          <p:spTgt spid="60">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Effect transition="in" filter="wipe(down)">
                                      <p:cBhvr>
                                        <p:cTn id="13" dur="500"/>
                                        <p:tgtEl>
                                          <p:spTgt spid="60">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0">
                                            <p:txEl>
                                              <p:pRg st="2" end="2"/>
                                            </p:txEl>
                                          </p:spTgt>
                                        </p:tgtEl>
                                        <p:attrNameLst>
                                          <p:attrName>style.visibility</p:attrName>
                                        </p:attrNameLst>
                                      </p:cBhvr>
                                      <p:to>
                                        <p:strVal val="visible"/>
                                      </p:to>
                                    </p:set>
                                    <p:animEffect transition="in" filter="wipe(down)">
                                      <p:cBhvr>
                                        <p:cTn id="16"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决策体系－</a:t>
            </a:r>
            <a:r>
              <a:rPr lang="en-US" altLang="zh-CN" dirty="0" smtClean="0"/>
              <a:t>BOSS</a:t>
            </a:r>
            <a:r>
              <a:rPr lang="zh-CN" altLang="en-US" dirty="0" smtClean="0"/>
              <a:t>环节</a:t>
            </a:r>
            <a:endParaRPr lang="zh-CN" altLang="en-US" dirty="0"/>
          </a:p>
        </p:txBody>
      </p:sp>
      <p:sp>
        <p:nvSpPr>
          <p:cNvPr id="3" name="内容占位符 2"/>
          <p:cNvSpPr>
            <a:spLocks noGrp="1"/>
          </p:cNvSpPr>
          <p:nvPr>
            <p:ph idx="1"/>
          </p:nvPr>
        </p:nvSpPr>
        <p:spPr>
          <a:xfrm>
            <a:off x="457200" y="1000108"/>
            <a:ext cx="8229600" cy="5572164"/>
          </a:xfrm>
        </p:spPr>
        <p:txBody>
          <a:bodyPr>
            <a:normAutofit fontScale="92500" lnSpcReduction="20000"/>
          </a:bodyPr>
          <a:lstStyle/>
          <a:p>
            <a:r>
              <a:rPr lang="zh-CN" altLang="en-US" dirty="0" smtClean="0"/>
              <a:t>要点：价值传递做扎实。</a:t>
            </a:r>
            <a:endParaRPr lang="en-US" altLang="zh-CN" dirty="0" smtClean="0"/>
          </a:p>
          <a:p>
            <a:r>
              <a:rPr lang="zh-CN" altLang="en-US" dirty="0" smtClean="0"/>
              <a:t>误区：</a:t>
            </a:r>
            <a:endParaRPr lang="en-US" altLang="zh-CN" dirty="0" smtClean="0"/>
          </a:p>
          <a:p>
            <a:pPr lvl="1"/>
            <a:r>
              <a:rPr lang="zh-CN" altLang="en-US" dirty="0" smtClean="0"/>
              <a:t>老板很重视，并安排了任务，可是销售进程还是很慢，甚至无疾而终，为什么？</a:t>
            </a:r>
            <a:endParaRPr lang="en-US" altLang="zh-CN" dirty="0" smtClean="0"/>
          </a:p>
          <a:p>
            <a:pPr lvl="1">
              <a:buNone/>
            </a:pPr>
            <a:r>
              <a:rPr lang="zh-CN" altLang="en-US" dirty="0" smtClean="0"/>
              <a:t>其实，这个老板：</a:t>
            </a:r>
            <a:endParaRPr lang="en-US" altLang="zh-CN" dirty="0" smtClean="0"/>
          </a:p>
          <a:p>
            <a:pPr lvl="2"/>
            <a:r>
              <a:rPr lang="zh-CN" altLang="en-US" dirty="0" smtClean="0"/>
              <a:t>他在管理上，重视或者比较激进而已；</a:t>
            </a:r>
            <a:endParaRPr lang="en-US" altLang="zh-CN" dirty="0" smtClean="0"/>
          </a:p>
          <a:p>
            <a:pPr lvl="2"/>
            <a:r>
              <a:rPr lang="zh-CN" altLang="en-US" dirty="0" smtClean="0"/>
              <a:t>他只是大概了解和认识，希望能够通过</a:t>
            </a:r>
            <a:r>
              <a:rPr lang="en-US" altLang="zh-CN" dirty="0" smtClean="0"/>
              <a:t>ERP</a:t>
            </a:r>
            <a:r>
              <a:rPr lang="zh-CN" altLang="en-US" dirty="0" smtClean="0"/>
              <a:t>来改善管理绩效，但是，到底</a:t>
            </a:r>
            <a:r>
              <a:rPr lang="en-US" altLang="zh-CN" dirty="0" smtClean="0"/>
              <a:t>ERP</a:t>
            </a:r>
            <a:r>
              <a:rPr lang="zh-CN" altLang="en-US" dirty="0" smtClean="0"/>
              <a:t>到底能给他带来什么并不清楚，也不清楚规范化管理的急迫性；</a:t>
            </a:r>
            <a:endParaRPr lang="en-US" altLang="zh-CN" dirty="0" smtClean="0"/>
          </a:p>
          <a:p>
            <a:pPr lvl="2"/>
            <a:r>
              <a:rPr lang="zh-CN" altLang="en-US" dirty="0" smtClean="0"/>
              <a:t>他还没有决定！但可以这样做（准备）试试看。</a:t>
            </a:r>
            <a:endParaRPr lang="en-US" altLang="zh-CN" dirty="0" smtClean="0"/>
          </a:p>
          <a:p>
            <a:pPr lvl="1">
              <a:buFont typeface="+mj-lt"/>
              <a:buAutoNum type="alphaUcPeriod" startAt="2"/>
            </a:pPr>
            <a:r>
              <a:rPr lang="zh-CN" altLang="en-US" dirty="0" smtClean="0"/>
              <a:t>老板同意上这套系统，但是价格无法接受，</a:t>
            </a:r>
            <a:endParaRPr lang="en-US" altLang="zh-CN" dirty="0" smtClean="0"/>
          </a:p>
          <a:p>
            <a:pPr marL="457200" lvl="2">
              <a:buNone/>
            </a:pPr>
            <a:r>
              <a:rPr lang="en-US" altLang="zh-CN" dirty="0" smtClean="0"/>
              <a:t>		</a:t>
            </a:r>
            <a:r>
              <a:rPr lang="zh-CN" altLang="en-US" dirty="0" smtClean="0"/>
              <a:t>其实他根本还没有搞清楚切实的价值</a:t>
            </a:r>
            <a:endParaRPr lang="en-US" altLang="zh-CN" dirty="0" smtClean="0"/>
          </a:p>
          <a:p>
            <a:pPr marL="0" lvl="2" indent="0">
              <a:buNone/>
            </a:pPr>
            <a:endParaRPr lang="en-US" altLang="zh-CN" sz="3000" dirty="0" smtClean="0"/>
          </a:p>
          <a:p>
            <a:pPr marL="0" lvl="2" indent="0">
              <a:buNone/>
            </a:pPr>
            <a:r>
              <a:rPr lang="zh-CN" altLang="en-US" sz="3000" dirty="0" smtClean="0"/>
              <a:t>“脚踏实地”不是口号，之所以传承，是因为它是从“血”和“泪”的经验教训中而来。</a:t>
            </a:r>
            <a:endParaRPr lang="en-US" altLang="zh-CN" sz="3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两个沟通范本</a:t>
            </a:r>
            <a:endParaRPr lang="zh-CN" altLang="en-US" dirty="0"/>
          </a:p>
        </p:txBody>
      </p:sp>
      <p:sp>
        <p:nvSpPr>
          <p:cNvPr id="3" name="内容占位符 2"/>
          <p:cNvSpPr>
            <a:spLocks noGrp="1"/>
          </p:cNvSpPr>
          <p:nvPr>
            <p:ph idx="1"/>
          </p:nvPr>
        </p:nvSpPr>
        <p:spPr>
          <a:xfrm>
            <a:off x="457200" y="642918"/>
            <a:ext cx="8229600" cy="6215082"/>
          </a:xfrm>
        </p:spPr>
        <p:txBody>
          <a:bodyPr>
            <a:normAutofit fontScale="55000" lnSpcReduction="20000"/>
          </a:bodyPr>
          <a:lstStyle/>
          <a:p>
            <a:pPr marL="0" indent="0">
              <a:tabLst>
                <a:tab pos="1433513" algn="l"/>
              </a:tabLst>
            </a:pPr>
            <a:r>
              <a:rPr lang="zh-CN" altLang="en-US" b="1" dirty="0" smtClean="0"/>
              <a:t>引起老板重视，愿意和你进行沟通</a:t>
            </a:r>
            <a:endParaRPr lang="en-US" altLang="zh-CN" b="1" dirty="0" smtClean="0"/>
          </a:p>
          <a:p>
            <a:pPr marL="0" indent="0">
              <a:tabLst>
                <a:tab pos="1433513" algn="l"/>
              </a:tabLst>
            </a:pPr>
            <a:endParaRPr lang="en-US" b="1" dirty="0" smtClean="0"/>
          </a:p>
          <a:p>
            <a:pPr marL="0" indent="0">
              <a:buNone/>
              <a:tabLst>
                <a:tab pos="1433513" algn="l"/>
              </a:tabLst>
            </a:pPr>
            <a:r>
              <a:rPr lang="en-US" dirty="0" smtClean="0"/>
              <a:t>*</a:t>
            </a:r>
            <a:r>
              <a:rPr lang="zh-CN" altLang="en-US" b="1" dirty="0" smtClean="0"/>
              <a:t>总，我是高格软件的</a:t>
            </a:r>
            <a:r>
              <a:rPr lang="en-US" dirty="0" smtClean="0"/>
              <a:t>**</a:t>
            </a:r>
            <a:r>
              <a:rPr lang="zh-CN" altLang="en-US" dirty="0" smtClean="0"/>
              <a:t>，非常感谢您能同意我们参与您这里</a:t>
            </a:r>
            <a:r>
              <a:rPr lang="en-US" dirty="0" smtClean="0"/>
              <a:t>ERP</a:t>
            </a:r>
            <a:r>
              <a:rPr lang="zh-CN" altLang="en-US" dirty="0" smtClean="0"/>
              <a:t>项目的前期工作，我们已经和</a:t>
            </a:r>
            <a:r>
              <a:rPr lang="en-US" dirty="0" smtClean="0"/>
              <a:t>*</a:t>
            </a:r>
            <a:r>
              <a:rPr lang="zh-CN" altLang="en-US" dirty="0" smtClean="0"/>
              <a:t>进行了初步的沟通，对您的企业有了初步的了解。</a:t>
            </a:r>
          </a:p>
          <a:p>
            <a:pPr marL="0" indent="0">
              <a:buNone/>
              <a:tabLst>
                <a:tab pos="1433513" algn="l"/>
              </a:tabLst>
            </a:pPr>
            <a:r>
              <a:rPr lang="zh-CN" altLang="en-US" dirty="0" smtClean="0">
                <a:solidFill>
                  <a:srgbClr val="FF0000"/>
                </a:solidFill>
              </a:rPr>
              <a:t>您这里上</a:t>
            </a:r>
            <a:r>
              <a:rPr lang="en-US" dirty="0" smtClean="0">
                <a:solidFill>
                  <a:srgbClr val="FF0000"/>
                </a:solidFill>
              </a:rPr>
              <a:t>ERP</a:t>
            </a:r>
            <a:r>
              <a:rPr lang="zh-CN" altLang="en-US" dirty="0" smtClean="0">
                <a:solidFill>
                  <a:srgbClr val="FF0000"/>
                </a:solidFill>
              </a:rPr>
              <a:t>管理系统，是解决企业的经营管理核心问题，做的好，它发挥的价值将非常巨大，而失败，也会伤筋动骨，所以，您的亲自参与非常重要。</a:t>
            </a:r>
          </a:p>
          <a:p>
            <a:pPr marL="0" indent="0">
              <a:buNone/>
              <a:tabLst>
                <a:tab pos="1433513" algn="l"/>
              </a:tabLst>
            </a:pPr>
            <a:r>
              <a:rPr lang="zh-CN" altLang="en-US" dirty="0" smtClean="0"/>
              <a:t>所以，我们希望能够就这些核心的管理问题，向您直接汇报和沟通一下。</a:t>
            </a:r>
          </a:p>
          <a:p>
            <a:pPr marL="0" indent="0">
              <a:buNone/>
              <a:tabLst>
                <a:tab pos="1433513" algn="l"/>
              </a:tabLst>
            </a:pPr>
            <a:r>
              <a:rPr lang="zh-CN" altLang="en-US" dirty="0" smtClean="0"/>
              <a:t>非常感谢您能够给我们安排时间，如果可以，我将协同我们公司的专家一同前往。我相信，我们一定能够给到您很好的建议。</a:t>
            </a:r>
          </a:p>
          <a:p>
            <a:pPr marL="0" indent="0" algn="ctr">
              <a:buNone/>
              <a:tabLst>
                <a:tab pos="1433513" algn="l"/>
              </a:tabLst>
            </a:pPr>
            <a:r>
              <a:rPr lang="zh-CN" altLang="en-US" dirty="0" smtClean="0"/>
              <a:t>                                                                      谢谢</a:t>
            </a:r>
          </a:p>
          <a:p>
            <a:pPr marL="0" indent="0">
              <a:buFont typeface="+mj-lt"/>
              <a:buAutoNum type="arabicPeriod" startAt="2"/>
              <a:tabLst>
                <a:tab pos="1433513" algn="l"/>
              </a:tabLst>
            </a:pPr>
            <a:r>
              <a:rPr lang="zh-CN" altLang="en-US" b="1" dirty="0" smtClean="0"/>
              <a:t>最好的价值调研方案范本</a:t>
            </a:r>
          </a:p>
          <a:p>
            <a:pPr marL="0" indent="0">
              <a:buNone/>
              <a:tabLst>
                <a:tab pos="1433513" algn="l"/>
              </a:tabLst>
            </a:pPr>
            <a:r>
              <a:rPr lang="en-US" dirty="0" smtClean="0"/>
              <a:t> </a:t>
            </a:r>
            <a:endParaRPr lang="zh-CN" altLang="en-US" dirty="0" smtClean="0"/>
          </a:p>
          <a:p>
            <a:pPr marL="0" indent="0">
              <a:buNone/>
              <a:tabLst>
                <a:tab pos="1433513" algn="l"/>
              </a:tabLst>
            </a:pPr>
            <a:r>
              <a:rPr lang="zh-CN" altLang="en-US" dirty="0" smtClean="0"/>
              <a:t>论点：</a:t>
            </a:r>
            <a:r>
              <a:rPr lang="en-US" dirty="0" smtClean="0"/>
              <a:t>*</a:t>
            </a:r>
            <a:r>
              <a:rPr lang="zh-CN" altLang="en-US" dirty="0" smtClean="0"/>
              <a:t>总，经过对您公司的初步了解，发现存在以下</a:t>
            </a:r>
            <a:r>
              <a:rPr lang="en-US" dirty="0" smtClean="0"/>
              <a:t>N</a:t>
            </a:r>
            <a:r>
              <a:rPr lang="zh-CN" altLang="en-US" dirty="0" smtClean="0"/>
              <a:t>点管理不完善之处，他们目前正在造出您公司</a:t>
            </a:r>
            <a:r>
              <a:rPr lang="en-US" dirty="0" smtClean="0"/>
              <a:t>**</a:t>
            </a:r>
            <a:r>
              <a:rPr lang="zh-CN" altLang="en-US" dirty="0" smtClean="0"/>
              <a:t>万的资金不合理占用，造成每年</a:t>
            </a:r>
            <a:r>
              <a:rPr lang="en-US" dirty="0" smtClean="0"/>
              <a:t>*</a:t>
            </a:r>
            <a:r>
              <a:rPr lang="zh-CN" altLang="en-US" dirty="0" smtClean="0"/>
              <a:t>万资金成本浪费和损失，如果对这几点进行改善，我们认为可以激活</a:t>
            </a:r>
            <a:r>
              <a:rPr lang="en-US" dirty="0" smtClean="0"/>
              <a:t>*</a:t>
            </a:r>
            <a:r>
              <a:rPr lang="zh-CN" altLang="en-US" dirty="0" smtClean="0"/>
              <a:t>万沉睡资金，可以节省</a:t>
            </a:r>
            <a:r>
              <a:rPr lang="en-US" dirty="0" smtClean="0"/>
              <a:t>*</a:t>
            </a:r>
            <a:r>
              <a:rPr lang="zh-CN" altLang="en-US" dirty="0" smtClean="0"/>
              <a:t>万成本费用损失，从而实现经营利润的提升，而这正是我们高格，这家专业的企业管理软件服务商可以解决的。</a:t>
            </a:r>
          </a:p>
          <a:p>
            <a:pPr marL="0" indent="0">
              <a:buNone/>
              <a:tabLst>
                <a:tab pos="1433513" algn="l"/>
              </a:tabLst>
            </a:pPr>
            <a:r>
              <a:rPr lang="zh-CN" altLang="en-US" dirty="0" smtClean="0"/>
              <a:t>当然，</a:t>
            </a:r>
            <a:r>
              <a:rPr lang="en-US" dirty="0" smtClean="0"/>
              <a:t>ERP</a:t>
            </a:r>
            <a:r>
              <a:rPr lang="zh-CN" altLang="en-US" dirty="0" smtClean="0"/>
              <a:t>的价值远不仅此，还有更深层次的价值体现，本处只是对您公司目前不合理的管理所形成的直接损失进行分析，并提出解决办法。</a:t>
            </a:r>
          </a:p>
          <a:p>
            <a:pPr marL="0" indent="0">
              <a:buNone/>
              <a:tabLst>
                <a:tab pos="1433513" algn="l"/>
              </a:tabLst>
            </a:pPr>
            <a:r>
              <a:rPr lang="en-US" dirty="0" smtClean="0"/>
              <a:t> </a:t>
            </a:r>
            <a:endParaRPr lang="zh-CN" altLang="en-US" dirty="0" smtClean="0"/>
          </a:p>
          <a:p>
            <a:pPr marL="0" indent="0">
              <a:buNone/>
              <a:tabLst>
                <a:tab pos="1433513" algn="l"/>
              </a:tabLst>
            </a:pPr>
            <a:r>
              <a:rPr lang="zh-CN" altLang="en-US" dirty="0" smtClean="0"/>
              <a:t>论据：管理问题和想象以及分析的数据</a:t>
            </a:r>
          </a:p>
          <a:p>
            <a:pPr marL="0" indent="0">
              <a:buNone/>
              <a:tabLst>
                <a:tab pos="1433513" algn="l"/>
              </a:tabLst>
            </a:pPr>
            <a:r>
              <a:rPr lang="en-US" dirty="0" smtClean="0"/>
              <a:t> </a:t>
            </a:r>
            <a:endParaRPr lang="zh-CN" altLang="en-US" dirty="0" smtClean="0"/>
          </a:p>
          <a:p>
            <a:pPr marL="0" indent="0">
              <a:buNone/>
              <a:tabLst>
                <a:tab pos="1433513" algn="l"/>
              </a:tabLst>
            </a:pPr>
            <a:r>
              <a:rPr lang="zh-CN" altLang="en-US" dirty="0" smtClean="0"/>
              <a:t>总结：    结论！！！！</a:t>
            </a:r>
            <a:endParaRPr lang="zh-CN" altLang="en-US"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0" y="0"/>
            <a:ext cx="8229600" cy="571500"/>
          </a:xfrm>
        </p:spPr>
        <p:txBody>
          <a:bodyPr/>
          <a:lstStyle/>
          <a:p>
            <a:pPr eaLnBrk="1" hangingPunct="1"/>
            <a:r>
              <a:rPr lang="zh-CN" altLang="en-US" smtClean="0"/>
              <a:t>关键</a:t>
            </a:r>
            <a:r>
              <a:rPr lang="en-US" altLang="zh-CN" smtClean="0"/>
              <a:t>5</a:t>
            </a:r>
            <a:r>
              <a:rPr lang="zh-CN" altLang="en-US" smtClean="0"/>
              <a:t>：关于报价</a:t>
            </a:r>
          </a:p>
        </p:txBody>
      </p:sp>
      <p:sp>
        <p:nvSpPr>
          <p:cNvPr id="18435" name="内容占位符 2"/>
          <p:cNvSpPr>
            <a:spLocks noGrp="1"/>
          </p:cNvSpPr>
          <p:nvPr>
            <p:ph idx="1"/>
          </p:nvPr>
        </p:nvSpPr>
        <p:spPr>
          <a:xfrm>
            <a:off x="71438" y="2214563"/>
            <a:ext cx="2071687" cy="2311400"/>
          </a:xfrm>
        </p:spPr>
        <p:txBody>
          <a:bodyPr/>
          <a:lstStyle/>
          <a:p>
            <a:pPr marL="0" lvl="1" indent="0" eaLnBrk="1" hangingPunct="1">
              <a:buFont typeface="+mj-lt"/>
              <a:buNone/>
            </a:pPr>
            <a:r>
              <a:rPr lang="zh-CN" altLang="en-US" sz="2000" dirty="0" smtClean="0"/>
              <a:t>在不了解客户具体情况的时候：</a:t>
            </a:r>
            <a:r>
              <a:rPr lang="en-US" altLang="zh-CN" sz="2000" dirty="0" smtClean="0"/>
              <a:t/>
            </a:r>
            <a:br>
              <a:rPr lang="en-US" altLang="zh-CN" sz="2000" dirty="0" smtClean="0"/>
            </a:br>
            <a:r>
              <a:rPr lang="zh-CN" altLang="en-US" sz="2000" dirty="0" smtClean="0"/>
              <a:t>不能针对客户情况报价，但是必须向客户介绍我们价格体系和大致范围。</a:t>
            </a:r>
            <a:endParaRPr lang="en-US" altLang="zh-CN" sz="2000" dirty="0" smtClean="0"/>
          </a:p>
        </p:txBody>
      </p:sp>
      <p:sp>
        <p:nvSpPr>
          <p:cNvPr id="4" name="AutoShape 4"/>
          <p:cNvSpPr>
            <a:spLocks noChangeArrowheads="1"/>
          </p:cNvSpPr>
          <p:nvPr/>
        </p:nvSpPr>
        <p:spPr bwMode="gray">
          <a:xfrm>
            <a:off x="358775" y="5857892"/>
            <a:ext cx="8428067" cy="450833"/>
          </a:xfrm>
          <a:custGeom>
            <a:avLst/>
            <a:gdLst>
              <a:gd name="G0" fmla="+- 20102 0 0"/>
              <a:gd name="G1" fmla="+- 4838 0 0"/>
              <a:gd name="G2" fmla="+- 21600 0 4838"/>
              <a:gd name="G3" fmla="+- 10800 0 4838"/>
              <a:gd name="G4" fmla="+- 21600 0 20102"/>
              <a:gd name="G5" fmla="*/ G4 G3 10800"/>
              <a:gd name="G6" fmla="+- 21600 0 G5"/>
              <a:gd name="T0" fmla="*/ 20102 w 21600"/>
              <a:gd name="T1" fmla="*/ 0 h 21600"/>
              <a:gd name="T2" fmla="*/ 0 w 21600"/>
              <a:gd name="T3" fmla="*/ 10800 h 21600"/>
              <a:gd name="T4" fmla="*/ 2010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0102" y="0"/>
                </a:moveTo>
                <a:lnTo>
                  <a:pt x="20102" y="4838"/>
                </a:lnTo>
                <a:lnTo>
                  <a:pt x="3375" y="4838"/>
                </a:lnTo>
                <a:lnTo>
                  <a:pt x="3375" y="16762"/>
                </a:lnTo>
                <a:lnTo>
                  <a:pt x="20102" y="16762"/>
                </a:lnTo>
                <a:lnTo>
                  <a:pt x="20102" y="21600"/>
                </a:lnTo>
                <a:lnTo>
                  <a:pt x="21600" y="10800"/>
                </a:lnTo>
                <a:close/>
              </a:path>
              <a:path w="21600" h="21600">
                <a:moveTo>
                  <a:pt x="1350" y="4838"/>
                </a:moveTo>
                <a:lnTo>
                  <a:pt x="1350" y="16762"/>
                </a:lnTo>
                <a:lnTo>
                  <a:pt x="2700" y="16762"/>
                </a:lnTo>
                <a:lnTo>
                  <a:pt x="2700" y="4838"/>
                </a:lnTo>
                <a:close/>
              </a:path>
              <a:path w="21600" h="21600">
                <a:moveTo>
                  <a:pt x="0" y="4838"/>
                </a:moveTo>
                <a:lnTo>
                  <a:pt x="0" y="16762"/>
                </a:lnTo>
                <a:lnTo>
                  <a:pt x="675" y="16762"/>
                </a:lnTo>
                <a:lnTo>
                  <a:pt x="675" y="4838"/>
                </a:lnTo>
                <a:close/>
              </a:path>
            </a:pathLst>
          </a:custGeom>
          <a:gradFill rotWithShape="1">
            <a:gsLst>
              <a:gs pos="0">
                <a:schemeClr val="folHlink"/>
              </a:gs>
              <a:gs pos="100000">
                <a:schemeClr val="folHlink">
                  <a:gamma/>
                  <a:tint val="0"/>
                  <a:invGamma/>
                </a:schemeClr>
              </a:gs>
            </a:gsLst>
            <a:lin ang="5400000" scaled="1"/>
          </a:gradFill>
          <a:ln w="25400">
            <a:noFill/>
            <a:miter lim="800000"/>
            <a:headEnd/>
            <a:tailEnd/>
          </a:ln>
          <a:effectLst>
            <a:outerShdw dist="35921" dir="2700000" algn="ctr" rotWithShape="0">
              <a:srgbClr val="808080"/>
            </a:outerShdw>
          </a:effectLst>
        </p:spPr>
        <p:txBody>
          <a:bodyPr wrap="none" anchor="ctr"/>
          <a:lstStyle/>
          <a:p>
            <a:pPr>
              <a:defRPr/>
            </a:pPr>
            <a:endParaRPr lang="zh-CN" altLang="en-US">
              <a:latin typeface="Arial" charset="0"/>
            </a:endParaRPr>
          </a:p>
        </p:txBody>
      </p:sp>
      <p:cxnSp>
        <p:nvCxnSpPr>
          <p:cNvPr id="18437" name="AutoShape 5"/>
          <p:cNvCxnSpPr>
            <a:cxnSpLocks noChangeShapeType="1"/>
            <a:stCxn id="17" idx="3"/>
            <a:endCxn id="15" idx="1"/>
          </p:cNvCxnSpPr>
          <p:nvPr/>
        </p:nvCxnSpPr>
        <p:spPr bwMode="gray">
          <a:xfrm flipV="1">
            <a:off x="3617913" y="2657475"/>
            <a:ext cx="338137" cy="504825"/>
          </a:xfrm>
          <a:prstGeom prst="bentConnector3">
            <a:avLst>
              <a:gd name="adj1" fmla="val 49764"/>
            </a:avLst>
          </a:prstGeom>
          <a:noFill/>
          <a:ln w="9525">
            <a:solidFill>
              <a:schemeClr val="tx2"/>
            </a:solidFill>
            <a:miter lim="800000"/>
            <a:headEnd/>
            <a:tailEnd type="triangle" w="med" len="med"/>
          </a:ln>
        </p:spPr>
      </p:cxnSp>
      <p:cxnSp>
        <p:nvCxnSpPr>
          <p:cNvPr id="18438" name="AutoShape 6"/>
          <p:cNvCxnSpPr>
            <a:cxnSpLocks noChangeShapeType="1"/>
            <a:stCxn id="13" idx="3"/>
            <a:endCxn id="11" idx="1"/>
          </p:cNvCxnSpPr>
          <p:nvPr/>
        </p:nvCxnSpPr>
        <p:spPr bwMode="gray">
          <a:xfrm flipV="1">
            <a:off x="7091363" y="1722438"/>
            <a:ext cx="358775" cy="503237"/>
          </a:xfrm>
          <a:prstGeom prst="bentConnector3">
            <a:avLst>
              <a:gd name="adj1" fmla="val 50000"/>
            </a:avLst>
          </a:prstGeom>
          <a:noFill/>
          <a:ln w="9525">
            <a:solidFill>
              <a:schemeClr val="tx2"/>
            </a:solidFill>
            <a:miter lim="800000"/>
            <a:headEnd/>
            <a:tailEnd type="triangle" w="med" len="med"/>
          </a:ln>
        </p:spPr>
      </p:cxnSp>
      <p:cxnSp>
        <p:nvCxnSpPr>
          <p:cNvPr id="18439" name="AutoShape 7"/>
          <p:cNvCxnSpPr>
            <a:cxnSpLocks noChangeShapeType="1"/>
            <a:stCxn id="15" idx="3"/>
            <a:endCxn id="13" idx="1"/>
          </p:cNvCxnSpPr>
          <p:nvPr/>
        </p:nvCxnSpPr>
        <p:spPr bwMode="gray">
          <a:xfrm flipV="1">
            <a:off x="5364163" y="2225675"/>
            <a:ext cx="319087" cy="431800"/>
          </a:xfrm>
          <a:prstGeom prst="bentConnector3">
            <a:avLst>
              <a:gd name="adj1" fmla="val 49750"/>
            </a:avLst>
          </a:prstGeom>
          <a:noFill/>
          <a:ln w="9525">
            <a:solidFill>
              <a:schemeClr val="tx2"/>
            </a:solidFill>
            <a:miter lim="800000"/>
            <a:headEnd/>
            <a:tailEnd type="triangle" w="med" len="med"/>
          </a:ln>
        </p:spPr>
      </p:cxnSp>
      <p:sp>
        <p:nvSpPr>
          <p:cNvPr id="11" name="AutoShape 11"/>
          <p:cNvSpPr>
            <a:spLocks noChangeArrowheads="1"/>
          </p:cNvSpPr>
          <p:nvPr/>
        </p:nvSpPr>
        <p:spPr bwMode="gray">
          <a:xfrm>
            <a:off x="7450138" y="785813"/>
            <a:ext cx="1406525" cy="1873250"/>
          </a:xfrm>
          <a:prstGeom prst="roundRect">
            <a:avLst>
              <a:gd name="adj" fmla="val 16667"/>
            </a:avLst>
          </a:prstGeom>
          <a:gradFill rotWithShape="1">
            <a:gsLst>
              <a:gs pos="0">
                <a:srgbClr val="FF0000"/>
              </a:gs>
              <a:gs pos="45000">
                <a:srgbClr val="FF7A00"/>
              </a:gs>
              <a:gs pos="70000">
                <a:srgbClr val="FF0300"/>
              </a:gs>
              <a:gs pos="100000">
                <a:srgbClr val="4D0808"/>
              </a:gs>
            </a:gsLst>
            <a:lin ang="5400000" scaled="0"/>
          </a:gradFill>
          <a:ln w="19050">
            <a:noFill/>
            <a:round/>
            <a:headEnd/>
            <a:tailEnd/>
          </a:ln>
          <a:effectLst/>
        </p:spPr>
        <p:txBody>
          <a:bodyPr anchor="ctr"/>
          <a:lstStyle/>
          <a:p>
            <a:pPr algn="ctr">
              <a:defRPr/>
            </a:pPr>
            <a:r>
              <a:rPr kumimoji="1" lang="zh-CN" altLang="en-US" sz="2000" b="1" dirty="0">
                <a:solidFill>
                  <a:schemeClr val="bg1">
                    <a:lumMod val="95000"/>
                  </a:schemeClr>
                </a:solidFill>
                <a:effectLst>
                  <a:outerShdw blurRad="38100" dist="38100" dir="2700000" algn="tl">
                    <a:srgbClr val="FFFFFF"/>
                  </a:outerShdw>
                </a:effectLst>
                <a:latin typeface="华文中宋" pitchFamily="2" charset="-122"/>
                <a:ea typeface="华文中宋" pitchFamily="2" charset="-122"/>
              </a:rPr>
              <a:t>你所呈现的高价值和不可替代性</a:t>
            </a:r>
            <a:endParaRPr kumimoji="1" lang="en-US" altLang="ko-KR" sz="2000" b="1" dirty="0">
              <a:solidFill>
                <a:schemeClr val="bg1">
                  <a:lumMod val="95000"/>
                </a:schemeClr>
              </a:solidFill>
              <a:effectLst>
                <a:outerShdw blurRad="38100" dist="38100" dir="2700000" algn="tl">
                  <a:srgbClr val="FFFFFF"/>
                </a:outerShdw>
              </a:effectLst>
              <a:latin typeface="华文中宋" pitchFamily="2" charset="-122"/>
              <a:ea typeface="华文中宋" pitchFamily="2" charset="-122"/>
            </a:endParaRPr>
          </a:p>
        </p:txBody>
      </p:sp>
      <p:pic>
        <p:nvPicPr>
          <p:cNvPr id="18441" name="Picture 12" descr="shadow"/>
          <p:cNvPicPr>
            <a:picLocks noChangeAspect="1" noChangeArrowheads="1"/>
          </p:cNvPicPr>
          <p:nvPr/>
        </p:nvPicPr>
        <p:blipFill>
          <a:blip r:embed="rId2" cstate="print"/>
          <a:srcRect/>
          <a:stretch>
            <a:fillRect/>
          </a:stretch>
        </p:blipFill>
        <p:spPr bwMode="gray">
          <a:xfrm>
            <a:off x="7324725" y="2873375"/>
            <a:ext cx="1676400" cy="215900"/>
          </a:xfrm>
          <a:prstGeom prst="rect">
            <a:avLst/>
          </a:prstGeom>
          <a:noFill/>
          <a:ln w="9525">
            <a:noFill/>
            <a:miter lim="800000"/>
            <a:headEnd/>
            <a:tailEnd/>
          </a:ln>
        </p:spPr>
      </p:pic>
      <p:sp>
        <p:nvSpPr>
          <p:cNvPr id="13" name="AutoShape 13"/>
          <p:cNvSpPr>
            <a:spLocks noChangeArrowheads="1"/>
          </p:cNvSpPr>
          <p:nvPr/>
        </p:nvSpPr>
        <p:spPr bwMode="gray">
          <a:xfrm>
            <a:off x="5683250" y="1287463"/>
            <a:ext cx="1408113" cy="1876425"/>
          </a:xfrm>
          <a:prstGeom prst="roundRect">
            <a:avLst>
              <a:gd name="adj" fmla="val 16667"/>
            </a:avLst>
          </a:prstGeom>
          <a:gradFill rotWithShape="1">
            <a:gsLst>
              <a:gs pos="0">
                <a:schemeClr val="accent1">
                  <a:gamma/>
                  <a:shade val="75686"/>
                  <a:invGamma/>
                </a:schemeClr>
              </a:gs>
              <a:gs pos="50000">
                <a:schemeClr val="accent1"/>
              </a:gs>
              <a:gs pos="100000">
                <a:schemeClr val="accent1">
                  <a:gamma/>
                  <a:shade val="75686"/>
                  <a:invGamma/>
                </a:schemeClr>
              </a:gs>
            </a:gsLst>
            <a:lin ang="5400000" scaled="1"/>
          </a:gradFill>
          <a:ln w="19050">
            <a:noFill/>
            <a:round/>
            <a:headEnd/>
            <a:tailEnd/>
          </a:ln>
          <a:effectLst/>
        </p:spPr>
        <p:txBody>
          <a:bodyPr anchor="ctr"/>
          <a:lstStyle/>
          <a:p>
            <a:pPr algn="ctr">
              <a:defRPr/>
            </a:pPr>
            <a:r>
              <a:rPr lang="zh-CN" altLang="en-US" sz="2000" b="1" dirty="0">
                <a:solidFill>
                  <a:schemeClr val="bg1">
                    <a:lumMod val="95000"/>
                  </a:schemeClr>
                </a:solidFill>
                <a:latin typeface="华文中宋" pitchFamily="2" charset="-122"/>
                <a:ea typeface="华文中宋" pitchFamily="2" charset="-122"/>
              </a:rPr>
              <a:t>竞争对手大概价格</a:t>
            </a:r>
            <a:endParaRPr kumimoji="1" lang="en-US" altLang="ko-KR" sz="2000" b="1" dirty="0">
              <a:solidFill>
                <a:schemeClr val="bg1">
                  <a:lumMod val="95000"/>
                </a:schemeClr>
              </a:solidFill>
              <a:effectLst>
                <a:outerShdw blurRad="38100" dist="38100" dir="2700000" algn="tl">
                  <a:srgbClr val="FFFFFF"/>
                </a:outerShdw>
              </a:effectLst>
              <a:latin typeface="华文中宋" pitchFamily="2" charset="-122"/>
              <a:ea typeface="华文中宋" pitchFamily="2" charset="-122"/>
            </a:endParaRPr>
          </a:p>
        </p:txBody>
      </p:sp>
      <p:pic>
        <p:nvPicPr>
          <p:cNvPr id="18443" name="Picture 14" descr="shadow"/>
          <p:cNvPicPr>
            <a:picLocks noChangeAspect="1" noChangeArrowheads="1"/>
          </p:cNvPicPr>
          <p:nvPr/>
        </p:nvPicPr>
        <p:blipFill>
          <a:blip r:embed="rId2" cstate="print"/>
          <a:srcRect/>
          <a:stretch>
            <a:fillRect/>
          </a:stretch>
        </p:blipFill>
        <p:spPr bwMode="gray">
          <a:xfrm>
            <a:off x="5549900" y="3376613"/>
            <a:ext cx="1676400" cy="215900"/>
          </a:xfrm>
          <a:prstGeom prst="rect">
            <a:avLst/>
          </a:prstGeom>
          <a:noFill/>
          <a:ln w="9525">
            <a:noFill/>
            <a:miter lim="800000"/>
            <a:headEnd/>
            <a:tailEnd/>
          </a:ln>
        </p:spPr>
      </p:pic>
      <p:sp>
        <p:nvSpPr>
          <p:cNvPr id="15" name="AutoShape 15"/>
          <p:cNvSpPr>
            <a:spLocks noChangeArrowheads="1"/>
          </p:cNvSpPr>
          <p:nvPr/>
        </p:nvSpPr>
        <p:spPr bwMode="gray">
          <a:xfrm>
            <a:off x="3956050" y="1720850"/>
            <a:ext cx="1408113" cy="1873250"/>
          </a:xfrm>
          <a:prstGeom prst="roundRect">
            <a:avLst>
              <a:gd name="adj" fmla="val 16667"/>
            </a:avLst>
          </a:prstGeom>
          <a:gradFill rotWithShape="1">
            <a:gsLst>
              <a:gs pos="0">
                <a:schemeClr val="accent2">
                  <a:gamma/>
                  <a:shade val="75686"/>
                  <a:invGamma/>
                </a:schemeClr>
              </a:gs>
              <a:gs pos="50000">
                <a:schemeClr val="accent2"/>
              </a:gs>
              <a:gs pos="100000">
                <a:schemeClr val="accent2">
                  <a:gamma/>
                  <a:shade val="75686"/>
                  <a:invGamma/>
                </a:schemeClr>
              </a:gs>
            </a:gsLst>
            <a:lin ang="5400000" scaled="1"/>
          </a:gradFill>
          <a:ln w="19050">
            <a:noFill/>
            <a:round/>
            <a:headEnd/>
            <a:tailEnd/>
          </a:ln>
          <a:effectLst/>
        </p:spPr>
        <p:txBody>
          <a:bodyPr anchor="ctr"/>
          <a:lstStyle/>
          <a:p>
            <a:pPr algn="ctr">
              <a:defRPr/>
            </a:pPr>
            <a:r>
              <a:rPr lang="zh-CN" altLang="en-US" sz="2000" b="1" dirty="0" smtClean="0">
                <a:solidFill>
                  <a:schemeClr val="bg1">
                    <a:lumMod val="95000"/>
                  </a:schemeClr>
                </a:solidFill>
                <a:latin typeface="华文中宋" pitchFamily="2" charset="-122"/>
                <a:ea typeface="华文中宋" pitchFamily="2" charset="-122"/>
              </a:rPr>
              <a:t>分析问题，呈现价值，</a:t>
            </a:r>
            <a:r>
              <a:rPr lang="zh-CN" altLang="en-US" sz="2000" b="1" dirty="0">
                <a:solidFill>
                  <a:schemeClr val="bg1">
                    <a:lumMod val="95000"/>
                  </a:schemeClr>
                </a:solidFill>
                <a:latin typeface="华文中宋" pitchFamily="2" charset="-122"/>
                <a:ea typeface="华文中宋" pitchFamily="2" charset="-122"/>
              </a:rPr>
              <a:t>引导</a:t>
            </a:r>
            <a:r>
              <a:rPr lang="zh-CN" altLang="en-US" sz="2000" b="1" dirty="0" smtClean="0">
                <a:solidFill>
                  <a:schemeClr val="bg1">
                    <a:lumMod val="95000"/>
                  </a:schemeClr>
                </a:solidFill>
                <a:latin typeface="华文中宋" pitchFamily="2" charset="-122"/>
                <a:ea typeface="华文中宋" pitchFamily="2" charset="-122"/>
              </a:rPr>
              <a:t>预算</a:t>
            </a:r>
            <a:endParaRPr kumimoji="1" lang="en-US" altLang="ko-KR" sz="2000" b="1" dirty="0">
              <a:solidFill>
                <a:schemeClr val="bg1">
                  <a:lumMod val="95000"/>
                </a:schemeClr>
              </a:solidFill>
              <a:effectLst>
                <a:outerShdw blurRad="38100" dist="38100" dir="2700000" algn="tl">
                  <a:srgbClr val="FFFFFF"/>
                </a:outerShdw>
              </a:effectLst>
              <a:latin typeface="华文中宋" pitchFamily="2" charset="-122"/>
              <a:ea typeface="华文中宋" pitchFamily="2" charset="-122"/>
            </a:endParaRPr>
          </a:p>
        </p:txBody>
      </p:sp>
      <p:pic>
        <p:nvPicPr>
          <p:cNvPr id="18445" name="Picture 16" descr="shadow"/>
          <p:cNvPicPr>
            <a:picLocks noChangeAspect="1" noChangeArrowheads="1"/>
          </p:cNvPicPr>
          <p:nvPr/>
        </p:nvPicPr>
        <p:blipFill>
          <a:blip r:embed="rId2" cstate="print"/>
          <a:srcRect/>
          <a:stretch>
            <a:fillRect/>
          </a:stretch>
        </p:blipFill>
        <p:spPr bwMode="gray">
          <a:xfrm>
            <a:off x="3776663" y="3808413"/>
            <a:ext cx="1676400" cy="215900"/>
          </a:xfrm>
          <a:prstGeom prst="rect">
            <a:avLst/>
          </a:prstGeom>
          <a:noFill/>
          <a:ln w="9525">
            <a:noFill/>
            <a:miter lim="800000"/>
            <a:headEnd/>
            <a:tailEnd/>
          </a:ln>
        </p:spPr>
      </p:pic>
      <p:sp>
        <p:nvSpPr>
          <p:cNvPr id="17" name="AutoShape 17"/>
          <p:cNvSpPr>
            <a:spLocks noChangeArrowheads="1"/>
          </p:cNvSpPr>
          <p:nvPr/>
        </p:nvSpPr>
        <p:spPr bwMode="gray">
          <a:xfrm>
            <a:off x="2211388" y="2230438"/>
            <a:ext cx="1406525" cy="1862137"/>
          </a:xfrm>
          <a:prstGeom prst="roundRect">
            <a:avLst>
              <a:gd name="adj" fmla="val 16667"/>
            </a:avLst>
          </a:prstGeom>
          <a:gradFill rotWithShape="1">
            <a:gsLst>
              <a:gs pos="0">
                <a:schemeClr val="accent1">
                  <a:gamma/>
                  <a:shade val="75686"/>
                  <a:invGamma/>
                </a:schemeClr>
              </a:gs>
              <a:gs pos="50000">
                <a:schemeClr val="accent1"/>
              </a:gs>
              <a:gs pos="100000">
                <a:schemeClr val="accent1">
                  <a:gamma/>
                  <a:shade val="75686"/>
                  <a:invGamma/>
                </a:schemeClr>
              </a:gs>
            </a:gsLst>
            <a:lin ang="5400000" scaled="1"/>
          </a:gradFill>
          <a:ln w="19050">
            <a:noFill/>
            <a:round/>
            <a:headEnd/>
            <a:tailEnd/>
          </a:ln>
          <a:effectLst/>
        </p:spPr>
        <p:txBody>
          <a:bodyPr anchor="ctr"/>
          <a:lstStyle/>
          <a:p>
            <a:pPr algn="ctr">
              <a:defRPr/>
            </a:pPr>
            <a:r>
              <a:rPr lang="zh-CN" altLang="en-US" sz="2000" b="1" dirty="0">
                <a:solidFill>
                  <a:schemeClr val="bg1">
                    <a:lumMod val="95000"/>
                  </a:schemeClr>
                </a:solidFill>
                <a:latin typeface="华文中宋" pitchFamily="2" charset="-122"/>
                <a:ea typeface="华文中宋" pitchFamily="2" charset="-122"/>
              </a:rPr>
              <a:t>了解客户具体情况</a:t>
            </a:r>
            <a:endParaRPr kumimoji="1" lang="en-US" altLang="ko-KR" sz="2000" b="1" dirty="0">
              <a:solidFill>
                <a:schemeClr val="bg1">
                  <a:lumMod val="95000"/>
                </a:schemeClr>
              </a:solidFill>
              <a:effectLst>
                <a:outerShdw blurRad="38100" dist="38100" dir="2700000" algn="tl">
                  <a:srgbClr val="FFFFFF"/>
                </a:outerShdw>
              </a:effectLst>
              <a:latin typeface="华文中宋" pitchFamily="2" charset="-122"/>
              <a:ea typeface="华文中宋" pitchFamily="2" charset="-122"/>
            </a:endParaRPr>
          </a:p>
        </p:txBody>
      </p:sp>
      <p:pic>
        <p:nvPicPr>
          <p:cNvPr id="18447" name="Picture 18" descr="shadow"/>
          <p:cNvPicPr>
            <a:picLocks noChangeAspect="1" noChangeArrowheads="1"/>
          </p:cNvPicPr>
          <p:nvPr/>
        </p:nvPicPr>
        <p:blipFill>
          <a:blip r:embed="rId2" cstate="print"/>
          <a:srcRect/>
          <a:stretch>
            <a:fillRect/>
          </a:stretch>
        </p:blipFill>
        <p:spPr bwMode="gray">
          <a:xfrm>
            <a:off x="2066925" y="4319588"/>
            <a:ext cx="1676400" cy="211137"/>
          </a:xfrm>
          <a:prstGeom prst="rect">
            <a:avLst/>
          </a:prstGeom>
          <a:noFill/>
          <a:ln w="9525">
            <a:noFill/>
            <a:miter lim="800000"/>
            <a:headEnd/>
            <a:tailEnd/>
          </a:ln>
        </p:spPr>
      </p:pic>
      <p:sp>
        <p:nvSpPr>
          <p:cNvPr id="18" name="上箭头标注 17"/>
          <p:cNvSpPr/>
          <p:nvPr/>
        </p:nvSpPr>
        <p:spPr>
          <a:xfrm>
            <a:off x="4643438" y="3786190"/>
            <a:ext cx="1928826" cy="1714512"/>
          </a:xfrm>
          <a:prstGeom prst="upArrowCallout">
            <a:avLst>
              <a:gd name="adj1" fmla="val 25000"/>
              <a:gd name="adj2" fmla="val 25000"/>
              <a:gd name="adj3" fmla="val 25000"/>
              <a:gd name="adj4" fmla="val 54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华文中宋" pitchFamily="2" charset="-122"/>
                <a:ea typeface="华文中宋" pitchFamily="2" charset="-122"/>
              </a:rPr>
              <a:t>一般在这里</a:t>
            </a:r>
            <a:r>
              <a:rPr lang="en-US" altLang="zh-CN" sz="2400" dirty="0" smtClean="0">
                <a:latin typeface="华文中宋" pitchFamily="2" charset="-122"/>
                <a:ea typeface="华文中宋" pitchFamily="2" charset="-122"/>
              </a:rPr>
              <a:t/>
            </a:r>
            <a:br>
              <a:rPr lang="en-US" altLang="zh-CN" sz="2400" dirty="0" smtClean="0">
                <a:latin typeface="华文中宋" pitchFamily="2" charset="-122"/>
                <a:ea typeface="华文中宋" pitchFamily="2" charset="-122"/>
              </a:rPr>
            </a:br>
            <a:r>
              <a:rPr lang="zh-CN" altLang="en-US" sz="2400" dirty="0" smtClean="0">
                <a:latin typeface="华文中宋" pitchFamily="2" charset="-122"/>
                <a:ea typeface="华文中宋" pitchFamily="2" charset="-122"/>
              </a:rPr>
              <a:t>可以报价了！</a:t>
            </a:r>
            <a:endParaRPr lang="zh-CN"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0" y="0"/>
            <a:ext cx="8229600" cy="571500"/>
          </a:xfrm>
        </p:spPr>
        <p:txBody>
          <a:bodyPr/>
          <a:lstStyle/>
          <a:p>
            <a:pPr eaLnBrk="1" hangingPunct="1"/>
            <a:r>
              <a:rPr lang="zh-CN" altLang="en-US" sz="2200" smtClean="0"/>
              <a:t>当客户告诉你</a:t>
            </a:r>
            <a:r>
              <a:rPr lang="en-US" altLang="zh-CN" sz="2200" smtClean="0"/>
              <a:t>:</a:t>
            </a:r>
            <a:r>
              <a:rPr lang="zh-CN" altLang="en-US" sz="2200" smtClean="0"/>
              <a:t>虽然很认同你的产品和方案</a:t>
            </a:r>
            <a:r>
              <a:rPr lang="en-US" altLang="zh-CN" sz="2200" smtClean="0"/>
              <a:t>, </a:t>
            </a:r>
            <a:r>
              <a:rPr lang="zh-CN" altLang="en-US" sz="2200" smtClean="0"/>
              <a:t>价格太高时候。</a:t>
            </a:r>
          </a:p>
        </p:txBody>
      </p:sp>
      <p:sp>
        <p:nvSpPr>
          <p:cNvPr id="19459" name="Line 3"/>
          <p:cNvSpPr>
            <a:spLocks noChangeShapeType="1"/>
          </p:cNvSpPr>
          <p:nvPr/>
        </p:nvSpPr>
        <p:spPr bwMode="auto">
          <a:xfrm>
            <a:off x="1479550" y="2209800"/>
            <a:ext cx="0" cy="4648200"/>
          </a:xfrm>
          <a:prstGeom prst="line">
            <a:avLst/>
          </a:prstGeom>
          <a:noFill/>
          <a:ln w="57150">
            <a:solidFill>
              <a:schemeClr val="tx1"/>
            </a:solidFill>
            <a:round/>
            <a:headEnd type="none" w="sm" len="sm"/>
            <a:tailEnd type="none" w="sm" len="sm"/>
          </a:ln>
        </p:spPr>
        <p:txBody>
          <a:bodyPr/>
          <a:lstStyle/>
          <a:p>
            <a:endParaRPr lang="zh-CN" altLang="en-US"/>
          </a:p>
        </p:txBody>
      </p:sp>
      <p:sp>
        <p:nvSpPr>
          <p:cNvPr id="19460" name="Line 4"/>
          <p:cNvSpPr>
            <a:spLocks noChangeShapeType="1"/>
          </p:cNvSpPr>
          <p:nvPr/>
        </p:nvSpPr>
        <p:spPr bwMode="auto">
          <a:xfrm>
            <a:off x="1479550" y="28908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1" name="Line 5"/>
          <p:cNvSpPr>
            <a:spLocks noChangeShapeType="1"/>
          </p:cNvSpPr>
          <p:nvPr/>
        </p:nvSpPr>
        <p:spPr bwMode="auto">
          <a:xfrm>
            <a:off x="1479550" y="31956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2" name="Line 6"/>
          <p:cNvSpPr>
            <a:spLocks noChangeShapeType="1"/>
          </p:cNvSpPr>
          <p:nvPr/>
        </p:nvSpPr>
        <p:spPr bwMode="auto">
          <a:xfrm>
            <a:off x="1479550" y="35004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3" name="Line 7"/>
          <p:cNvSpPr>
            <a:spLocks noChangeShapeType="1"/>
          </p:cNvSpPr>
          <p:nvPr/>
        </p:nvSpPr>
        <p:spPr bwMode="auto">
          <a:xfrm>
            <a:off x="1479550" y="38052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4" name="Line 8"/>
          <p:cNvSpPr>
            <a:spLocks noChangeShapeType="1"/>
          </p:cNvSpPr>
          <p:nvPr/>
        </p:nvSpPr>
        <p:spPr bwMode="auto">
          <a:xfrm>
            <a:off x="1479550" y="41100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5" name="Line 9"/>
          <p:cNvSpPr>
            <a:spLocks noChangeShapeType="1"/>
          </p:cNvSpPr>
          <p:nvPr/>
        </p:nvSpPr>
        <p:spPr bwMode="auto">
          <a:xfrm>
            <a:off x="1479550" y="44148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6" name="Line 10"/>
          <p:cNvSpPr>
            <a:spLocks noChangeShapeType="1"/>
          </p:cNvSpPr>
          <p:nvPr/>
        </p:nvSpPr>
        <p:spPr bwMode="auto">
          <a:xfrm>
            <a:off x="1479550" y="47958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7" name="Line 11"/>
          <p:cNvSpPr>
            <a:spLocks noChangeShapeType="1"/>
          </p:cNvSpPr>
          <p:nvPr/>
        </p:nvSpPr>
        <p:spPr bwMode="auto">
          <a:xfrm>
            <a:off x="1479550" y="51006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8" name="Line 12"/>
          <p:cNvSpPr>
            <a:spLocks noChangeShapeType="1"/>
          </p:cNvSpPr>
          <p:nvPr/>
        </p:nvSpPr>
        <p:spPr bwMode="auto">
          <a:xfrm>
            <a:off x="1479550" y="54054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69" name="Line 13"/>
          <p:cNvSpPr>
            <a:spLocks noChangeShapeType="1"/>
          </p:cNvSpPr>
          <p:nvPr/>
        </p:nvSpPr>
        <p:spPr bwMode="auto">
          <a:xfrm>
            <a:off x="1479550" y="57102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70" name="Line 14"/>
          <p:cNvSpPr>
            <a:spLocks noChangeShapeType="1"/>
          </p:cNvSpPr>
          <p:nvPr/>
        </p:nvSpPr>
        <p:spPr bwMode="auto">
          <a:xfrm>
            <a:off x="1479550" y="61674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71" name="Line 15"/>
          <p:cNvSpPr>
            <a:spLocks noChangeShapeType="1"/>
          </p:cNvSpPr>
          <p:nvPr/>
        </p:nvSpPr>
        <p:spPr bwMode="auto">
          <a:xfrm>
            <a:off x="1479550" y="6472238"/>
            <a:ext cx="152400" cy="0"/>
          </a:xfrm>
          <a:prstGeom prst="line">
            <a:avLst/>
          </a:prstGeom>
          <a:noFill/>
          <a:ln w="57150">
            <a:solidFill>
              <a:schemeClr val="tx1"/>
            </a:solidFill>
            <a:round/>
            <a:headEnd type="none" w="sm" len="sm"/>
            <a:tailEnd type="none" w="sm" len="sm"/>
          </a:ln>
        </p:spPr>
        <p:txBody>
          <a:bodyPr/>
          <a:lstStyle/>
          <a:p>
            <a:endParaRPr lang="zh-CN" altLang="en-US"/>
          </a:p>
        </p:txBody>
      </p:sp>
      <p:sp>
        <p:nvSpPr>
          <p:cNvPr id="19472" name="Rectangle 17"/>
          <p:cNvSpPr>
            <a:spLocks noChangeArrowheads="1"/>
          </p:cNvSpPr>
          <p:nvPr/>
        </p:nvSpPr>
        <p:spPr bwMode="auto">
          <a:xfrm>
            <a:off x="2087563" y="4037013"/>
            <a:ext cx="6858000" cy="2438400"/>
          </a:xfrm>
          <a:prstGeom prst="rect">
            <a:avLst/>
          </a:prstGeom>
          <a:solidFill>
            <a:srgbClr val="3365FB"/>
          </a:solidFill>
          <a:ln w="9525">
            <a:noFill/>
            <a:miter lim="800000"/>
            <a:headEnd/>
            <a:tailEnd/>
          </a:ln>
        </p:spPr>
        <p:txBody>
          <a:bodyPr wrap="none" anchor="ctr"/>
          <a:lstStyle/>
          <a:p>
            <a:endParaRPr lang="zh-CN" altLang="en-US"/>
          </a:p>
        </p:txBody>
      </p:sp>
      <p:sp>
        <p:nvSpPr>
          <p:cNvPr id="19473" name="Freeform 18"/>
          <p:cNvSpPr>
            <a:spLocks/>
          </p:cNvSpPr>
          <p:nvPr/>
        </p:nvSpPr>
        <p:spPr bwMode="auto">
          <a:xfrm>
            <a:off x="5668963" y="5980113"/>
            <a:ext cx="3221037" cy="115887"/>
          </a:xfrm>
          <a:custGeom>
            <a:avLst/>
            <a:gdLst>
              <a:gd name="T0" fmla="*/ 0 w 2029"/>
              <a:gd name="T1" fmla="*/ 114300 h 73"/>
              <a:gd name="T2" fmla="*/ 57150 w 2029"/>
              <a:gd name="T3" fmla="*/ 76200 h 73"/>
              <a:gd name="T4" fmla="*/ 209550 w 2029"/>
              <a:gd name="T5" fmla="*/ 76200 h 73"/>
              <a:gd name="T6" fmla="*/ 323850 w 2029"/>
              <a:gd name="T7" fmla="*/ 95250 h 73"/>
              <a:gd name="T8" fmla="*/ 476250 w 2029"/>
              <a:gd name="T9" fmla="*/ 95250 h 73"/>
              <a:gd name="T10" fmla="*/ 628650 w 2029"/>
              <a:gd name="T11" fmla="*/ 95250 h 73"/>
              <a:gd name="T12" fmla="*/ 781050 w 2029"/>
              <a:gd name="T13" fmla="*/ 95250 h 73"/>
              <a:gd name="T14" fmla="*/ 933450 w 2029"/>
              <a:gd name="T15" fmla="*/ 76200 h 73"/>
              <a:gd name="T16" fmla="*/ 1047750 w 2029"/>
              <a:gd name="T17" fmla="*/ 76200 h 73"/>
              <a:gd name="T18" fmla="*/ 1200150 w 2029"/>
              <a:gd name="T19" fmla="*/ 57150 h 73"/>
              <a:gd name="T20" fmla="*/ 1314450 w 2029"/>
              <a:gd name="T21" fmla="*/ 38100 h 73"/>
              <a:gd name="T22" fmla="*/ 1390650 w 2029"/>
              <a:gd name="T23" fmla="*/ 38100 h 73"/>
              <a:gd name="T24" fmla="*/ 1447800 w 2029"/>
              <a:gd name="T25" fmla="*/ 57150 h 73"/>
              <a:gd name="T26" fmla="*/ 1600200 w 2029"/>
              <a:gd name="T27" fmla="*/ 57150 h 73"/>
              <a:gd name="T28" fmla="*/ 1714500 w 2029"/>
              <a:gd name="T29" fmla="*/ 76200 h 73"/>
              <a:gd name="T30" fmla="*/ 1771650 w 2029"/>
              <a:gd name="T31" fmla="*/ 95250 h 73"/>
              <a:gd name="T32" fmla="*/ 1828800 w 2029"/>
              <a:gd name="T33" fmla="*/ 95250 h 73"/>
              <a:gd name="T34" fmla="*/ 1885950 w 2029"/>
              <a:gd name="T35" fmla="*/ 114300 h 73"/>
              <a:gd name="T36" fmla="*/ 1962150 w 2029"/>
              <a:gd name="T37" fmla="*/ 114300 h 73"/>
              <a:gd name="T38" fmla="*/ 2076450 w 2029"/>
              <a:gd name="T39" fmla="*/ 95250 h 73"/>
              <a:gd name="T40" fmla="*/ 2228850 w 2029"/>
              <a:gd name="T41" fmla="*/ 76200 h 73"/>
              <a:gd name="T42" fmla="*/ 2343150 w 2029"/>
              <a:gd name="T43" fmla="*/ 57150 h 73"/>
              <a:gd name="T44" fmla="*/ 2457450 w 2029"/>
              <a:gd name="T45" fmla="*/ 38100 h 73"/>
              <a:gd name="T46" fmla="*/ 2533650 w 2029"/>
              <a:gd name="T47" fmla="*/ 19050 h 73"/>
              <a:gd name="T48" fmla="*/ 2590800 w 2029"/>
              <a:gd name="T49" fmla="*/ 0 h 73"/>
              <a:gd name="T50" fmla="*/ 2743200 w 2029"/>
              <a:gd name="T51" fmla="*/ 0 h 73"/>
              <a:gd name="T52" fmla="*/ 2895600 w 2029"/>
              <a:gd name="T53" fmla="*/ 19050 h 73"/>
              <a:gd name="T54" fmla="*/ 3048000 w 2029"/>
              <a:gd name="T55" fmla="*/ 38100 h 73"/>
              <a:gd name="T56" fmla="*/ 3105150 w 2029"/>
              <a:gd name="T57" fmla="*/ 57150 h 73"/>
              <a:gd name="T58" fmla="*/ 3162300 w 2029"/>
              <a:gd name="T59" fmla="*/ 57150 h 73"/>
              <a:gd name="T60" fmla="*/ 3219450 w 2029"/>
              <a:gd name="T61" fmla="*/ 5715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29"/>
              <a:gd name="T94" fmla="*/ 0 h 73"/>
              <a:gd name="T95" fmla="*/ 2029 w 2029"/>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29" h="73">
                <a:moveTo>
                  <a:pt x="0" y="72"/>
                </a:moveTo>
                <a:lnTo>
                  <a:pt x="36" y="48"/>
                </a:lnTo>
                <a:lnTo>
                  <a:pt x="132" y="48"/>
                </a:lnTo>
                <a:lnTo>
                  <a:pt x="204" y="60"/>
                </a:lnTo>
                <a:lnTo>
                  <a:pt x="300" y="60"/>
                </a:lnTo>
                <a:lnTo>
                  <a:pt x="396" y="60"/>
                </a:lnTo>
                <a:lnTo>
                  <a:pt x="492" y="60"/>
                </a:lnTo>
                <a:lnTo>
                  <a:pt x="588" y="48"/>
                </a:lnTo>
                <a:lnTo>
                  <a:pt x="660" y="48"/>
                </a:lnTo>
                <a:lnTo>
                  <a:pt x="756" y="36"/>
                </a:lnTo>
                <a:lnTo>
                  <a:pt x="828" y="24"/>
                </a:lnTo>
                <a:lnTo>
                  <a:pt x="876" y="24"/>
                </a:lnTo>
                <a:lnTo>
                  <a:pt x="912" y="36"/>
                </a:lnTo>
                <a:lnTo>
                  <a:pt x="1008" y="36"/>
                </a:lnTo>
                <a:lnTo>
                  <a:pt x="1080" y="48"/>
                </a:lnTo>
                <a:lnTo>
                  <a:pt x="1116" y="60"/>
                </a:lnTo>
                <a:lnTo>
                  <a:pt x="1152" y="60"/>
                </a:lnTo>
                <a:lnTo>
                  <a:pt x="1188" y="72"/>
                </a:lnTo>
                <a:lnTo>
                  <a:pt x="1236" y="72"/>
                </a:lnTo>
                <a:lnTo>
                  <a:pt x="1308" y="60"/>
                </a:lnTo>
                <a:lnTo>
                  <a:pt x="1404" y="48"/>
                </a:lnTo>
                <a:lnTo>
                  <a:pt x="1476" y="36"/>
                </a:lnTo>
                <a:lnTo>
                  <a:pt x="1548" y="24"/>
                </a:lnTo>
                <a:lnTo>
                  <a:pt x="1596" y="12"/>
                </a:lnTo>
                <a:lnTo>
                  <a:pt x="1632" y="0"/>
                </a:lnTo>
                <a:lnTo>
                  <a:pt x="1728" y="0"/>
                </a:lnTo>
                <a:lnTo>
                  <a:pt x="1824" y="12"/>
                </a:lnTo>
                <a:lnTo>
                  <a:pt x="1920" y="24"/>
                </a:lnTo>
                <a:lnTo>
                  <a:pt x="1956" y="36"/>
                </a:lnTo>
                <a:lnTo>
                  <a:pt x="1992" y="36"/>
                </a:lnTo>
                <a:lnTo>
                  <a:pt x="2028" y="36"/>
                </a:lnTo>
              </a:path>
            </a:pathLst>
          </a:custGeom>
          <a:solidFill>
            <a:schemeClr val="accent1"/>
          </a:solidFill>
          <a:ln w="12700" cap="rnd">
            <a:solidFill>
              <a:schemeClr val="accent1"/>
            </a:solidFill>
            <a:round/>
            <a:headEnd type="none" w="sm" len="sm"/>
            <a:tailEnd type="none" w="sm" len="sm"/>
          </a:ln>
        </p:spPr>
        <p:txBody>
          <a:bodyPr/>
          <a:lstStyle/>
          <a:p>
            <a:endParaRPr lang="zh-CN" altLang="en-US"/>
          </a:p>
        </p:txBody>
      </p:sp>
      <p:grpSp>
        <p:nvGrpSpPr>
          <p:cNvPr id="19474" name="Group 19"/>
          <p:cNvGrpSpPr>
            <a:grpSpLocks/>
          </p:cNvGrpSpPr>
          <p:nvPr/>
        </p:nvGrpSpPr>
        <p:grpSpPr bwMode="auto">
          <a:xfrm>
            <a:off x="2544763" y="2857500"/>
            <a:ext cx="1982787" cy="2895600"/>
            <a:chOff x="1248" y="1344"/>
            <a:chExt cx="1249" cy="1945"/>
          </a:xfrm>
        </p:grpSpPr>
        <p:sp>
          <p:nvSpPr>
            <p:cNvPr id="19661" name="Freeform 20"/>
            <p:cNvSpPr>
              <a:spLocks/>
            </p:cNvSpPr>
            <p:nvPr/>
          </p:nvSpPr>
          <p:spPr bwMode="auto">
            <a:xfrm>
              <a:off x="1248" y="1344"/>
              <a:ext cx="1237" cy="1766"/>
            </a:xfrm>
            <a:custGeom>
              <a:avLst/>
              <a:gdLst>
                <a:gd name="T0" fmla="*/ 37 w 1237"/>
                <a:gd name="T1" fmla="*/ 716 h 1766"/>
                <a:gd name="T2" fmla="*/ 98 w 1237"/>
                <a:gd name="T3" fmla="*/ 627 h 1766"/>
                <a:gd name="T4" fmla="*/ 147 w 1237"/>
                <a:gd name="T5" fmla="*/ 499 h 1766"/>
                <a:gd name="T6" fmla="*/ 184 w 1237"/>
                <a:gd name="T7" fmla="*/ 409 h 1766"/>
                <a:gd name="T8" fmla="*/ 208 w 1237"/>
                <a:gd name="T9" fmla="*/ 333 h 1766"/>
                <a:gd name="T10" fmla="*/ 245 w 1237"/>
                <a:gd name="T11" fmla="*/ 256 h 1766"/>
                <a:gd name="T12" fmla="*/ 294 w 1237"/>
                <a:gd name="T13" fmla="*/ 179 h 1766"/>
                <a:gd name="T14" fmla="*/ 367 w 1237"/>
                <a:gd name="T15" fmla="*/ 153 h 1766"/>
                <a:gd name="T16" fmla="*/ 441 w 1237"/>
                <a:gd name="T17" fmla="*/ 102 h 1766"/>
                <a:gd name="T18" fmla="*/ 502 w 1237"/>
                <a:gd name="T19" fmla="*/ 26 h 1766"/>
                <a:gd name="T20" fmla="*/ 575 w 1237"/>
                <a:gd name="T21" fmla="*/ 0 h 1766"/>
                <a:gd name="T22" fmla="*/ 649 w 1237"/>
                <a:gd name="T23" fmla="*/ 38 h 1766"/>
                <a:gd name="T24" fmla="*/ 685 w 1237"/>
                <a:gd name="T25" fmla="*/ 115 h 1766"/>
                <a:gd name="T26" fmla="*/ 759 w 1237"/>
                <a:gd name="T27" fmla="*/ 192 h 1766"/>
                <a:gd name="T28" fmla="*/ 808 w 1237"/>
                <a:gd name="T29" fmla="*/ 269 h 1766"/>
                <a:gd name="T30" fmla="*/ 820 w 1237"/>
                <a:gd name="T31" fmla="*/ 345 h 1766"/>
                <a:gd name="T32" fmla="*/ 832 w 1237"/>
                <a:gd name="T33" fmla="*/ 422 h 1766"/>
                <a:gd name="T34" fmla="*/ 869 w 1237"/>
                <a:gd name="T35" fmla="*/ 499 h 1766"/>
                <a:gd name="T36" fmla="*/ 906 w 1237"/>
                <a:gd name="T37" fmla="*/ 576 h 1766"/>
                <a:gd name="T38" fmla="*/ 930 w 1237"/>
                <a:gd name="T39" fmla="*/ 652 h 1766"/>
                <a:gd name="T40" fmla="*/ 955 w 1237"/>
                <a:gd name="T41" fmla="*/ 729 h 1766"/>
                <a:gd name="T42" fmla="*/ 967 w 1237"/>
                <a:gd name="T43" fmla="*/ 806 h 1766"/>
                <a:gd name="T44" fmla="*/ 991 w 1237"/>
                <a:gd name="T45" fmla="*/ 883 h 1766"/>
                <a:gd name="T46" fmla="*/ 1016 w 1237"/>
                <a:gd name="T47" fmla="*/ 959 h 1766"/>
                <a:gd name="T48" fmla="*/ 1028 w 1237"/>
                <a:gd name="T49" fmla="*/ 1036 h 1766"/>
                <a:gd name="T50" fmla="*/ 1065 w 1237"/>
                <a:gd name="T51" fmla="*/ 1113 h 1766"/>
                <a:gd name="T52" fmla="*/ 1077 w 1237"/>
                <a:gd name="T53" fmla="*/ 1189 h 1766"/>
                <a:gd name="T54" fmla="*/ 1114 w 1237"/>
                <a:gd name="T55" fmla="*/ 1266 h 1766"/>
                <a:gd name="T56" fmla="*/ 1126 w 1237"/>
                <a:gd name="T57" fmla="*/ 1343 h 1766"/>
                <a:gd name="T58" fmla="*/ 1126 w 1237"/>
                <a:gd name="T59" fmla="*/ 1420 h 1766"/>
                <a:gd name="T60" fmla="*/ 1163 w 1237"/>
                <a:gd name="T61" fmla="*/ 1496 h 1766"/>
                <a:gd name="T62" fmla="*/ 1175 w 1237"/>
                <a:gd name="T63" fmla="*/ 1573 h 1766"/>
                <a:gd name="T64" fmla="*/ 1212 w 1237"/>
                <a:gd name="T65" fmla="*/ 1650 h 1766"/>
                <a:gd name="T66" fmla="*/ 1236 w 1237"/>
                <a:gd name="T67" fmla="*/ 1727 h 17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1766"/>
                <a:gd name="T104" fmla="*/ 1237 w 1237"/>
                <a:gd name="T105" fmla="*/ 1766 h 17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1766">
                  <a:moveTo>
                    <a:pt x="0" y="742"/>
                  </a:moveTo>
                  <a:lnTo>
                    <a:pt x="37" y="716"/>
                  </a:lnTo>
                  <a:lnTo>
                    <a:pt x="73" y="665"/>
                  </a:lnTo>
                  <a:lnTo>
                    <a:pt x="98" y="627"/>
                  </a:lnTo>
                  <a:lnTo>
                    <a:pt x="135" y="576"/>
                  </a:lnTo>
                  <a:lnTo>
                    <a:pt x="147" y="499"/>
                  </a:lnTo>
                  <a:lnTo>
                    <a:pt x="171" y="448"/>
                  </a:lnTo>
                  <a:lnTo>
                    <a:pt x="184" y="409"/>
                  </a:lnTo>
                  <a:lnTo>
                    <a:pt x="196" y="371"/>
                  </a:lnTo>
                  <a:lnTo>
                    <a:pt x="208" y="333"/>
                  </a:lnTo>
                  <a:lnTo>
                    <a:pt x="233" y="294"/>
                  </a:lnTo>
                  <a:lnTo>
                    <a:pt x="245" y="256"/>
                  </a:lnTo>
                  <a:lnTo>
                    <a:pt x="269" y="217"/>
                  </a:lnTo>
                  <a:lnTo>
                    <a:pt x="294" y="179"/>
                  </a:lnTo>
                  <a:lnTo>
                    <a:pt x="330" y="166"/>
                  </a:lnTo>
                  <a:lnTo>
                    <a:pt x="367" y="153"/>
                  </a:lnTo>
                  <a:lnTo>
                    <a:pt x="404" y="141"/>
                  </a:lnTo>
                  <a:lnTo>
                    <a:pt x="441" y="102"/>
                  </a:lnTo>
                  <a:lnTo>
                    <a:pt x="465" y="64"/>
                  </a:lnTo>
                  <a:lnTo>
                    <a:pt x="502" y="26"/>
                  </a:lnTo>
                  <a:lnTo>
                    <a:pt x="538" y="13"/>
                  </a:lnTo>
                  <a:lnTo>
                    <a:pt x="575" y="0"/>
                  </a:lnTo>
                  <a:lnTo>
                    <a:pt x="612" y="13"/>
                  </a:lnTo>
                  <a:lnTo>
                    <a:pt x="649" y="38"/>
                  </a:lnTo>
                  <a:lnTo>
                    <a:pt x="661" y="77"/>
                  </a:lnTo>
                  <a:lnTo>
                    <a:pt x="685" y="115"/>
                  </a:lnTo>
                  <a:lnTo>
                    <a:pt x="710" y="153"/>
                  </a:lnTo>
                  <a:lnTo>
                    <a:pt x="759" y="192"/>
                  </a:lnTo>
                  <a:lnTo>
                    <a:pt x="783" y="230"/>
                  </a:lnTo>
                  <a:lnTo>
                    <a:pt x="808" y="269"/>
                  </a:lnTo>
                  <a:lnTo>
                    <a:pt x="808" y="307"/>
                  </a:lnTo>
                  <a:lnTo>
                    <a:pt x="820" y="345"/>
                  </a:lnTo>
                  <a:lnTo>
                    <a:pt x="820" y="384"/>
                  </a:lnTo>
                  <a:lnTo>
                    <a:pt x="832" y="422"/>
                  </a:lnTo>
                  <a:lnTo>
                    <a:pt x="857" y="460"/>
                  </a:lnTo>
                  <a:lnTo>
                    <a:pt x="869" y="499"/>
                  </a:lnTo>
                  <a:lnTo>
                    <a:pt x="893" y="537"/>
                  </a:lnTo>
                  <a:lnTo>
                    <a:pt x="906" y="576"/>
                  </a:lnTo>
                  <a:lnTo>
                    <a:pt x="918" y="614"/>
                  </a:lnTo>
                  <a:lnTo>
                    <a:pt x="930" y="652"/>
                  </a:lnTo>
                  <a:lnTo>
                    <a:pt x="930" y="691"/>
                  </a:lnTo>
                  <a:lnTo>
                    <a:pt x="955" y="729"/>
                  </a:lnTo>
                  <a:lnTo>
                    <a:pt x="967" y="767"/>
                  </a:lnTo>
                  <a:lnTo>
                    <a:pt x="967" y="806"/>
                  </a:lnTo>
                  <a:lnTo>
                    <a:pt x="979" y="844"/>
                  </a:lnTo>
                  <a:lnTo>
                    <a:pt x="991" y="883"/>
                  </a:lnTo>
                  <a:lnTo>
                    <a:pt x="1003" y="921"/>
                  </a:lnTo>
                  <a:lnTo>
                    <a:pt x="1016" y="959"/>
                  </a:lnTo>
                  <a:lnTo>
                    <a:pt x="1028" y="998"/>
                  </a:lnTo>
                  <a:lnTo>
                    <a:pt x="1028" y="1036"/>
                  </a:lnTo>
                  <a:lnTo>
                    <a:pt x="1040" y="1074"/>
                  </a:lnTo>
                  <a:lnTo>
                    <a:pt x="1065" y="1113"/>
                  </a:lnTo>
                  <a:lnTo>
                    <a:pt x="1077" y="1151"/>
                  </a:lnTo>
                  <a:lnTo>
                    <a:pt x="1077" y="1189"/>
                  </a:lnTo>
                  <a:lnTo>
                    <a:pt x="1089" y="1228"/>
                  </a:lnTo>
                  <a:lnTo>
                    <a:pt x="1114" y="1266"/>
                  </a:lnTo>
                  <a:lnTo>
                    <a:pt x="1126" y="1305"/>
                  </a:lnTo>
                  <a:lnTo>
                    <a:pt x="1126" y="1343"/>
                  </a:lnTo>
                  <a:lnTo>
                    <a:pt x="1126" y="1381"/>
                  </a:lnTo>
                  <a:lnTo>
                    <a:pt x="1126" y="1420"/>
                  </a:lnTo>
                  <a:lnTo>
                    <a:pt x="1150" y="1458"/>
                  </a:lnTo>
                  <a:lnTo>
                    <a:pt x="1163" y="1496"/>
                  </a:lnTo>
                  <a:lnTo>
                    <a:pt x="1175" y="1535"/>
                  </a:lnTo>
                  <a:lnTo>
                    <a:pt x="1175" y="1573"/>
                  </a:lnTo>
                  <a:lnTo>
                    <a:pt x="1187" y="1612"/>
                  </a:lnTo>
                  <a:lnTo>
                    <a:pt x="1212" y="1650"/>
                  </a:lnTo>
                  <a:lnTo>
                    <a:pt x="1224" y="1688"/>
                  </a:lnTo>
                  <a:lnTo>
                    <a:pt x="1236" y="1727"/>
                  </a:lnTo>
                  <a:lnTo>
                    <a:pt x="1236" y="1765"/>
                  </a:lnTo>
                </a:path>
              </a:pathLst>
            </a:custGeom>
            <a:gradFill rotWithShape="0">
              <a:gsLst>
                <a:gs pos="0">
                  <a:srgbClr val="618FFD"/>
                </a:gs>
                <a:gs pos="50000">
                  <a:srgbClr val="5780E3"/>
                </a:gs>
                <a:gs pos="100000">
                  <a:srgbClr val="618FFD"/>
                </a:gs>
              </a:gsLst>
              <a:lin ang="2700000" scaled="1"/>
            </a:gradFill>
            <a:ln w="12700" cap="rnd">
              <a:solidFill>
                <a:schemeClr val="tx1"/>
              </a:solidFill>
              <a:round/>
              <a:headEnd type="none" w="sm" len="sm"/>
              <a:tailEnd type="none" w="sm" len="sm"/>
            </a:ln>
          </p:spPr>
          <p:txBody>
            <a:bodyPr/>
            <a:lstStyle/>
            <a:p>
              <a:endParaRPr lang="zh-CN" altLang="en-US"/>
            </a:p>
          </p:txBody>
        </p:sp>
        <p:sp>
          <p:nvSpPr>
            <p:cNvPr id="19662" name="Freeform 21"/>
            <p:cNvSpPr>
              <a:spLocks/>
            </p:cNvSpPr>
            <p:nvPr/>
          </p:nvSpPr>
          <p:spPr bwMode="auto">
            <a:xfrm>
              <a:off x="1248" y="2086"/>
              <a:ext cx="1249" cy="1203"/>
            </a:xfrm>
            <a:custGeom>
              <a:avLst/>
              <a:gdLst>
                <a:gd name="T0" fmla="*/ 0 w 1249"/>
                <a:gd name="T1" fmla="*/ 0 h 1203"/>
                <a:gd name="T2" fmla="*/ 0 w 1249"/>
                <a:gd name="T3" fmla="*/ 38 h 1203"/>
                <a:gd name="T4" fmla="*/ 12 w 1249"/>
                <a:gd name="T5" fmla="*/ 77 h 1203"/>
                <a:gd name="T6" fmla="*/ 12 w 1249"/>
                <a:gd name="T7" fmla="*/ 115 h 1203"/>
                <a:gd name="T8" fmla="*/ 12 w 1249"/>
                <a:gd name="T9" fmla="*/ 153 h 1203"/>
                <a:gd name="T10" fmla="*/ 12 w 1249"/>
                <a:gd name="T11" fmla="*/ 192 h 1203"/>
                <a:gd name="T12" fmla="*/ 12 w 1249"/>
                <a:gd name="T13" fmla="*/ 243 h 1203"/>
                <a:gd name="T14" fmla="*/ 0 w 1249"/>
                <a:gd name="T15" fmla="*/ 281 h 1203"/>
                <a:gd name="T16" fmla="*/ 0 w 1249"/>
                <a:gd name="T17" fmla="*/ 320 h 1203"/>
                <a:gd name="T18" fmla="*/ 0 w 1249"/>
                <a:gd name="T19" fmla="*/ 358 h 1203"/>
                <a:gd name="T20" fmla="*/ 0 w 1249"/>
                <a:gd name="T21" fmla="*/ 396 h 1203"/>
                <a:gd name="T22" fmla="*/ 0 w 1249"/>
                <a:gd name="T23" fmla="*/ 435 h 1203"/>
                <a:gd name="T24" fmla="*/ 12 w 1249"/>
                <a:gd name="T25" fmla="*/ 473 h 1203"/>
                <a:gd name="T26" fmla="*/ 24 w 1249"/>
                <a:gd name="T27" fmla="*/ 511 h 1203"/>
                <a:gd name="T28" fmla="*/ 24 w 1249"/>
                <a:gd name="T29" fmla="*/ 550 h 1203"/>
                <a:gd name="T30" fmla="*/ 24 w 1249"/>
                <a:gd name="T31" fmla="*/ 588 h 1203"/>
                <a:gd name="T32" fmla="*/ 24 w 1249"/>
                <a:gd name="T33" fmla="*/ 639 h 1203"/>
                <a:gd name="T34" fmla="*/ 24 w 1249"/>
                <a:gd name="T35" fmla="*/ 678 h 1203"/>
                <a:gd name="T36" fmla="*/ 24 w 1249"/>
                <a:gd name="T37" fmla="*/ 716 h 1203"/>
                <a:gd name="T38" fmla="*/ 24 w 1249"/>
                <a:gd name="T39" fmla="*/ 754 h 1203"/>
                <a:gd name="T40" fmla="*/ 24 w 1249"/>
                <a:gd name="T41" fmla="*/ 793 h 1203"/>
                <a:gd name="T42" fmla="*/ 24 w 1249"/>
                <a:gd name="T43" fmla="*/ 831 h 1203"/>
                <a:gd name="T44" fmla="*/ 37 w 1249"/>
                <a:gd name="T45" fmla="*/ 870 h 1203"/>
                <a:gd name="T46" fmla="*/ 37 w 1249"/>
                <a:gd name="T47" fmla="*/ 908 h 1203"/>
                <a:gd name="T48" fmla="*/ 49 w 1249"/>
                <a:gd name="T49" fmla="*/ 946 h 1203"/>
                <a:gd name="T50" fmla="*/ 37 w 1249"/>
                <a:gd name="T51" fmla="*/ 985 h 1203"/>
                <a:gd name="T52" fmla="*/ 37 w 1249"/>
                <a:gd name="T53" fmla="*/ 1023 h 1203"/>
                <a:gd name="T54" fmla="*/ 24 w 1249"/>
                <a:gd name="T55" fmla="*/ 1061 h 1203"/>
                <a:gd name="T56" fmla="*/ 24 w 1249"/>
                <a:gd name="T57" fmla="*/ 1100 h 1203"/>
                <a:gd name="T58" fmla="*/ 61 w 1249"/>
                <a:gd name="T59" fmla="*/ 1125 h 1203"/>
                <a:gd name="T60" fmla="*/ 98 w 1249"/>
                <a:gd name="T61" fmla="*/ 1125 h 1203"/>
                <a:gd name="T62" fmla="*/ 135 w 1249"/>
                <a:gd name="T63" fmla="*/ 1125 h 1203"/>
                <a:gd name="T64" fmla="*/ 171 w 1249"/>
                <a:gd name="T65" fmla="*/ 1112 h 1203"/>
                <a:gd name="T66" fmla="*/ 208 w 1249"/>
                <a:gd name="T67" fmla="*/ 1112 h 1203"/>
                <a:gd name="T68" fmla="*/ 245 w 1249"/>
                <a:gd name="T69" fmla="*/ 1112 h 1203"/>
                <a:gd name="T70" fmla="*/ 281 w 1249"/>
                <a:gd name="T71" fmla="*/ 1112 h 1203"/>
                <a:gd name="T72" fmla="*/ 318 w 1249"/>
                <a:gd name="T73" fmla="*/ 1125 h 1203"/>
                <a:gd name="T74" fmla="*/ 355 w 1249"/>
                <a:gd name="T75" fmla="*/ 1151 h 1203"/>
                <a:gd name="T76" fmla="*/ 392 w 1249"/>
                <a:gd name="T77" fmla="*/ 1164 h 1203"/>
                <a:gd name="T78" fmla="*/ 489 w 1249"/>
                <a:gd name="T79" fmla="*/ 1176 h 1203"/>
                <a:gd name="T80" fmla="*/ 538 w 1249"/>
                <a:gd name="T81" fmla="*/ 1189 h 1203"/>
                <a:gd name="T82" fmla="*/ 575 w 1249"/>
                <a:gd name="T83" fmla="*/ 1202 h 1203"/>
                <a:gd name="T84" fmla="*/ 648 w 1249"/>
                <a:gd name="T85" fmla="*/ 1202 h 1203"/>
                <a:gd name="T86" fmla="*/ 685 w 1249"/>
                <a:gd name="T87" fmla="*/ 1202 h 1203"/>
                <a:gd name="T88" fmla="*/ 734 w 1249"/>
                <a:gd name="T89" fmla="*/ 1202 h 1203"/>
                <a:gd name="T90" fmla="*/ 771 w 1249"/>
                <a:gd name="T91" fmla="*/ 1202 h 1203"/>
                <a:gd name="T92" fmla="*/ 808 w 1249"/>
                <a:gd name="T93" fmla="*/ 1202 h 1203"/>
                <a:gd name="T94" fmla="*/ 844 w 1249"/>
                <a:gd name="T95" fmla="*/ 1189 h 1203"/>
                <a:gd name="T96" fmla="*/ 881 w 1249"/>
                <a:gd name="T97" fmla="*/ 1164 h 1203"/>
                <a:gd name="T98" fmla="*/ 930 w 1249"/>
                <a:gd name="T99" fmla="*/ 1138 h 1203"/>
                <a:gd name="T100" fmla="*/ 1003 w 1249"/>
                <a:gd name="T101" fmla="*/ 1125 h 1203"/>
                <a:gd name="T102" fmla="*/ 1040 w 1249"/>
                <a:gd name="T103" fmla="*/ 1112 h 1203"/>
                <a:gd name="T104" fmla="*/ 1089 w 1249"/>
                <a:gd name="T105" fmla="*/ 1112 h 1203"/>
                <a:gd name="T106" fmla="*/ 1138 w 1249"/>
                <a:gd name="T107" fmla="*/ 1100 h 1203"/>
                <a:gd name="T108" fmla="*/ 1187 w 1249"/>
                <a:gd name="T109" fmla="*/ 1087 h 1203"/>
                <a:gd name="T110" fmla="*/ 1224 w 1249"/>
                <a:gd name="T111" fmla="*/ 1061 h 1203"/>
                <a:gd name="T112" fmla="*/ 1248 w 1249"/>
                <a:gd name="T113" fmla="*/ 1023 h 1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9"/>
                <a:gd name="T172" fmla="*/ 0 h 1203"/>
                <a:gd name="T173" fmla="*/ 1249 w 1249"/>
                <a:gd name="T174" fmla="*/ 1203 h 1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9" h="1203">
                  <a:moveTo>
                    <a:pt x="0" y="0"/>
                  </a:moveTo>
                  <a:lnTo>
                    <a:pt x="0" y="38"/>
                  </a:lnTo>
                  <a:lnTo>
                    <a:pt x="12" y="77"/>
                  </a:lnTo>
                  <a:lnTo>
                    <a:pt x="12" y="115"/>
                  </a:lnTo>
                  <a:lnTo>
                    <a:pt x="12" y="153"/>
                  </a:lnTo>
                  <a:lnTo>
                    <a:pt x="12" y="192"/>
                  </a:lnTo>
                  <a:lnTo>
                    <a:pt x="12" y="243"/>
                  </a:lnTo>
                  <a:lnTo>
                    <a:pt x="0" y="281"/>
                  </a:lnTo>
                  <a:lnTo>
                    <a:pt x="0" y="320"/>
                  </a:lnTo>
                  <a:lnTo>
                    <a:pt x="0" y="358"/>
                  </a:lnTo>
                  <a:lnTo>
                    <a:pt x="0" y="396"/>
                  </a:lnTo>
                  <a:lnTo>
                    <a:pt x="0" y="435"/>
                  </a:lnTo>
                  <a:lnTo>
                    <a:pt x="12" y="473"/>
                  </a:lnTo>
                  <a:lnTo>
                    <a:pt x="24" y="511"/>
                  </a:lnTo>
                  <a:lnTo>
                    <a:pt x="24" y="550"/>
                  </a:lnTo>
                  <a:lnTo>
                    <a:pt x="24" y="588"/>
                  </a:lnTo>
                  <a:lnTo>
                    <a:pt x="24" y="639"/>
                  </a:lnTo>
                  <a:lnTo>
                    <a:pt x="24" y="678"/>
                  </a:lnTo>
                  <a:lnTo>
                    <a:pt x="24" y="716"/>
                  </a:lnTo>
                  <a:lnTo>
                    <a:pt x="24" y="754"/>
                  </a:lnTo>
                  <a:lnTo>
                    <a:pt x="24" y="793"/>
                  </a:lnTo>
                  <a:lnTo>
                    <a:pt x="24" y="831"/>
                  </a:lnTo>
                  <a:lnTo>
                    <a:pt x="37" y="870"/>
                  </a:lnTo>
                  <a:lnTo>
                    <a:pt x="37" y="908"/>
                  </a:lnTo>
                  <a:lnTo>
                    <a:pt x="49" y="946"/>
                  </a:lnTo>
                  <a:lnTo>
                    <a:pt x="37" y="985"/>
                  </a:lnTo>
                  <a:lnTo>
                    <a:pt x="37" y="1023"/>
                  </a:lnTo>
                  <a:lnTo>
                    <a:pt x="24" y="1061"/>
                  </a:lnTo>
                  <a:lnTo>
                    <a:pt x="24" y="1100"/>
                  </a:lnTo>
                  <a:lnTo>
                    <a:pt x="61" y="1125"/>
                  </a:lnTo>
                  <a:lnTo>
                    <a:pt x="98" y="1125"/>
                  </a:lnTo>
                  <a:lnTo>
                    <a:pt x="135" y="1125"/>
                  </a:lnTo>
                  <a:lnTo>
                    <a:pt x="171" y="1112"/>
                  </a:lnTo>
                  <a:lnTo>
                    <a:pt x="208" y="1112"/>
                  </a:lnTo>
                  <a:lnTo>
                    <a:pt x="245" y="1112"/>
                  </a:lnTo>
                  <a:lnTo>
                    <a:pt x="281" y="1112"/>
                  </a:lnTo>
                  <a:lnTo>
                    <a:pt x="318" y="1125"/>
                  </a:lnTo>
                  <a:lnTo>
                    <a:pt x="355" y="1151"/>
                  </a:lnTo>
                  <a:lnTo>
                    <a:pt x="392" y="1164"/>
                  </a:lnTo>
                  <a:lnTo>
                    <a:pt x="489" y="1176"/>
                  </a:lnTo>
                  <a:lnTo>
                    <a:pt x="538" y="1189"/>
                  </a:lnTo>
                  <a:lnTo>
                    <a:pt x="575" y="1202"/>
                  </a:lnTo>
                  <a:lnTo>
                    <a:pt x="648" y="1202"/>
                  </a:lnTo>
                  <a:lnTo>
                    <a:pt x="685" y="1202"/>
                  </a:lnTo>
                  <a:lnTo>
                    <a:pt x="734" y="1202"/>
                  </a:lnTo>
                  <a:lnTo>
                    <a:pt x="771" y="1202"/>
                  </a:lnTo>
                  <a:lnTo>
                    <a:pt x="808" y="1202"/>
                  </a:lnTo>
                  <a:lnTo>
                    <a:pt x="844" y="1189"/>
                  </a:lnTo>
                  <a:lnTo>
                    <a:pt x="881" y="1164"/>
                  </a:lnTo>
                  <a:lnTo>
                    <a:pt x="930" y="1138"/>
                  </a:lnTo>
                  <a:lnTo>
                    <a:pt x="1003" y="1125"/>
                  </a:lnTo>
                  <a:lnTo>
                    <a:pt x="1040" y="1112"/>
                  </a:lnTo>
                  <a:lnTo>
                    <a:pt x="1089" y="1112"/>
                  </a:lnTo>
                  <a:lnTo>
                    <a:pt x="1138" y="1100"/>
                  </a:lnTo>
                  <a:lnTo>
                    <a:pt x="1187" y="1087"/>
                  </a:lnTo>
                  <a:lnTo>
                    <a:pt x="1224" y="1061"/>
                  </a:lnTo>
                  <a:lnTo>
                    <a:pt x="1248" y="1023"/>
                  </a:lnTo>
                </a:path>
              </a:pathLst>
            </a:custGeom>
            <a:gradFill rotWithShape="0">
              <a:gsLst>
                <a:gs pos="0">
                  <a:srgbClr val="618FFD"/>
                </a:gs>
                <a:gs pos="50000">
                  <a:srgbClr val="5780E3"/>
                </a:gs>
                <a:gs pos="100000">
                  <a:srgbClr val="618FFD"/>
                </a:gs>
              </a:gsLst>
              <a:lin ang="2700000" scaled="1"/>
            </a:gradFill>
            <a:ln w="12700" cap="rnd">
              <a:solidFill>
                <a:schemeClr val="tx1"/>
              </a:solidFill>
              <a:round/>
              <a:headEnd type="none" w="sm" len="sm"/>
              <a:tailEnd type="none" w="sm" len="sm"/>
            </a:ln>
          </p:spPr>
          <p:txBody>
            <a:bodyPr/>
            <a:lstStyle/>
            <a:p>
              <a:endParaRPr lang="zh-CN" altLang="en-US"/>
            </a:p>
          </p:txBody>
        </p:sp>
      </p:grpSp>
      <p:sp>
        <p:nvSpPr>
          <p:cNvPr id="19475" name="Freeform 22"/>
          <p:cNvSpPr>
            <a:spLocks/>
          </p:cNvSpPr>
          <p:nvPr/>
        </p:nvSpPr>
        <p:spPr bwMode="auto">
          <a:xfrm>
            <a:off x="1706563" y="3221038"/>
            <a:ext cx="3321050" cy="3255962"/>
          </a:xfrm>
          <a:custGeom>
            <a:avLst/>
            <a:gdLst>
              <a:gd name="T0" fmla="*/ 0 w 2092"/>
              <a:gd name="T1" fmla="*/ 1430337 h 2051"/>
              <a:gd name="T2" fmla="*/ 0 w 2092"/>
              <a:gd name="T3" fmla="*/ 3254375 h 2051"/>
              <a:gd name="T4" fmla="*/ 3319463 w 2092"/>
              <a:gd name="T5" fmla="*/ 3254375 h 2051"/>
              <a:gd name="T6" fmla="*/ 3205162 w 2092"/>
              <a:gd name="T7" fmla="*/ 2870199 h 2051"/>
              <a:gd name="T8" fmla="*/ 3101974 w 2092"/>
              <a:gd name="T9" fmla="*/ 2581274 h 2051"/>
              <a:gd name="T10" fmla="*/ 3051174 w 2092"/>
              <a:gd name="T11" fmla="*/ 2497137 h 2051"/>
              <a:gd name="T12" fmla="*/ 2987674 w 2092"/>
              <a:gd name="T13" fmla="*/ 2455862 h 2051"/>
              <a:gd name="T14" fmla="*/ 2784474 w 2092"/>
              <a:gd name="T15" fmla="*/ 2279649 h 2051"/>
              <a:gd name="T16" fmla="*/ 2649537 w 2092"/>
              <a:gd name="T17" fmla="*/ 2187574 h 2051"/>
              <a:gd name="T18" fmla="*/ 2533650 w 2092"/>
              <a:gd name="T19" fmla="*/ 2114549 h 2051"/>
              <a:gd name="T20" fmla="*/ 2363787 w 2092"/>
              <a:gd name="T21" fmla="*/ 2020887 h 2051"/>
              <a:gd name="T22" fmla="*/ 2259012 w 2092"/>
              <a:gd name="T23" fmla="*/ 1876425 h 2051"/>
              <a:gd name="T24" fmla="*/ 2147887 w 2092"/>
              <a:gd name="T25" fmla="*/ 1751012 h 2051"/>
              <a:gd name="T26" fmla="*/ 2076450 w 2092"/>
              <a:gd name="T27" fmla="*/ 1709737 h 2051"/>
              <a:gd name="T28" fmla="*/ 2005012 w 2092"/>
              <a:gd name="T29" fmla="*/ 1679575 h 2051"/>
              <a:gd name="T30" fmla="*/ 1882775 w 2092"/>
              <a:gd name="T31" fmla="*/ 1741487 h 2051"/>
              <a:gd name="T32" fmla="*/ 1727200 w 2092"/>
              <a:gd name="T33" fmla="*/ 1803400 h 2051"/>
              <a:gd name="T34" fmla="*/ 1601787 w 2092"/>
              <a:gd name="T35" fmla="*/ 1865312 h 2051"/>
              <a:gd name="T36" fmla="*/ 1484312 w 2092"/>
              <a:gd name="T37" fmla="*/ 1306512 h 2051"/>
              <a:gd name="T38" fmla="*/ 1377950 w 2092"/>
              <a:gd name="T39" fmla="*/ 912812 h 2051"/>
              <a:gd name="T40" fmla="*/ 1304925 w 2092"/>
              <a:gd name="T41" fmla="*/ 714375 h 2051"/>
              <a:gd name="T42" fmla="*/ 1195387 w 2092"/>
              <a:gd name="T43" fmla="*/ 496887 h 2051"/>
              <a:gd name="T44" fmla="*/ 1046162 w 2092"/>
              <a:gd name="T45" fmla="*/ 311150 h 2051"/>
              <a:gd name="T46" fmla="*/ 884237 w 2092"/>
              <a:gd name="T47" fmla="*/ 123825 h 2051"/>
              <a:gd name="T48" fmla="*/ 771525 w 2092"/>
              <a:gd name="T49" fmla="*/ 61912 h 2051"/>
              <a:gd name="T50" fmla="*/ 619125 w 2092"/>
              <a:gd name="T51" fmla="*/ 0 h 2051"/>
              <a:gd name="T52" fmla="*/ 511175 w 2092"/>
              <a:gd name="T53" fmla="*/ 93662 h 2051"/>
              <a:gd name="T54" fmla="*/ 376237 w 2092"/>
              <a:gd name="T55" fmla="*/ 311150 h 2051"/>
              <a:gd name="T56" fmla="*/ 239712 w 2092"/>
              <a:gd name="T57" fmla="*/ 684212 h 2051"/>
              <a:gd name="T58" fmla="*/ 149225 w 2092"/>
              <a:gd name="T59" fmla="*/ 942975 h 2051"/>
              <a:gd name="T60" fmla="*/ 0 w 2092"/>
              <a:gd name="T61" fmla="*/ 1430337 h 20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92"/>
              <a:gd name="T94" fmla="*/ 0 h 2051"/>
              <a:gd name="T95" fmla="*/ 2092 w 2092"/>
              <a:gd name="T96" fmla="*/ 2051 h 20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92" h="2051">
                <a:moveTo>
                  <a:pt x="0" y="901"/>
                </a:moveTo>
                <a:lnTo>
                  <a:pt x="0" y="2050"/>
                </a:lnTo>
                <a:lnTo>
                  <a:pt x="2091" y="2050"/>
                </a:lnTo>
                <a:lnTo>
                  <a:pt x="2019" y="1808"/>
                </a:lnTo>
                <a:lnTo>
                  <a:pt x="1954" y="1626"/>
                </a:lnTo>
                <a:lnTo>
                  <a:pt x="1922" y="1573"/>
                </a:lnTo>
                <a:lnTo>
                  <a:pt x="1882" y="1547"/>
                </a:lnTo>
                <a:lnTo>
                  <a:pt x="1754" y="1436"/>
                </a:lnTo>
                <a:lnTo>
                  <a:pt x="1669" y="1378"/>
                </a:lnTo>
                <a:lnTo>
                  <a:pt x="1596" y="1332"/>
                </a:lnTo>
                <a:lnTo>
                  <a:pt x="1489" y="1273"/>
                </a:lnTo>
                <a:lnTo>
                  <a:pt x="1423" y="1182"/>
                </a:lnTo>
                <a:lnTo>
                  <a:pt x="1353" y="1103"/>
                </a:lnTo>
                <a:lnTo>
                  <a:pt x="1308" y="1077"/>
                </a:lnTo>
                <a:lnTo>
                  <a:pt x="1263" y="1058"/>
                </a:lnTo>
                <a:lnTo>
                  <a:pt x="1186" y="1097"/>
                </a:lnTo>
                <a:lnTo>
                  <a:pt x="1088" y="1136"/>
                </a:lnTo>
                <a:lnTo>
                  <a:pt x="1009" y="1175"/>
                </a:lnTo>
                <a:lnTo>
                  <a:pt x="935" y="823"/>
                </a:lnTo>
                <a:lnTo>
                  <a:pt x="868" y="575"/>
                </a:lnTo>
                <a:lnTo>
                  <a:pt x="822" y="450"/>
                </a:lnTo>
                <a:lnTo>
                  <a:pt x="753" y="313"/>
                </a:lnTo>
                <a:lnTo>
                  <a:pt x="659" y="196"/>
                </a:lnTo>
                <a:lnTo>
                  <a:pt x="557" y="78"/>
                </a:lnTo>
                <a:lnTo>
                  <a:pt x="486" y="39"/>
                </a:lnTo>
                <a:lnTo>
                  <a:pt x="390" y="0"/>
                </a:lnTo>
                <a:lnTo>
                  <a:pt x="322" y="59"/>
                </a:lnTo>
                <a:lnTo>
                  <a:pt x="237" y="196"/>
                </a:lnTo>
                <a:lnTo>
                  <a:pt x="151" y="431"/>
                </a:lnTo>
                <a:lnTo>
                  <a:pt x="94" y="594"/>
                </a:lnTo>
                <a:lnTo>
                  <a:pt x="0" y="901"/>
                </a:lnTo>
              </a:path>
            </a:pathLst>
          </a:custGeom>
          <a:gradFill rotWithShape="0">
            <a:gsLst>
              <a:gs pos="0">
                <a:srgbClr val="90B0FE"/>
              </a:gs>
              <a:gs pos="50000">
                <a:srgbClr val="618FFD"/>
              </a:gs>
              <a:gs pos="100000">
                <a:srgbClr val="90B0FE"/>
              </a:gs>
            </a:gsLst>
            <a:lin ang="18900000" scaled="1"/>
          </a:gradFill>
          <a:ln w="12700" cap="rnd">
            <a:solidFill>
              <a:schemeClr val="tx1"/>
            </a:solidFill>
            <a:round/>
            <a:headEnd/>
            <a:tailEnd/>
          </a:ln>
        </p:spPr>
        <p:txBody>
          <a:bodyPr/>
          <a:lstStyle/>
          <a:p>
            <a:endParaRPr lang="zh-CN" altLang="en-US">
              <a:latin typeface="华文中宋" pitchFamily="2" charset="-122"/>
              <a:ea typeface="华文中宋" pitchFamily="2" charset="-122"/>
            </a:endParaRPr>
          </a:p>
        </p:txBody>
      </p:sp>
      <p:sp>
        <p:nvSpPr>
          <p:cNvPr id="19476" name="Freeform 23"/>
          <p:cNvSpPr>
            <a:spLocks/>
          </p:cNvSpPr>
          <p:nvPr/>
        </p:nvSpPr>
        <p:spPr bwMode="auto">
          <a:xfrm>
            <a:off x="1935163" y="2170113"/>
            <a:ext cx="6859587" cy="401637"/>
          </a:xfrm>
          <a:custGeom>
            <a:avLst/>
            <a:gdLst>
              <a:gd name="T0" fmla="*/ 6803940 w 4561"/>
              <a:gd name="T1" fmla="*/ 361950 h 253"/>
              <a:gd name="T2" fmla="*/ 6641512 w 4561"/>
              <a:gd name="T3" fmla="*/ 361950 h 253"/>
              <a:gd name="T4" fmla="*/ 6461036 w 4561"/>
              <a:gd name="T5" fmla="*/ 381000 h 253"/>
              <a:gd name="T6" fmla="*/ 6316656 w 4561"/>
              <a:gd name="T7" fmla="*/ 400050 h 253"/>
              <a:gd name="T8" fmla="*/ 6208370 w 4561"/>
              <a:gd name="T9" fmla="*/ 361950 h 253"/>
              <a:gd name="T10" fmla="*/ 6082036 w 4561"/>
              <a:gd name="T11" fmla="*/ 323850 h 253"/>
              <a:gd name="T12" fmla="*/ 5955703 w 4561"/>
              <a:gd name="T13" fmla="*/ 228600 h 253"/>
              <a:gd name="T14" fmla="*/ 5829370 w 4561"/>
              <a:gd name="T15" fmla="*/ 133350 h 253"/>
              <a:gd name="T16" fmla="*/ 5721084 w 4561"/>
              <a:gd name="T17" fmla="*/ 95250 h 253"/>
              <a:gd name="T18" fmla="*/ 5540608 w 4561"/>
              <a:gd name="T19" fmla="*/ 57150 h 253"/>
              <a:gd name="T20" fmla="*/ 5324037 w 4561"/>
              <a:gd name="T21" fmla="*/ 38100 h 253"/>
              <a:gd name="T22" fmla="*/ 5197704 w 4561"/>
              <a:gd name="T23" fmla="*/ 19050 h 253"/>
              <a:gd name="T24" fmla="*/ 5089419 w 4561"/>
              <a:gd name="T25" fmla="*/ 0 h 253"/>
              <a:gd name="T26" fmla="*/ 4963086 w 4561"/>
              <a:gd name="T27" fmla="*/ 0 h 253"/>
              <a:gd name="T28" fmla="*/ 4836753 w 4561"/>
              <a:gd name="T29" fmla="*/ 0 h 253"/>
              <a:gd name="T30" fmla="*/ 4728467 w 4561"/>
              <a:gd name="T31" fmla="*/ 0 h 253"/>
              <a:gd name="T32" fmla="*/ 4511896 w 4561"/>
              <a:gd name="T33" fmla="*/ 0 h 253"/>
              <a:gd name="T34" fmla="*/ 4295325 w 4561"/>
              <a:gd name="T35" fmla="*/ 0 h 253"/>
              <a:gd name="T36" fmla="*/ 4168992 w 4561"/>
              <a:gd name="T37" fmla="*/ 38100 h 253"/>
              <a:gd name="T38" fmla="*/ 4060707 w 4561"/>
              <a:gd name="T39" fmla="*/ 95250 h 253"/>
              <a:gd name="T40" fmla="*/ 3916326 w 4561"/>
              <a:gd name="T41" fmla="*/ 95250 h 253"/>
              <a:gd name="T42" fmla="*/ 3789993 w 4561"/>
              <a:gd name="T43" fmla="*/ 114300 h 253"/>
              <a:gd name="T44" fmla="*/ 3591470 w 4561"/>
              <a:gd name="T45" fmla="*/ 152400 h 253"/>
              <a:gd name="T46" fmla="*/ 3338804 w 4561"/>
              <a:gd name="T47" fmla="*/ 171450 h 253"/>
              <a:gd name="T48" fmla="*/ 3086138 w 4561"/>
              <a:gd name="T49" fmla="*/ 171450 h 253"/>
              <a:gd name="T50" fmla="*/ 2797376 w 4561"/>
              <a:gd name="T51" fmla="*/ 152400 h 253"/>
              <a:gd name="T52" fmla="*/ 2508614 w 4561"/>
              <a:gd name="T53" fmla="*/ 133350 h 253"/>
              <a:gd name="T54" fmla="*/ 2219853 w 4561"/>
              <a:gd name="T55" fmla="*/ 76200 h 253"/>
              <a:gd name="T56" fmla="*/ 1967187 w 4561"/>
              <a:gd name="T57" fmla="*/ 38100 h 253"/>
              <a:gd name="T58" fmla="*/ 1822806 w 4561"/>
              <a:gd name="T59" fmla="*/ 38100 h 253"/>
              <a:gd name="T60" fmla="*/ 1642330 w 4561"/>
              <a:gd name="T61" fmla="*/ 95250 h 253"/>
              <a:gd name="T62" fmla="*/ 1443807 w 4561"/>
              <a:gd name="T63" fmla="*/ 133350 h 253"/>
              <a:gd name="T64" fmla="*/ 1245283 w 4561"/>
              <a:gd name="T65" fmla="*/ 152400 h 253"/>
              <a:gd name="T66" fmla="*/ 1028712 w 4561"/>
              <a:gd name="T67" fmla="*/ 152400 h 253"/>
              <a:gd name="T68" fmla="*/ 920427 w 4561"/>
              <a:gd name="T69" fmla="*/ 152400 h 253"/>
              <a:gd name="T70" fmla="*/ 757999 w 4561"/>
              <a:gd name="T71" fmla="*/ 133350 h 253"/>
              <a:gd name="T72" fmla="*/ 631665 w 4561"/>
              <a:gd name="T73" fmla="*/ 95250 h 253"/>
              <a:gd name="T74" fmla="*/ 487285 w 4561"/>
              <a:gd name="T75" fmla="*/ 133350 h 253"/>
              <a:gd name="T76" fmla="*/ 342904 w 4561"/>
              <a:gd name="T77" fmla="*/ 152400 h 253"/>
              <a:gd name="T78" fmla="*/ 216571 w 4561"/>
              <a:gd name="T79" fmla="*/ 171450 h 253"/>
              <a:gd name="T80" fmla="*/ 108286 w 4561"/>
              <a:gd name="T81" fmla="*/ 190500 h 253"/>
              <a:gd name="T82" fmla="*/ 0 w 4561"/>
              <a:gd name="T83" fmla="*/ 209550 h 2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1"/>
              <a:gd name="T127" fmla="*/ 0 h 253"/>
              <a:gd name="T128" fmla="*/ 4561 w 4561"/>
              <a:gd name="T129" fmla="*/ 253 h 2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1" h="253">
                <a:moveTo>
                  <a:pt x="4560" y="252"/>
                </a:moveTo>
                <a:lnTo>
                  <a:pt x="4524" y="228"/>
                </a:lnTo>
                <a:lnTo>
                  <a:pt x="4488" y="228"/>
                </a:lnTo>
                <a:lnTo>
                  <a:pt x="4416" y="228"/>
                </a:lnTo>
                <a:lnTo>
                  <a:pt x="4368" y="240"/>
                </a:lnTo>
                <a:lnTo>
                  <a:pt x="4296" y="240"/>
                </a:lnTo>
                <a:lnTo>
                  <a:pt x="4248" y="252"/>
                </a:lnTo>
                <a:lnTo>
                  <a:pt x="4200" y="252"/>
                </a:lnTo>
                <a:lnTo>
                  <a:pt x="4164" y="252"/>
                </a:lnTo>
                <a:lnTo>
                  <a:pt x="4128" y="228"/>
                </a:lnTo>
                <a:lnTo>
                  <a:pt x="4080" y="216"/>
                </a:lnTo>
                <a:lnTo>
                  <a:pt x="4044" y="204"/>
                </a:lnTo>
                <a:lnTo>
                  <a:pt x="3996" y="180"/>
                </a:lnTo>
                <a:lnTo>
                  <a:pt x="3960" y="144"/>
                </a:lnTo>
                <a:lnTo>
                  <a:pt x="3912" y="108"/>
                </a:lnTo>
                <a:lnTo>
                  <a:pt x="3876" y="84"/>
                </a:lnTo>
                <a:lnTo>
                  <a:pt x="3840" y="84"/>
                </a:lnTo>
                <a:lnTo>
                  <a:pt x="3804" y="60"/>
                </a:lnTo>
                <a:lnTo>
                  <a:pt x="3720" y="48"/>
                </a:lnTo>
                <a:lnTo>
                  <a:pt x="3684" y="36"/>
                </a:lnTo>
                <a:lnTo>
                  <a:pt x="3636" y="36"/>
                </a:lnTo>
                <a:lnTo>
                  <a:pt x="3540" y="24"/>
                </a:lnTo>
                <a:lnTo>
                  <a:pt x="3504" y="12"/>
                </a:lnTo>
                <a:lnTo>
                  <a:pt x="3456" y="12"/>
                </a:lnTo>
                <a:lnTo>
                  <a:pt x="3420" y="0"/>
                </a:lnTo>
                <a:lnTo>
                  <a:pt x="3384" y="0"/>
                </a:lnTo>
                <a:lnTo>
                  <a:pt x="3348" y="0"/>
                </a:lnTo>
                <a:lnTo>
                  <a:pt x="3300" y="0"/>
                </a:lnTo>
                <a:lnTo>
                  <a:pt x="3252" y="0"/>
                </a:lnTo>
                <a:lnTo>
                  <a:pt x="3216" y="0"/>
                </a:lnTo>
                <a:lnTo>
                  <a:pt x="3180" y="0"/>
                </a:lnTo>
                <a:lnTo>
                  <a:pt x="3144" y="0"/>
                </a:lnTo>
                <a:lnTo>
                  <a:pt x="3096" y="0"/>
                </a:lnTo>
                <a:lnTo>
                  <a:pt x="3000" y="0"/>
                </a:lnTo>
                <a:lnTo>
                  <a:pt x="2928" y="0"/>
                </a:lnTo>
                <a:lnTo>
                  <a:pt x="2856" y="0"/>
                </a:lnTo>
                <a:lnTo>
                  <a:pt x="2820" y="12"/>
                </a:lnTo>
                <a:lnTo>
                  <a:pt x="2772" y="24"/>
                </a:lnTo>
                <a:lnTo>
                  <a:pt x="2736" y="48"/>
                </a:lnTo>
                <a:lnTo>
                  <a:pt x="2700" y="60"/>
                </a:lnTo>
                <a:lnTo>
                  <a:pt x="2652" y="60"/>
                </a:lnTo>
                <a:lnTo>
                  <a:pt x="2604" y="60"/>
                </a:lnTo>
                <a:lnTo>
                  <a:pt x="2556" y="60"/>
                </a:lnTo>
                <a:lnTo>
                  <a:pt x="2520" y="72"/>
                </a:lnTo>
                <a:lnTo>
                  <a:pt x="2484" y="84"/>
                </a:lnTo>
                <a:lnTo>
                  <a:pt x="2388" y="96"/>
                </a:lnTo>
                <a:lnTo>
                  <a:pt x="2316" y="96"/>
                </a:lnTo>
                <a:lnTo>
                  <a:pt x="2220" y="108"/>
                </a:lnTo>
                <a:lnTo>
                  <a:pt x="2124" y="108"/>
                </a:lnTo>
                <a:lnTo>
                  <a:pt x="2052" y="108"/>
                </a:lnTo>
                <a:lnTo>
                  <a:pt x="1956" y="108"/>
                </a:lnTo>
                <a:lnTo>
                  <a:pt x="1860" y="96"/>
                </a:lnTo>
                <a:lnTo>
                  <a:pt x="1764" y="96"/>
                </a:lnTo>
                <a:lnTo>
                  <a:pt x="1668" y="84"/>
                </a:lnTo>
                <a:lnTo>
                  <a:pt x="1548" y="60"/>
                </a:lnTo>
                <a:lnTo>
                  <a:pt x="1476" y="48"/>
                </a:lnTo>
                <a:lnTo>
                  <a:pt x="1404" y="36"/>
                </a:lnTo>
                <a:lnTo>
                  <a:pt x="1308" y="24"/>
                </a:lnTo>
                <a:lnTo>
                  <a:pt x="1260" y="12"/>
                </a:lnTo>
                <a:lnTo>
                  <a:pt x="1212" y="24"/>
                </a:lnTo>
                <a:lnTo>
                  <a:pt x="1164" y="48"/>
                </a:lnTo>
                <a:lnTo>
                  <a:pt x="1092" y="60"/>
                </a:lnTo>
                <a:lnTo>
                  <a:pt x="996" y="72"/>
                </a:lnTo>
                <a:lnTo>
                  <a:pt x="960" y="84"/>
                </a:lnTo>
                <a:lnTo>
                  <a:pt x="912" y="96"/>
                </a:lnTo>
                <a:lnTo>
                  <a:pt x="828" y="96"/>
                </a:lnTo>
                <a:lnTo>
                  <a:pt x="780" y="96"/>
                </a:lnTo>
                <a:lnTo>
                  <a:pt x="684" y="96"/>
                </a:lnTo>
                <a:lnTo>
                  <a:pt x="648" y="96"/>
                </a:lnTo>
                <a:lnTo>
                  <a:pt x="612" y="96"/>
                </a:lnTo>
                <a:lnTo>
                  <a:pt x="576" y="84"/>
                </a:lnTo>
                <a:lnTo>
                  <a:pt x="504" y="84"/>
                </a:lnTo>
                <a:lnTo>
                  <a:pt x="456" y="72"/>
                </a:lnTo>
                <a:lnTo>
                  <a:pt x="420" y="60"/>
                </a:lnTo>
                <a:lnTo>
                  <a:pt x="372" y="60"/>
                </a:lnTo>
                <a:lnTo>
                  <a:pt x="324" y="84"/>
                </a:lnTo>
                <a:lnTo>
                  <a:pt x="276" y="84"/>
                </a:lnTo>
                <a:lnTo>
                  <a:pt x="228" y="96"/>
                </a:lnTo>
                <a:lnTo>
                  <a:pt x="180" y="108"/>
                </a:lnTo>
                <a:lnTo>
                  <a:pt x="144" y="108"/>
                </a:lnTo>
                <a:lnTo>
                  <a:pt x="108" y="108"/>
                </a:lnTo>
                <a:lnTo>
                  <a:pt x="72" y="120"/>
                </a:lnTo>
                <a:lnTo>
                  <a:pt x="36" y="120"/>
                </a:lnTo>
                <a:lnTo>
                  <a:pt x="0" y="132"/>
                </a:lnTo>
                <a:lnTo>
                  <a:pt x="0" y="156"/>
                </a:lnTo>
              </a:path>
            </a:pathLst>
          </a:custGeom>
          <a:gradFill rotWithShape="0">
            <a:gsLst>
              <a:gs pos="0">
                <a:srgbClr val="FFFFFF"/>
              </a:gs>
              <a:gs pos="100000">
                <a:srgbClr val="618FFD"/>
              </a:gs>
            </a:gsLst>
            <a:lin ang="5400000" scaled="1"/>
          </a:gradFill>
          <a:ln w="9525" cap="rnd">
            <a:noFill/>
            <a:round/>
            <a:headEnd type="none" w="sm" len="sm"/>
            <a:tailEnd type="none" w="sm" len="sm"/>
          </a:ln>
        </p:spPr>
        <p:txBody>
          <a:bodyPr/>
          <a:lstStyle/>
          <a:p>
            <a:endParaRPr lang="zh-CN" altLang="en-US"/>
          </a:p>
        </p:txBody>
      </p:sp>
      <p:grpSp>
        <p:nvGrpSpPr>
          <p:cNvPr id="19477" name="Group 24"/>
          <p:cNvGrpSpPr>
            <a:grpSpLocks/>
          </p:cNvGrpSpPr>
          <p:nvPr/>
        </p:nvGrpSpPr>
        <p:grpSpPr bwMode="auto">
          <a:xfrm>
            <a:off x="6996113" y="2933700"/>
            <a:ext cx="1951037" cy="1104900"/>
            <a:chOff x="4052" y="1513"/>
            <a:chExt cx="1229" cy="696"/>
          </a:xfrm>
        </p:grpSpPr>
        <p:sp>
          <p:nvSpPr>
            <p:cNvPr id="19655" name="Freeform 25"/>
            <p:cNvSpPr>
              <a:spLocks/>
            </p:cNvSpPr>
            <p:nvPr/>
          </p:nvSpPr>
          <p:spPr bwMode="auto">
            <a:xfrm>
              <a:off x="4052" y="1513"/>
              <a:ext cx="1229" cy="696"/>
            </a:xfrm>
            <a:custGeom>
              <a:avLst/>
              <a:gdLst>
                <a:gd name="T0" fmla="*/ 0 w 1229"/>
                <a:gd name="T1" fmla="*/ 612 h 696"/>
                <a:gd name="T2" fmla="*/ 144 w 1229"/>
                <a:gd name="T3" fmla="*/ 634 h 696"/>
                <a:gd name="T4" fmla="*/ 193 w 1229"/>
                <a:gd name="T5" fmla="*/ 650 h 696"/>
                <a:gd name="T6" fmla="*/ 235 w 1229"/>
                <a:gd name="T7" fmla="*/ 665 h 696"/>
                <a:gd name="T8" fmla="*/ 275 w 1229"/>
                <a:gd name="T9" fmla="*/ 695 h 696"/>
                <a:gd name="T10" fmla="*/ 1228 w 1229"/>
                <a:gd name="T11" fmla="*/ 644 h 696"/>
                <a:gd name="T12" fmla="*/ 1186 w 1229"/>
                <a:gd name="T13" fmla="*/ 639 h 696"/>
                <a:gd name="T14" fmla="*/ 1116 w 1229"/>
                <a:gd name="T15" fmla="*/ 627 h 696"/>
                <a:gd name="T16" fmla="*/ 1066 w 1229"/>
                <a:gd name="T17" fmla="*/ 641 h 696"/>
                <a:gd name="T18" fmla="*/ 799 w 1229"/>
                <a:gd name="T19" fmla="*/ 624 h 696"/>
                <a:gd name="T20" fmla="*/ 787 w 1229"/>
                <a:gd name="T21" fmla="*/ 645 h 696"/>
                <a:gd name="T22" fmla="*/ 780 w 1229"/>
                <a:gd name="T23" fmla="*/ 601 h 696"/>
                <a:gd name="T24" fmla="*/ 1186 w 1229"/>
                <a:gd name="T25" fmla="*/ 594 h 696"/>
                <a:gd name="T26" fmla="*/ 776 w 1229"/>
                <a:gd name="T27" fmla="*/ 389 h 696"/>
                <a:gd name="T28" fmla="*/ 775 w 1229"/>
                <a:gd name="T29" fmla="*/ 0 h 696"/>
                <a:gd name="T30" fmla="*/ 762 w 1229"/>
                <a:gd name="T31" fmla="*/ 632 h 696"/>
                <a:gd name="T32" fmla="*/ 499 w 1229"/>
                <a:gd name="T33" fmla="*/ 624 h 696"/>
                <a:gd name="T34" fmla="*/ 750 w 1229"/>
                <a:gd name="T35" fmla="*/ 604 h 696"/>
                <a:gd name="T36" fmla="*/ 499 w 1229"/>
                <a:gd name="T37" fmla="*/ 601 h 696"/>
                <a:gd name="T38" fmla="*/ 519 w 1229"/>
                <a:gd name="T39" fmla="*/ 289 h 696"/>
                <a:gd name="T40" fmla="*/ 502 w 1229"/>
                <a:gd name="T41" fmla="*/ 282 h 696"/>
                <a:gd name="T42" fmla="*/ 487 w 1229"/>
                <a:gd name="T43" fmla="*/ 202 h 696"/>
                <a:gd name="T44" fmla="*/ 485 w 1229"/>
                <a:gd name="T45" fmla="*/ 49 h 696"/>
                <a:gd name="T46" fmla="*/ 482 w 1229"/>
                <a:gd name="T47" fmla="*/ 288 h 696"/>
                <a:gd name="T48" fmla="*/ 308 w 1229"/>
                <a:gd name="T49" fmla="*/ 603 h 696"/>
                <a:gd name="T50" fmla="*/ 480 w 1229"/>
                <a:gd name="T51" fmla="*/ 599 h 696"/>
                <a:gd name="T52" fmla="*/ 476 w 1229"/>
                <a:gd name="T53" fmla="*/ 641 h 696"/>
                <a:gd name="T54" fmla="*/ 407 w 1229"/>
                <a:gd name="T55" fmla="*/ 613 h 696"/>
                <a:gd name="T56" fmla="*/ 393 w 1229"/>
                <a:gd name="T57" fmla="*/ 627 h 696"/>
                <a:gd name="T58" fmla="*/ 359 w 1229"/>
                <a:gd name="T59" fmla="*/ 630 h 696"/>
                <a:gd name="T60" fmla="*/ 170 w 1229"/>
                <a:gd name="T61" fmla="*/ 621 h 696"/>
                <a:gd name="T62" fmla="*/ 0 w 1229"/>
                <a:gd name="T63" fmla="*/ 594 h 6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9"/>
                <a:gd name="T97" fmla="*/ 0 h 696"/>
                <a:gd name="T98" fmla="*/ 1229 w 1229"/>
                <a:gd name="T99" fmla="*/ 696 h 6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9" h="696">
                  <a:moveTo>
                    <a:pt x="0" y="594"/>
                  </a:moveTo>
                  <a:lnTo>
                    <a:pt x="0" y="612"/>
                  </a:lnTo>
                  <a:lnTo>
                    <a:pt x="64" y="622"/>
                  </a:lnTo>
                  <a:lnTo>
                    <a:pt x="144" y="634"/>
                  </a:lnTo>
                  <a:lnTo>
                    <a:pt x="148" y="638"/>
                  </a:lnTo>
                  <a:lnTo>
                    <a:pt x="193" y="650"/>
                  </a:lnTo>
                  <a:lnTo>
                    <a:pt x="218" y="658"/>
                  </a:lnTo>
                  <a:lnTo>
                    <a:pt x="235" y="665"/>
                  </a:lnTo>
                  <a:lnTo>
                    <a:pt x="245" y="678"/>
                  </a:lnTo>
                  <a:lnTo>
                    <a:pt x="275" y="695"/>
                  </a:lnTo>
                  <a:lnTo>
                    <a:pt x="1085" y="695"/>
                  </a:lnTo>
                  <a:lnTo>
                    <a:pt x="1228" y="644"/>
                  </a:lnTo>
                  <a:lnTo>
                    <a:pt x="1227" y="639"/>
                  </a:lnTo>
                  <a:lnTo>
                    <a:pt x="1186" y="639"/>
                  </a:lnTo>
                  <a:lnTo>
                    <a:pt x="1186" y="628"/>
                  </a:lnTo>
                  <a:lnTo>
                    <a:pt x="1116" y="627"/>
                  </a:lnTo>
                  <a:lnTo>
                    <a:pt x="1116" y="641"/>
                  </a:lnTo>
                  <a:lnTo>
                    <a:pt x="1066" y="641"/>
                  </a:lnTo>
                  <a:lnTo>
                    <a:pt x="1066" y="624"/>
                  </a:lnTo>
                  <a:lnTo>
                    <a:pt x="799" y="624"/>
                  </a:lnTo>
                  <a:lnTo>
                    <a:pt x="799" y="645"/>
                  </a:lnTo>
                  <a:lnTo>
                    <a:pt x="787" y="645"/>
                  </a:lnTo>
                  <a:lnTo>
                    <a:pt x="780" y="639"/>
                  </a:lnTo>
                  <a:lnTo>
                    <a:pt x="780" y="601"/>
                  </a:lnTo>
                  <a:lnTo>
                    <a:pt x="1186" y="601"/>
                  </a:lnTo>
                  <a:lnTo>
                    <a:pt x="1186" y="594"/>
                  </a:lnTo>
                  <a:lnTo>
                    <a:pt x="780" y="594"/>
                  </a:lnTo>
                  <a:lnTo>
                    <a:pt x="776" y="389"/>
                  </a:lnTo>
                  <a:lnTo>
                    <a:pt x="792" y="0"/>
                  </a:lnTo>
                  <a:lnTo>
                    <a:pt x="775" y="0"/>
                  </a:lnTo>
                  <a:lnTo>
                    <a:pt x="757" y="390"/>
                  </a:lnTo>
                  <a:lnTo>
                    <a:pt x="762" y="632"/>
                  </a:lnTo>
                  <a:lnTo>
                    <a:pt x="749" y="624"/>
                  </a:lnTo>
                  <a:lnTo>
                    <a:pt x="499" y="624"/>
                  </a:lnTo>
                  <a:lnTo>
                    <a:pt x="499" y="609"/>
                  </a:lnTo>
                  <a:lnTo>
                    <a:pt x="750" y="604"/>
                  </a:lnTo>
                  <a:lnTo>
                    <a:pt x="750" y="597"/>
                  </a:lnTo>
                  <a:lnTo>
                    <a:pt x="499" y="601"/>
                  </a:lnTo>
                  <a:lnTo>
                    <a:pt x="502" y="289"/>
                  </a:lnTo>
                  <a:lnTo>
                    <a:pt x="519" y="289"/>
                  </a:lnTo>
                  <a:lnTo>
                    <a:pt x="519" y="282"/>
                  </a:lnTo>
                  <a:lnTo>
                    <a:pt x="502" y="282"/>
                  </a:lnTo>
                  <a:lnTo>
                    <a:pt x="505" y="202"/>
                  </a:lnTo>
                  <a:lnTo>
                    <a:pt x="487" y="202"/>
                  </a:lnTo>
                  <a:lnTo>
                    <a:pt x="493" y="49"/>
                  </a:lnTo>
                  <a:lnTo>
                    <a:pt x="485" y="49"/>
                  </a:lnTo>
                  <a:lnTo>
                    <a:pt x="475" y="288"/>
                  </a:lnTo>
                  <a:lnTo>
                    <a:pt x="482" y="288"/>
                  </a:lnTo>
                  <a:lnTo>
                    <a:pt x="480" y="591"/>
                  </a:lnTo>
                  <a:lnTo>
                    <a:pt x="308" y="603"/>
                  </a:lnTo>
                  <a:lnTo>
                    <a:pt x="306" y="610"/>
                  </a:lnTo>
                  <a:lnTo>
                    <a:pt x="480" y="599"/>
                  </a:lnTo>
                  <a:lnTo>
                    <a:pt x="480" y="635"/>
                  </a:lnTo>
                  <a:lnTo>
                    <a:pt x="476" y="641"/>
                  </a:lnTo>
                  <a:lnTo>
                    <a:pt x="429" y="613"/>
                  </a:lnTo>
                  <a:lnTo>
                    <a:pt x="407" y="613"/>
                  </a:lnTo>
                  <a:lnTo>
                    <a:pt x="404" y="627"/>
                  </a:lnTo>
                  <a:lnTo>
                    <a:pt x="393" y="627"/>
                  </a:lnTo>
                  <a:lnTo>
                    <a:pt x="381" y="637"/>
                  </a:lnTo>
                  <a:lnTo>
                    <a:pt x="359" y="630"/>
                  </a:lnTo>
                  <a:lnTo>
                    <a:pt x="267" y="630"/>
                  </a:lnTo>
                  <a:lnTo>
                    <a:pt x="170" y="621"/>
                  </a:lnTo>
                  <a:lnTo>
                    <a:pt x="61" y="603"/>
                  </a:lnTo>
                  <a:lnTo>
                    <a:pt x="0" y="594"/>
                  </a:lnTo>
                </a:path>
              </a:pathLst>
            </a:custGeom>
            <a:solidFill>
              <a:srgbClr val="000000"/>
            </a:solidFill>
            <a:ln w="9525" cap="rnd">
              <a:noFill/>
              <a:round/>
              <a:headEnd/>
              <a:tailEnd/>
            </a:ln>
          </p:spPr>
          <p:txBody>
            <a:bodyPr/>
            <a:lstStyle/>
            <a:p>
              <a:endParaRPr lang="zh-CN" altLang="en-US"/>
            </a:p>
          </p:txBody>
        </p:sp>
        <p:grpSp>
          <p:nvGrpSpPr>
            <p:cNvPr id="19656" name="Group 26"/>
            <p:cNvGrpSpPr>
              <a:grpSpLocks/>
            </p:cNvGrpSpPr>
            <p:nvPr/>
          </p:nvGrpSpPr>
          <p:grpSpPr bwMode="auto">
            <a:xfrm>
              <a:off x="4073" y="1530"/>
              <a:ext cx="1157" cy="632"/>
              <a:chOff x="4073" y="1530"/>
              <a:chExt cx="1157" cy="632"/>
            </a:xfrm>
          </p:grpSpPr>
          <p:sp>
            <p:nvSpPr>
              <p:cNvPr id="19657" name="Freeform 27"/>
              <p:cNvSpPr>
                <a:spLocks/>
              </p:cNvSpPr>
              <p:nvPr/>
            </p:nvSpPr>
            <p:spPr bwMode="auto">
              <a:xfrm>
                <a:off x="4540" y="1530"/>
                <a:ext cx="690" cy="582"/>
              </a:xfrm>
              <a:custGeom>
                <a:avLst/>
                <a:gdLst>
                  <a:gd name="T0" fmla="*/ 0 w 690"/>
                  <a:gd name="T1" fmla="*/ 47 h 582"/>
                  <a:gd name="T2" fmla="*/ 287 w 690"/>
                  <a:gd name="T3" fmla="*/ 195 h 582"/>
                  <a:gd name="T4" fmla="*/ 689 w 690"/>
                  <a:gd name="T5" fmla="*/ 581 h 582"/>
                  <a:gd name="T6" fmla="*/ 298 w 690"/>
                  <a:gd name="T7" fmla="*/ 0 h 582"/>
                  <a:gd name="T8" fmla="*/ 0 60000 65536"/>
                  <a:gd name="T9" fmla="*/ 0 60000 65536"/>
                  <a:gd name="T10" fmla="*/ 0 60000 65536"/>
                  <a:gd name="T11" fmla="*/ 0 60000 65536"/>
                  <a:gd name="T12" fmla="*/ 0 w 690"/>
                  <a:gd name="T13" fmla="*/ 0 h 582"/>
                  <a:gd name="T14" fmla="*/ 690 w 690"/>
                  <a:gd name="T15" fmla="*/ 582 h 582"/>
                </a:gdLst>
                <a:ahLst/>
                <a:cxnLst>
                  <a:cxn ang="T8">
                    <a:pos x="T0" y="T1"/>
                  </a:cxn>
                  <a:cxn ang="T9">
                    <a:pos x="T2" y="T3"/>
                  </a:cxn>
                  <a:cxn ang="T10">
                    <a:pos x="T4" y="T5"/>
                  </a:cxn>
                  <a:cxn ang="T11">
                    <a:pos x="T6" y="T7"/>
                  </a:cxn>
                </a:cxnLst>
                <a:rect l="T12" t="T13" r="T14" b="T15"/>
                <a:pathLst>
                  <a:path w="690" h="582">
                    <a:moveTo>
                      <a:pt x="0" y="47"/>
                    </a:moveTo>
                    <a:lnTo>
                      <a:pt x="287" y="195"/>
                    </a:lnTo>
                    <a:lnTo>
                      <a:pt x="689" y="581"/>
                    </a:lnTo>
                    <a:lnTo>
                      <a:pt x="298" y="0"/>
                    </a:lnTo>
                  </a:path>
                </a:pathLst>
              </a:custGeom>
              <a:noFill/>
              <a:ln w="12700" cap="rnd">
                <a:solidFill>
                  <a:srgbClr val="000000"/>
                </a:solidFill>
                <a:round/>
                <a:headEnd type="none" w="sm" len="sm"/>
                <a:tailEnd type="none" w="sm" len="sm"/>
              </a:ln>
            </p:spPr>
            <p:txBody>
              <a:bodyPr/>
              <a:lstStyle/>
              <a:p>
                <a:endParaRPr lang="zh-CN" altLang="en-US"/>
              </a:p>
            </p:txBody>
          </p:sp>
          <p:sp>
            <p:nvSpPr>
              <p:cNvPr id="19658" name="Freeform 28"/>
              <p:cNvSpPr>
                <a:spLocks/>
              </p:cNvSpPr>
              <p:nvPr/>
            </p:nvSpPr>
            <p:spPr bwMode="auto">
              <a:xfrm>
                <a:off x="4073" y="1530"/>
                <a:ext cx="757" cy="593"/>
              </a:xfrm>
              <a:custGeom>
                <a:avLst/>
                <a:gdLst>
                  <a:gd name="T0" fmla="*/ 467 w 757"/>
                  <a:gd name="T1" fmla="*/ 36 h 593"/>
                  <a:gd name="T2" fmla="*/ 0 w 757"/>
                  <a:gd name="T3" fmla="*/ 592 h 593"/>
                  <a:gd name="T4" fmla="*/ 479 w 757"/>
                  <a:gd name="T5" fmla="*/ 193 h 593"/>
                  <a:gd name="T6" fmla="*/ 756 w 757"/>
                  <a:gd name="T7" fmla="*/ 0 h 593"/>
                  <a:gd name="T8" fmla="*/ 0 60000 65536"/>
                  <a:gd name="T9" fmla="*/ 0 60000 65536"/>
                  <a:gd name="T10" fmla="*/ 0 60000 65536"/>
                  <a:gd name="T11" fmla="*/ 0 60000 65536"/>
                  <a:gd name="T12" fmla="*/ 0 w 757"/>
                  <a:gd name="T13" fmla="*/ 0 h 593"/>
                  <a:gd name="T14" fmla="*/ 757 w 757"/>
                  <a:gd name="T15" fmla="*/ 593 h 593"/>
                </a:gdLst>
                <a:ahLst/>
                <a:cxnLst>
                  <a:cxn ang="T8">
                    <a:pos x="T0" y="T1"/>
                  </a:cxn>
                  <a:cxn ang="T9">
                    <a:pos x="T2" y="T3"/>
                  </a:cxn>
                  <a:cxn ang="T10">
                    <a:pos x="T4" y="T5"/>
                  </a:cxn>
                  <a:cxn ang="T11">
                    <a:pos x="T6" y="T7"/>
                  </a:cxn>
                </a:cxnLst>
                <a:rect l="T12" t="T13" r="T14" b="T15"/>
                <a:pathLst>
                  <a:path w="757" h="593">
                    <a:moveTo>
                      <a:pt x="467" y="36"/>
                    </a:moveTo>
                    <a:lnTo>
                      <a:pt x="0" y="592"/>
                    </a:lnTo>
                    <a:lnTo>
                      <a:pt x="479" y="193"/>
                    </a:lnTo>
                    <a:lnTo>
                      <a:pt x="756" y="0"/>
                    </a:lnTo>
                  </a:path>
                </a:pathLst>
              </a:custGeom>
              <a:noFill/>
              <a:ln w="12700" cap="rnd">
                <a:solidFill>
                  <a:srgbClr val="000000"/>
                </a:solidFill>
                <a:round/>
                <a:headEnd type="none" w="sm" len="sm"/>
                <a:tailEnd type="none" w="sm" len="sm"/>
              </a:ln>
            </p:spPr>
            <p:txBody>
              <a:bodyPr/>
              <a:lstStyle/>
              <a:p>
                <a:endParaRPr lang="zh-CN" altLang="en-US"/>
              </a:p>
            </p:txBody>
          </p:sp>
          <p:sp>
            <p:nvSpPr>
              <p:cNvPr id="19659" name="Line 29"/>
              <p:cNvSpPr>
                <a:spLocks noChangeShapeType="1"/>
              </p:cNvSpPr>
              <p:nvPr/>
            </p:nvSpPr>
            <p:spPr bwMode="auto">
              <a:xfrm flipH="1">
                <a:off x="4328" y="1798"/>
                <a:ext cx="213" cy="364"/>
              </a:xfrm>
              <a:prstGeom prst="line">
                <a:avLst/>
              </a:prstGeom>
              <a:noFill/>
              <a:ln w="12700">
                <a:solidFill>
                  <a:srgbClr val="000000"/>
                </a:solidFill>
                <a:round/>
                <a:headEnd type="none" w="sm" len="sm"/>
                <a:tailEnd type="none" w="sm" len="sm"/>
              </a:ln>
            </p:spPr>
            <p:txBody>
              <a:bodyPr/>
              <a:lstStyle/>
              <a:p>
                <a:endParaRPr lang="zh-CN" altLang="en-US"/>
              </a:p>
            </p:txBody>
          </p:sp>
          <p:sp>
            <p:nvSpPr>
              <p:cNvPr id="19660" name="Line 30"/>
              <p:cNvSpPr>
                <a:spLocks noChangeShapeType="1"/>
              </p:cNvSpPr>
              <p:nvPr/>
            </p:nvSpPr>
            <p:spPr bwMode="auto">
              <a:xfrm flipV="1">
                <a:off x="4546" y="1733"/>
                <a:ext cx="279" cy="386"/>
              </a:xfrm>
              <a:prstGeom prst="line">
                <a:avLst/>
              </a:prstGeom>
              <a:noFill/>
              <a:ln w="12700">
                <a:solidFill>
                  <a:srgbClr val="000000"/>
                </a:solidFill>
                <a:round/>
                <a:headEnd type="none" w="sm" len="sm"/>
                <a:tailEnd type="none" w="sm" len="sm"/>
              </a:ln>
            </p:spPr>
            <p:txBody>
              <a:bodyPr/>
              <a:lstStyle/>
              <a:p>
                <a:endParaRPr lang="zh-CN" altLang="en-US"/>
              </a:p>
            </p:txBody>
          </p:sp>
        </p:grpSp>
      </p:grpSp>
      <p:sp>
        <p:nvSpPr>
          <p:cNvPr id="19478" name="Freeform 31"/>
          <p:cNvSpPr>
            <a:spLocks/>
          </p:cNvSpPr>
          <p:nvPr/>
        </p:nvSpPr>
        <p:spPr bwMode="auto">
          <a:xfrm>
            <a:off x="1858963" y="4265613"/>
            <a:ext cx="4268787" cy="287337"/>
          </a:xfrm>
          <a:custGeom>
            <a:avLst/>
            <a:gdLst>
              <a:gd name="T0" fmla="*/ 0 w 2689"/>
              <a:gd name="T1" fmla="*/ 76200 h 181"/>
              <a:gd name="T2" fmla="*/ 57150 w 2689"/>
              <a:gd name="T3" fmla="*/ 95250 h 181"/>
              <a:gd name="T4" fmla="*/ 171450 w 2689"/>
              <a:gd name="T5" fmla="*/ 76200 h 181"/>
              <a:gd name="T6" fmla="*/ 323850 w 2689"/>
              <a:gd name="T7" fmla="*/ 57150 h 181"/>
              <a:gd name="T8" fmla="*/ 514350 w 2689"/>
              <a:gd name="T9" fmla="*/ 19050 h 181"/>
              <a:gd name="T10" fmla="*/ 742950 w 2689"/>
              <a:gd name="T11" fmla="*/ 19050 h 181"/>
              <a:gd name="T12" fmla="*/ 895350 w 2689"/>
              <a:gd name="T13" fmla="*/ 0 h 181"/>
              <a:gd name="T14" fmla="*/ 1009650 w 2689"/>
              <a:gd name="T15" fmla="*/ 0 h 181"/>
              <a:gd name="T16" fmla="*/ 1162050 w 2689"/>
              <a:gd name="T17" fmla="*/ 0 h 181"/>
              <a:gd name="T18" fmla="*/ 1314450 w 2689"/>
              <a:gd name="T19" fmla="*/ 0 h 181"/>
              <a:gd name="T20" fmla="*/ 1466850 w 2689"/>
              <a:gd name="T21" fmla="*/ 19050 h 181"/>
              <a:gd name="T22" fmla="*/ 1619250 w 2689"/>
              <a:gd name="T23" fmla="*/ 38100 h 181"/>
              <a:gd name="T24" fmla="*/ 1733550 w 2689"/>
              <a:gd name="T25" fmla="*/ 57150 h 181"/>
              <a:gd name="T26" fmla="*/ 1847850 w 2689"/>
              <a:gd name="T27" fmla="*/ 76200 h 181"/>
              <a:gd name="T28" fmla="*/ 1981200 w 2689"/>
              <a:gd name="T29" fmla="*/ 114300 h 181"/>
              <a:gd name="T30" fmla="*/ 2095500 w 2689"/>
              <a:gd name="T31" fmla="*/ 133350 h 181"/>
              <a:gd name="T32" fmla="*/ 2209800 w 2689"/>
              <a:gd name="T33" fmla="*/ 171450 h 181"/>
              <a:gd name="T34" fmla="*/ 2266950 w 2689"/>
              <a:gd name="T35" fmla="*/ 171450 h 181"/>
              <a:gd name="T36" fmla="*/ 2400300 w 2689"/>
              <a:gd name="T37" fmla="*/ 209550 h 181"/>
              <a:gd name="T38" fmla="*/ 2457450 w 2689"/>
              <a:gd name="T39" fmla="*/ 228600 h 181"/>
              <a:gd name="T40" fmla="*/ 2609850 w 2689"/>
              <a:gd name="T41" fmla="*/ 228600 h 181"/>
              <a:gd name="T42" fmla="*/ 2762249 w 2689"/>
              <a:gd name="T43" fmla="*/ 228600 h 181"/>
              <a:gd name="T44" fmla="*/ 2876549 w 2689"/>
              <a:gd name="T45" fmla="*/ 209550 h 181"/>
              <a:gd name="T46" fmla="*/ 2990849 w 2689"/>
              <a:gd name="T47" fmla="*/ 209550 h 181"/>
              <a:gd name="T48" fmla="*/ 3143249 w 2689"/>
              <a:gd name="T49" fmla="*/ 209550 h 181"/>
              <a:gd name="T50" fmla="*/ 3219449 w 2689"/>
              <a:gd name="T51" fmla="*/ 190500 h 181"/>
              <a:gd name="T52" fmla="*/ 3333750 w 2689"/>
              <a:gd name="T53" fmla="*/ 171450 h 181"/>
              <a:gd name="T54" fmla="*/ 3448050 w 2689"/>
              <a:gd name="T55" fmla="*/ 171450 h 181"/>
              <a:gd name="T56" fmla="*/ 3524250 w 2689"/>
              <a:gd name="T57" fmla="*/ 171450 h 181"/>
              <a:gd name="T58" fmla="*/ 3600450 w 2689"/>
              <a:gd name="T59" fmla="*/ 190500 h 181"/>
              <a:gd name="T60" fmla="*/ 3714750 w 2689"/>
              <a:gd name="T61" fmla="*/ 209550 h 181"/>
              <a:gd name="T62" fmla="*/ 3771900 w 2689"/>
              <a:gd name="T63" fmla="*/ 247650 h 181"/>
              <a:gd name="T64" fmla="*/ 3848100 w 2689"/>
              <a:gd name="T65" fmla="*/ 266700 h 181"/>
              <a:gd name="T66" fmla="*/ 3905250 w 2689"/>
              <a:gd name="T67" fmla="*/ 285750 h 181"/>
              <a:gd name="T68" fmla="*/ 3962400 w 2689"/>
              <a:gd name="T69" fmla="*/ 285750 h 181"/>
              <a:gd name="T70" fmla="*/ 4019550 w 2689"/>
              <a:gd name="T71" fmla="*/ 285750 h 181"/>
              <a:gd name="T72" fmla="*/ 4076700 w 2689"/>
              <a:gd name="T73" fmla="*/ 266700 h 181"/>
              <a:gd name="T74" fmla="*/ 4133850 w 2689"/>
              <a:gd name="T75" fmla="*/ 247650 h 181"/>
              <a:gd name="T76" fmla="*/ 4210050 w 2689"/>
              <a:gd name="T77" fmla="*/ 228600 h 181"/>
              <a:gd name="T78" fmla="*/ 4267200 w 2689"/>
              <a:gd name="T79" fmla="*/ 228600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89"/>
              <a:gd name="T121" fmla="*/ 0 h 181"/>
              <a:gd name="T122" fmla="*/ 2689 w 2689"/>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89" h="181">
                <a:moveTo>
                  <a:pt x="0" y="48"/>
                </a:moveTo>
                <a:lnTo>
                  <a:pt x="36" y="60"/>
                </a:lnTo>
                <a:lnTo>
                  <a:pt x="108" y="48"/>
                </a:lnTo>
                <a:lnTo>
                  <a:pt x="204" y="36"/>
                </a:lnTo>
                <a:lnTo>
                  <a:pt x="324" y="12"/>
                </a:lnTo>
                <a:lnTo>
                  <a:pt x="468" y="12"/>
                </a:lnTo>
                <a:lnTo>
                  <a:pt x="564" y="0"/>
                </a:lnTo>
                <a:lnTo>
                  <a:pt x="636" y="0"/>
                </a:lnTo>
                <a:lnTo>
                  <a:pt x="732" y="0"/>
                </a:lnTo>
                <a:lnTo>
                  <a:pt x="828" y="0"/>
                </a:lnTo>
                <a:lnTo>
                  <a:pt x="924" y="12"/>
                </a:lnTo>
                <a:lnTo>
                  <a:pt x="1020" y="24"/>
                </a:lnTo>
                <a:lnTo>
                  <a:pt x="1092" y="36"/>
                </a:lnTo>
                <a:lnTo>
                  <a:pt x="1164" y="48"/>
                </a:lnTo>
                <a:lnTo>
                  <a:pt x="1248" y="72"/>
                </a:lnTo>
                <a:lnTo>
                  <a:pt x="1320" y="84"/>
                </a:lnTo>
                <a:lnTo>
                  <a:pt x="1392" y="108"/>
                </a:lnTo>
                <a:lnTo>
                  <a:pt x="1428" y="108"/>
                </a:lnTo>
                <a:lnTo>
                  <a:pt x="1512" y="132"/>
                </a:lnTo>
                <a:lnTo>
                  <a:pt x="1548" y="144"/>
                </a:lnTo>
                <a:lnTo>
                  <a:pt x="1644" y="144"/>
                </a:lnTo>
                <a:lnTo>
                  <a:pt x="1740" y="144"/>
                </a:lnTo>
                <a:lnTo>
                  <a:pt x="1812" y="132"/>
                </a:lnTo>
                <a:lnTo>
                  <a:pt x="1884" y="132"/>
                </a:lnTo>
                <a:lnTo>
                  <a:pt x="1980" y="132"/>
                </a:lnTo>
                <a:lnTo>
                  <a:pt x="2028" y="120"/>
                </a:lnTo>
                <a:lnTo>
                  <a:pt x="2100" y="108"/>
                </a:lnTo>
                <a:lnTo>
                  <a:pt x="2172" y="108"/>
                </a:lnTo>
                <a:lnTo>
                  <a:pt x="2220" y="108"/>
                </a:lnTo>
                <a:lnTo>
                  <a:pt x="2268" y="120"/>
                </a:lnTo>
                <a:lnTo>
                  <a:pt x="2340" y="132"/>
                </a:lnTo>
                <a:lnTo>
                  <a:pt x="2376" y="156"/>
                </a:lnTo>
                <a:lnTo>
                  <a:pt x="2424" y="168"/>
                </a:lnTo>
                <a:lnTo>
                  <a:pt x="2460" y="180"/>
                </a:lnTo>
                <a:lnTo>
                  <a:pt x="2496" y="180"/>
                </a:lnTo>
                <a:lnTo>
                  <a:pt x="2532" y="180"/>
                </a:lnTo>
                <a:lnTo>
                  <a:pt x="2568" y="168"/>
                </a:lnTo>
                <a:lnTo>
                  <a:pt x="2604" y="156"/>
                </a:lnTo>
                <a:lnTo>
                  <a:pt x="2652" y="144"/>
                </a:lnTo>
                <a:lnTo>
                  <a:pt x="2688" y="144"/>
                </a:lnTo>
              </a:path>
            </a:pathLst>
          </a:custGeom>
          <a:solidFill>
            <a:srgbClr val="3365FB"/>
          </a:solidFill>
          <a:ln w="12700" cap="rnd">
            <a:solidFill>
              <a:schemeClr val="accent1"/>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479" name="Freeform 32"/>
          <p:cNvSpPr>
            <a:spLocks/>
          </p:cNvSpPr>
          <p:nvPr/>
        </p:nvSpPr>
        <p:spPr bwMode="auto">
          <a:xfrm>
            <a:off x="2925763" y="4703763"/>
            <a:ext cx="5868987" cy="573087"/>
          </a:xfrm>
          <a:custGeom>
            <a:avLst/>
            <a:gdLst>
              <a:gd name="T0" fmla="*/ 71994 w 3913"/>
              <a:gd name="T1" fmla="*/ 19050 h 361"/>
              <a:gd name="T2" fmla="*/ 179984 w 3913"/>
              <a:gd name="T3" fmla="*/ 19050 h 361"/>
              <a:gd name="T4" fmla="*/ 287975 w 3913"/>
              <a:gd name="T5" fmla="*/ 38100 h 361"/>
              <a:gd name="T6" fmla="*/ 413964 w 3913"/>
              <a:gd name="T7" fmla="*/ 38100 h 361"/>
              <a:gd name="T8" fmla="*/ 521954 w 3913"/>
              <a:gd name="T9" fmla="*/ 38100 h 361"/>
              <a:gd name="T10" fmla="*/ 629945 w 3913"/>
              <a:gd name="T11" fmla="*/ 38100 h 361"/>
              <a:gd name="T12" fmla="*/ 755934 w 3913"/>
              <a:gd name="T13" fmla="*/ 95250 h 361"/>
              <a:gd name="T14" fmla="*/ 863925 w 3913"/>
              <a:gd name="T15" fmla="*/ 152400 h 361"/>
              <a:gd name="T16" fmla="*/ 971915 w 3913"/>
              <a:gd name="T17" fmla="*/ 171450 h 361"/>
              <a:gd name="T18" fmla="*/ 1259890 w 3913"/>
              <a:gd name="T19" fmla="*/ 171450 h 361"/>
              <a:gd name="T20" fmla="*/ 1385879 w 3913"/>
              <a:gd name="T21" fmla="*/ 114300 h 361"/>
              <a:gd name="T22" fmla="*/ 1601860 w 3913"/>
              <a:gd name="T23" fmla="*/ 19050 h 361"/>
              <a:gd name="T24" fmla="*/ 1709851 w 3913"/>
              <a:gd name="T25" fmla="*/ 0 h 361"/>
              <a:gd name="T26" fmla="*/ 1889835 w 3913"/>
              <a:gd name="T27" fmla="*/ 0 h 361"/>
              <a:gd name="T28" fmla="*/ 2051821 w 3913"/>
              <a:gd name="T29" fmla="*/ 19050 h 361"/>
              <a:gd name="T30" fmla="*/ 2195808 w 3913"/>
              <a:gd name="T31" fmla="*/ 76200 h 361"/>
              <a:gd name="T32" fmla="*/ 2375792 w 3913"/>
              <a:gd name="T33" fmla="*/ 114300 h 361"/>
              <a:gd name="T34" fmla="*/ 2483783 w 3913"/>
              <a:gd name="T35" fmla="*/ 152400 h 361"/>
              <a:gd name="T36" fmla="*/ 2591774 w 3913"/>
              <a:gd name="T37" fmla="*/ 190500 h 361"/>
              <a:gd name="T38" fmla="*/ 2717762 w 3913"/>
              <a:gd name="T39" fmla="*/ 209550 h 361"/>
              <a:gd name="T40" fmla="*/ 2825753 w 3913"/>
              <a:gd name="T41" fmla="*/ 228600 h 361"/>
              <a:gd name="T42" fmla="*/ 2933744 w 3913"/>
              <a:gd name="T43" fmla="*/ 209550 h 361"/>
              <a:gd name="T44" fmla="*/ 3077732 w 3913"/>
              <a:gd name="T45" fmla="*/ 190500 h 361"/>
              <a:gd name="T46" fmla="*/ 3203721 w 3913"/>
              <a:gd name="T47" fmla="*/ 209550 h 361"/>
              <a:gd name="T48" fmla="*/ 3455699 w 3913"/>
              <a:gd name="T49" fmla="*/ 266700 h 361"/>
              <a:gd name="T50" fmla="*/ 3563689 w 3913"/>
              <a:gd name="T51" fmla="*/ 323850 h 361"/>
              <a:gd name="T52" fmla="*/ 3707676 w 3913"/>
              <a:gd name="T53" fmla="*/ 381000 h 361"/>
              <a:gd name="T54" fmla="*/ 3833665 w 3913"/>
              <a:gd name="T55" fmla="*/ 419100 h 361"/>
              <a:gd name="T56" fmla="*/ 3959654 w 3913"/>
              <a:gd name="T57" fmla="*/ 400050 h 361"/>
              <a:gd name="T58" fmla="*/ 4139639 w 3913"/>
              <a:gd name="T59" fmla="*/ 381000 h 361"/>
              <a:gd name="T60" fmla="*/ 4337621 w 3913"/>
              <a:gd name="T61" fmla="*/ 361950 h 361"/>
              <a:gd name="T62" fmla="*/ 4535604 w 3913"/>
              <a:gd name="T63" fmla="*/ 381000 h 361"/>
              <a:gd name="T64" fmla="*/ 4751585 w 3913"/>
              <a:gd name="T65" fmla="*/ 419100 h 361"/>
              <a:gd name="T66" fmla="*/ 4913571 w 3913"/>
              <a:gd name="T67" fmla="*/ 419100 h 361"/>
              <a:gd name="T68" fmla="*/ 5021561 w 3913"/>
              <a:gd name="T69" fmla="*/ 438150 h 361"/>
              <a:gd name="T70" fmla="*/ 5291538 w 3913"/>
              <a:gd name="T71" fmla="*/ 495300 h 361"/>
              <a:gd name="T72" fmla="*/ 5597511 w 3913"/>
              <a:gd name="T73" fmla="*/ 533400 h 361"/>
              <a:gd name="T74" fmla="*/ 5705501 w 3913"/>
              <a:gd name="T75" fmla="*/ 533400 h 361"/>
              <a:gd name="T76" fmla="*/ 5813492 w 3913"/>
              <a:gd name="T77" fmla="*/ 552450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13"/>
              <a:gd name="T118" fmla="*/ 0 h 361"/>
              <a:gd name="T119" fmla="*/ 3913 w 3913"/>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13" h="361">
                <a:moveTo>
                  <a:pt x="0" y="12"/>
                </a:moveTo>
                <a:lnTo>
                  <a:pt x="48" y="12"/>
                </a:lnTo>
                <a:lnTo>
                  <a:pt x="84" y="12"/>
                </a:lnTo>
                <a:lnTo>
                  <a:pt x="120" y="12"/>
                </a:lnTo>
                <a:lnTo>
                  <a:pt x="156" y="24"/>
                </a:lnTo>
                <a:lnTo>
                  <a:pt x="192" y="24"/>
                </a:lnTo>
                <a:lnTo>
                  <a:pt x="228" y="24"/>
                </a:lnTo>
                <a:lnTo>
                  <a:pt x="276" y="24"/>
                </a:lnTo>
                <a:lnTo>
                  <a:pt x="312" y="24"/>
                </a:lnTo>
                <a:lnTo>
                  <a:pt x="348" y="24"/>
                </a:lnTo>
                <a:lnTo>
                  <a:pt x="384" y="24"/>
                </a:lnTo>
                <a:lnTo>
                  <a:pt x="420" y="24"/>
                </a:lnTo>
                <a:lnTo>
                  <a:pt x="456" y="48"/>
                </a:lnTo>
                <a:lnTo>
                  <a:pt x="504" y="60"/>
                </a:lnTo>
                <a:lnTo>
                  <a:pt x="540" y="72"/>
                </a:lnTo>
                <a:lnTo>
                  <a:pt x="576" y="96"/>
                </a:lnTo>
                <a:lnTo>
                  <a:pt x="612" y="108"/>
                </a:lnTo>
                <a:lnTo>
                  <a:pt x="648" y="108"/>
                </a:lnTo>
                <a:lnTo>
                  <a:pt x="744" y="108"/>
                </a:lnTo>
                <a:lnTo>
                  <a:pt x="840" y="108"/>
                </a:lnTo>
                <a:lnTo>
                  <a:pt x="876" y="96"/>
                </a:lnTo>
                <a:lnTo>
                  <a:pt x="924" y="72"/>
                </a:lnTo>
                <a:lnTo>
                  <a:pt x="972" y="48"/>
                </a:lnTo>
                <a:lnTo>
                  <a:pt x="1068" y="12"/>
                </a:lnTo>
                <a:lnTo>
                  <a:pt x="1104" y="0"/>
                </a:lnTo>
                <a:lnTo>
                  <a:pt x="1140" y="0"/>
                </a:lnTo>
                <a:lnTo>
                  <a:pt x="1212" y="0"/>
                </a:lnTo>
                <a:lnTo>
                  <a:pt x="1260" y="0"/>
                </a:lnTo>
                <a:lnTo>
                  <a:pt x="1296" y="0"/>
                </a:lnTo>
                <a:lnTo>
                  <a:pt x="1368" y="12"/>
                </a:lnTo>
                <a:lnTo>
                  <a:pt x="1416" y="24"/>
                </a:lnTo>
                <a:lnTo>
                  <a:pt x="1464" y="48"/>
                </a:lnTo>
                <a:lnTo>
                  <a:pt x="1512" y="60"/>
                </a:lnTo>
                <a:lnTo>
                  <a:pt x="1584" y="72"/>
                </a:lnTo>
                <a:lnTo>
                  <a:pt x="1620" y="84"/>
                </a:lnTo>
                <a:lnTo>
                  <a:pt x="1656" y="96"/>
                </a:lnTo>
                <a:lnTo>
                  <a:pt x="1692" y="108"/>
                </a:lnTo>
                <a:lnTo>
                  <a:pt x="1728" y="120"/>
                </a:lnTo>
                <a:lnTo>
                  <a:pt x="1764" y="132"/>
                </a:lnTo>
                <a:lnTo>
                  <a:pt x="1812" y="132"/>
                </a:lnTo>
                <a:lnTo>
                  <a:pt x="1848" y="144"/>
                </a:lnTo>
                <a:lnTo>
                  <a:pt x="1884" y="144"/>
                </a:lnTo>
                <a:lnTo>
                  <a:pt x="1920" y="144"/>
                </a:lnTo>
                <a:lnTo>
                  <a:pt x="1956" y="132"/>
                </a:lnTo>
                <a:lnTo>
                  <a:pt x="2004" y="120"/>
                </a:lnTo>
                <a:lnTo>
                  <a:pt x="2052" y="120"/>
                </a:lnTo>
                <a:lnTo>
                  <a:pt x="2088" y="120"/>
                </a:lnTo>
                <a:lnTo>
                  <a:pt x="2136" y="132"/>
                </a:lnTo>
                <a:lnTo>
                  <a:pt x="2232" y="168"/>
                </a:lnTo>
                <a:lnTo>
                  <a:pt x="2304" y="168"/>
                </a:lnTo>
                <a:lnTo>
                  <a:pt x="2340" y="192"/>
                </a:lnTo>
                <a:lnTo>
                  <a:pt x="2376" y="204"/>
                </a:lnTo>
                <a:lnTo>
                  <a:pt x="2424" y="216"/>
                </a:lnTo>
                <a:lnTo>
                  <a:pt x="2472" y="240"/>
                </a:lnTo>
                <a:lnTo>
                  <a:pt x="2520" y="252"/>
                </a:lnTo>
                <a:lnTo>
                  <a:pt x="2556" y="264"/>
                </a:lnTo>
                <a:lnTo>
                  <a:pt x="2604" y="264"/>
                </a:lnTo>
                <a:lnTo>
                  <a:pt x="2640" y="252"/>
                </a:lnTo>
                <a:lnTo>
                  <a:pt x="2712" y="252"/>
                </a:lnTo>
                <a:lnTo>
                  <a:pt x="2760" y="240"/>
                </a:lnTo>
                <a:lnTo>
                  <a:pt x="2856" y="240"/>
                </a:lnTo>
                <a:lnTo>
                  <a:pt x="2892" y="228"/>
                </a:lnTo>
                <a:lnTo>
                  <a:pt x="2928" y="228"/>
                </a:lnTo>
                <a:lnTo>
                  <a:pt x="3024" y="240"/>
                </a:lnTo>
                <a:lnTo>
                  <a:pt x="3072" y="252"/>
                </a:lnTo>
                <a:lnTo>
                  <a:pt x="3168" y="264"/>
                </a:lnTo>
                <a:lnTo>
                  <a:pt x="3240" y="264"/>
                </a:lnTo>
                <a:lnTo>
                  <a:pt x="3276" y="264"/>
                </a:lnTo>
                <a:lnTo>
                  <a:pt x="3312" y="264"/>
                </a:lnTo>
                <a:lnTo>
                  <a:pt x="3348" y="276"/>
                </a:lnTo>
                <a:lnTo>
                  <a:pt x="3384" y="288"/>
                </a:lnTo>
                <a:lnTo>
                  <a:pt x="3528" y="312"/>
                </a:lnTo>
                <a:lnTo>
                  <a:pt x="3696" y="336"/>
                </a:lnTo>
                <a:lnTo>
                  <a:pt x="3732" y="336"/>
                </a:lnTo>
                <a:lnTo>
                  <a:pt x="3768" y="336"/>
                </a:lnTo>
                <a:lnTo>
                  <a:pt x="3804" y="336"/>
                </a:lnTo>
                <a:lnTo>
                  <a:pt x="3840" y="348"/>
                </a:lnTo>
                <a:lnTo>
                  <a:pt x="3876" y="348"/>
                </a:lnTo>
                <a:lnTo>
                  <a:pt x="3912" y="360"/>
                </a:lnTo>
              </a:path>
            </a:pathLst>
          </a:custGeom>
          <a:solidFill>
            <a:srgbClr val="618FFD"/>
          </a:solidFill>
          <a:ln w="12700" cap="rnd">
            <a:solidFill>
              <a:schemeClr val="accent1"/>
            </a:solidFill>
            <a:round/>
            <a:headEnd type="none" w="sm" len="sm"/>
            <a:tailEnd type="none" w="sm" len="sm"/>
          </a:ln>
        </p:spPr>
        <p:txBody>
          <a:bodyPr/>
          <a:lstStyle/>
          <a:p>
            <a:endParaRPr lang="zh-CN" altLang="en-US"/>
          </a:p>
        </p:txBody>
      </p:sp>
      <p:sp>
        <p:nvSpPr>
          <p:cNvPr id="19480" name="Freeform 33"/>
          <p:cNvSpPr>
            <a:spLocks/>
          </p:cNvSpPr>
          <p:nvPr/>
        </p:nvSpPr>
        <p:spPr bwMode="auto">
          <a:xfrm>
            <a:off x="6507163" y="4572000"/>
            <a:ext cx="2287587" cy="152400"/>
          </a:xfrm>
          <a:custGeom>
            <a:avLst/>
            <a:gdLst>
              <a:gd name="T0" fmla="*/ 0 w 1681"/>
              <a:gd name="T1" fmla="*/ 150312 h 73"/>
              <a:gd name="T2" fmla="*/ 40825 w 1681"/>
              <a:gd name="T3" fmla="*/ 100208 h 73"/>
              <a:gd name="T4" fmla="*/ 148333 w 1681"/>
              <a:gd name="T5" fmla="*/ 100208 h 73"/>
              <a:gd name="T6" fmla="*/ 229983 w 1681"/>
              <a:gd name="T7" fmla="*/ 125260 h 73"/>
              <a:gd name="T8" fmla="*/ 338851 w 1681"/>
              <a:gd name="T9" fmla="*/ 125260 h 73"/>
              <a:gd name="T10" fmla="*/ 446358 w 1681"/>
              <a:gd name="T11" fmla="*/ 125260 h 73"/>
              <a:gd name="T12" fmla="*/ 555226 w 1681"/>
              <a:gd name="T13" fmla="*/ 125260 h 73"/>
              <a:gd name="T14" fmla="*/ 662733 w 1681"/>
              <a:gd name="T15" fmla="*/ 100208 h 73"/>
              <a:gd name="T16" fmla="*/ 744384 w 1681"/>
              <a:gd name="T17" fmla="*/ 100208 h 73"/>
              <a:gd name="T18" fmla="*/ 851891 w 1681"/>
              <a:gd name="T19" fmla="*/ 75156 h 73"/>
              <a:gd name="T20" fmla="*/ 933542 w 1681"/>
              <a:gd name="T21" fmla="*/ 50104 h 73"/>
              <a:gd name="T22" fmla="*/ 987976 w 1681"/>
              <a:gd name="T23" fmla="*/ 50104 h 73"/>
              <a:gd name="T24" fmla="*/ 1028802 w 1681"/>
              <a:gd name="T25" fmla="*/ 75156 h 73"/>
              <a:gd name="T26" fmla="*/ 1136309 w 1681"/>
              <a:gd name="T27" fmla="*/ 75156 h 73"/>
              <a:gd name="T28" fmla="*/ 1217960 w 1681"/>
              <a:gd name="T29" fmla="*/ 100208 h 73"/>
              <a:gd name="T30" fmla="*/ 1257424 w 1681"/>
              <a:gd name="T31" fmla="*/ 125260 h 73"/>
              <a:gd name="T32" fmla="*/ 1298250 w 1681"/>
              <a:gd name="T33" fmla="*/ 125260 h 73"/>
              <a:gd name="T34" fmla="*/ 1339075 w 1681"/>
              <a:gd name="T35" fmla="*/ 150312 h 73"/>
              <a:gd name="T36" fmla="*/ 1393510 w 1681"/>
              <a:gd name="T37" fmla="*/ 150312 h 73"/>
              <a:gd name="T38" fmla="*/ 1475160 w 1681"/>
              <a:gd name="T39" fmla="*/ 125260 h 73"/>
              <a:gd name="T40" fmla="*/ 1582667 w 1681"/>
              <a:gd name="T41" fmla="*/ 100208 h 73"/>
              <a:gd name="T42" fmla="*/ 1664318 w 1681"/>
              <a:gd name="T43" fmla="*/ 75156 h 73"/>
              <a:gd name="T44" fmla="*/ 1744608 w 1681"/>
              <a:gd name="T45" fmla="*/ 50104 h 73"/>
              <a:gd name="T46" fmla="*/ 1799042 w 1681"/>
              <a:gd name="T47" fmla="*/ 25052 h 73"/>
              <a:gd name="T48" fmla="*/ 1839868 w 1681"/>
              <a:gd name="T49" fmla="*/ 0 h 73"/>
              <a:gd name="T50" fmla="*/ 1947375 w 1681"/>
              <a:gd name="T51" fmla="*/ 0 h 73"/>
              <a:gd name="T52" fmla="*/ 2056243 w 1681"/>
              <a:gd name="T53" fmla="*/ 25052 h 73"/>
              <a:gd name="T54" fmla="*/ 2165111 w 1681"/>
              <a:gd name="T55" fmla="*/ 50104 h 73"/>
              <a:gd name="T56" fmla="*/ 2204575 w 1681"/>
              <a:gd name="T57" fmla="*/ 75156 h 73"/>
              <a:gd name="T58" fmla="*/ 2245401 w 1681"/>
              <a:gd name="T59" fmla="*/ 75156 h 73"/>
              <a:gd name="T60" fmla="*/ 2286226 w 1681"/>
              <a:gd name="T61" fmla="*/ 75156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1"/>
              <a:gd name="T94" fmla="*/ 0 h 73"/>
              <a:gd name="T95" fmla="*/ 1681 w 168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1" h="73">
                <a:moveTo>
                  <a:pt x="0" y="72"/>
                </a:moveTo>
                <a:lnTo>
                  <a:pt x="30" y="48"/>
                </a:lnTo>
                <a:lnTo>
                  <a:pt x="109" y="48"/>
                </a:lnTo>
                <a:lnTo>
                  <a:pt x="169" y="60"/>
                </a:lnTo>
                <a:lnTo>
                  <a:pt x="249" y="60"/>
                </a:lnTo>
                <a:lnTo>
                  <a:pt x="328" y="60"/>
                </a:lnTo>
                <a:lnTo>
                  <a:pt x="408" y="60"/>
                </a:lnTo>
                <a:lnTo>
                  <a:pt x="487" y="48"/>
                </a:lnTo>
                <a:lnTo>
                  <a:pt x="547" y="48"/>
                </a:lnTo>
                <a:lnTo>
                  <a:pt x="626" y="36"/>
                </a:lnTo>
                <a:lnTo>
                  <a:pt x="686" y="24"/>
                </a:lnTo>
                <a:lnTo>
                  <a:pt x="726" y="24"/>
                </a:lnTo>
                <a:lnTo>
                  <a:pt x="756" y="36"/>
                </a:lnTo>
                <a:lnTo>
                  <a:pt x="835" y="36"/>
                </a:lnTo>
                <a:lnTo>
                  <a:pt x="895" y="48"/>
                </a:lnTo>
                <a:lnTo>
                  <a:pt x="924" y="60"/>
                </a:lnTo>
                <a:lnTo>
                  <a:pt x="954" y="60"/>
                </a:lnTo>
                <a:lnTo>
                  <a:pt x="984" y="72"/>
                </a:lnTo>
                <a:lnTo>
                  <a:pt x="1024" y="72"/>
                </a:lnTo>
                <a:lnTo>
                  <a:pt x="1084" y="60"/>
                </a:lnTo>
                <a:lnTo>
                  <a:pt x="1163" y="48"/>
                </a:lnTo>
                <a:lnTo>
                  <a:pt x="1223" y="36"/>
                </a:lnTo>
                <a:lnTo>
                  <a:pt x="1282" y="24"/>
                </a:lnTo>
                <a:lnTo>
                  <a:pt x="1322" y="12"/>
                </a:lnTo>
                <a:lnTo>
                  <a:pt x="1352" y="0"/>
                </a:lnTo>
                <a:lnTo>
                  <a:pt x="1431" y="0"/>
                </a:lnTo>
                <a:lnTo>
                  <a:pt x="1511" y="12"/>
                </a:lnTo>
                <a:lnTo>
                  <a:pt x="1591" y="24"/>
                </a:lnTo>
                <a:lnTo>
                  <a:pt x="1620" y="36"/>
                </a:lnTo>
                <a:lnTo>
                  <a:pt x="1650" y="36"/>
                </a:lnTo>
                <a:lnTo>
                  <a:pt x="1680" y="36"/>
                </a:lnTo>
              </a:path>
            </a:pathLst>
          </a:custGeom>
          <a:solidFill>
            <a:schemeClr val="accent1"/>
          </a:solidFill>
          <a:ln w="12700" cap="rnd">
            <a:solidFill>
              <a:schemeClr val="accent1"/>
            </a:solidFill>
            <a:round/>
            <a:headEnd type="none" w="sm" len="sm"/>
            <a:tailEnd type="none" w="sm" len="sm"/>
          </a:ln>
        </p:spPr>
        <p:txBody>
          <a:bodyPr/>
          <a:lstStyle/>
          <a:p>
            <a:endParaRPr lang="zh-CN" altLang="en-US"/>
          </a:p>
        </p:txBody>
      </p:sp>
      <p:sp>
        <p:nvSpPr>
          <p:cNvPr id="36" name="Rectangle 34"/>
          <p:cNvSpPr>
            <a:spLocks noChangeArrowheads="1"/>
          </p:cNvSpPr>
          <p:nvPr/>
        </p:nvSpPr>
        <p:spPr bwMode="auto">
          <a:xfrm>
            <a:off x="1785938" y="5202238"/>
            <a:ext cx="1109662" cy="369887"/>
          </a:xfrm>
          <a:prstGeom prst="rect">
            <a:avLst/>
          </a:prstGeom>
          <a:noFill/>
          <a:ln w="9525">
            <a:noFill/>
            <a:miter lim="800000"/>
            <a:headEnd/>
            <a:tailEnd/>
          </a:ln>
          <a:effectLst/>
        </p:spPr>
        <p:txBody>
          <a:bodyPr wrap="none" lIns="92075" tIns="46038" rIns="92075" bIns="46038">
            <a:spAutoFit/>
          </a:bodyPr>
          <a:lstStyle/>
          <a:p>
            <a:pPr eaLnBrk="0" hangingPunct="0">
              <a:defRPr/>
            </a:pPr>
            <a:r>
              <a:rPr lang="zh-CN" altLang="en-US" b="1" dirty="0">
                <a:solidFill>
                  <a:srgbClr val="CCFFFF"/>
                </a:solidFill>
                <a:effectLst>
                  <a:outerShdw blurRad="38100" dist="38100" dir="2700000" algn="tl">
                    <a:srgbClr val="C0C0C0"/>
                  </a:outerShdw>
                </a:effectLst>
                <a:latin typeface="华文中宋" pitchFamily="2" charset="-122"/>
                <a:ea typeface="华文中宋" pitchFamily="2" charset="-122"/>
              </a:rPr>
              <a:t>时间成本</a:t>
            </a:r>
            <a:endParaRPr lang="zh-TW" altLang="en-US" b="1" dirty="0">
              <a:solidFill>
                <a:srgbClr val="CCFFFF"/>
              </a:solidFill>
              <a:effectLst>
                <a:outerShdw blurRad="38100" dist="38100" dir="2700000" algn="tl">
                  <a:srgbClr val="C0C0C0"/>
                </a:outerShdw>
              </a:effectLst>
              <a:latin typeface="华文中宋" pitchFamily="2" charset="-122"/>
              <a:ea typeface="华文中宋" pitchFamily="2" charset="-122"/>
            </a:endParaRPr>
          </a:p>
        </p:txBody>
      </p:sp>
      <p:sp>
        <p:nvSpPr>
          <p:cNvPr id="37" name="Rectangle 35"/>
          <p:cNvSpPr>
            <a:spLocks noChangeArrowheads="1"/>
          </p:cNvSpPr>
          <p:nvPr/>
        </p:nvSpPr>
        <p:spPr bwMode="auto">
          <a:xfrm>
            <a:off x="1785938" y="5524500"/>
            <a:ext cx="1801812" cy="369888"/>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zh-CN" altLang="en-US" b="1" dirty="0">
                <a:solidFill>
                  <a:srgbClr val="CCECFF"/>
                </a:solidFill>
                <a:effectLst>
                  <a:outerShdw blurRad="38100" dist="38100" dir="2700000" algn="tl">
                    <a:srgbClr val="C0C0C0"/>
                  </a:outerShdw>
                </a:effectLst>
                <a:latin typeface="华文中宋" pitchFamily="2" charset="-122"/>
                <a:ea typeface="华文中宋" pitchFamily="2" charset="-122"/>
              </a:rPr>
              <a:t>后续服务成本：</a:t>
            </a:r>
            <a:endParaRPr lang="zh-TW" altLang="en-US" b="1" dirty="0">
              <a:solidFill>
                <a:srgbClr val="CCECFF"/>
              </a:solidFill>
              <a:effectLst>
                <a:outerShdw blurRad="38100" dist="38100" dir="2700000" algn="tl">
                  <a:srgbClr val="C0C0C0"/>
                </a:outerShdw>
              </a:effectLst>
              <a:latin typeface="华文中宋" pitchFamily="2" charset="-122"/>
              <a:ea typeface="华文中宋" pitchFamily="2" charset="-122"/>
            </a:endParaRPr>
          </a:p>
        </p:txBody>
      </p:sp>
      <p:sp>
        <p:nvSpPr>
          <p:cNvPr id="38" name="Rectangle 36"/>
          <p:cNvSpPr>
            <a:spLocks noChangeArrowheads="1"/>
          </p:cNvSpPr>
          <p:nvPr/>
        </p:nvSpPr>
        <p:spPr bwMode="auto">
          <a:xfrm>
            <a:off x="0" y="571500"/>
            <a:ext cx="9001125" cy="1908175"/>
          </a:xfrm>
          <a:prstGeom prst="rect">
            <a:avLst/>
          </a:prstGeom>
          <a:noFill/>
          <a:ln w="9525">
            <a:noFill/>
            <a:miter lim="800000"/>
            <a:headEnd/>
            <a:tailEnd/>
          </a:ln>
          <a:effectLst/>
        </p:spPr>
        <p:txBody>
          <a:bodyPr lIns="92075" tIns="46038" rIns="92075" bIns="46038">
            <a:spAutoFit/>
          </a:bodyPr>
          <a:lstStyle/>
          <a:p>
            <a:pPr eaLnBrk="0" hangingPunct="0">
              <a:defRPr/>
            </a:pPr>
            <a:r>
              <a:rPr lang="zh-CN" altLang="en-US" sz="2000" b="1" dirty="0">
                <a:effectLst>
                  <a:outerShdw blurRad="38100" dist="38100" dir="2700000" algn="tl">
                    <a:srgbClr val="C0C0C0"/>
                  </a:outerShdw>
                </a:effectLst>
                <a:latin typeface="华文中宋" pitchFamily="2" charset="-122"/>
                <a:ea typeface="华文中宋" pitchFamily="2" charset="-122"/>
              </a:rPr>
              <a:t>沟通主要表达</a:t>
            </a:r>
            <a:r>
              <a:rPr lang="en-US" altLang="zh-CN" sz="2000" b="1" dirty="0">
                <a:effectLst>
                  <a:outerShdw blurRad="38100" dist="38100" dir="2700000" algn="tl">
                    <a:srgbClr val="C0C0C0"/>
                  </a:outerShdw>
                </a:effectLst>
                <a:latin typeface="华文中宋" pitchFamily="2" charset="-122"/>
                <a:ea typeface="华文中宋" pitchFamily="2" charset="-122"/>
              </a:rPr>
              <a:t>3</a:t>
            </a:r>
            <a:r>
              <a:rPr lang="zh-CN" altLang="en-US" sz="2000" b="1" dirty="0">
                <a:effectLst>
                  <a:outerShdw blurRad="38100" dist="38100" dir="2700000" algn="tl">
                    <a:srgbClr val="C0C0C0"/>
                  </a:outerShdw>
                </a:effectLst>
                <a:latin typeface="华文中宋" pitchFamily="2" charset="-122"/>
                <a:ea typeface="华文中宋" pitchFamily="2" charset="-122"/>
              </a:rPr>
              <a:t>点：</a:t>
            </a:r>
            <a:endParaRPr lang="en-US" altLang="zh-CN" sz="2000" b="1" dirty="0">
              <a:effectLst>
                <a:outerShdw blurRad="38100" dist="38100" dir="2700000" algn="tl">
                  <a:srgbClr val="C0C0C0"/>
                </a:outerShdw>
              </a:effectLst>
              <a:latin typeface="华文中宋" pitchFamily="2" charset="-122"/>
              <a:ea typeface="华文中宋" pitchFamily="2" charset="-122"/>
            </a:endParaRPr>
          </a:p>
          <a:p>
            <a:pPr marL="342900" indent="-342900" eaLnBrk="0" hangingPunct="0">
              <a:buFont typeface="+mj-lt"/>
              <a:buAutoNum type="arabicPeriod"/>
              <a:defRPr/>
            </a:pPr>
            <a:r>
              <a:rPr lang="zh-CN" altLang="en-US" sz="2000" dirty="0" smtClean="0">
                <a:effectLst>
                  <a:outerShdw blurRad="38100" dist="38100" dir="2700000" algn="tl">
                    <a:srgbClr val="C0C0C0"/>
                  </a:outerShdw>
                </a:effectLst>
                <a:latin typeface="华文中宋" pitchFamily="2" charset="-122"/>
                <a:ea typeface="华文中宋" pitchFamily="2" charset="-122"/>
              </a:rPr>
              <a:t>不断提醒，改善</a:t>
            </a:r>
            <a:r>
              <a:rPr lang="zh-CN" altLang="en-US" sz="2000" dirty="0">
                <a:effectLst>
                  <a:outerShdw blurRad="38100" dist="38100" dir="2700000" algn="tl">
                    <a:srgbClr val="C0C0C0"/>
                  </a:outerShdw>
                </a:effectLst>
                <a:latin typeface="华文中宋" pitchFamily="2" charset="-122"/>
                <a:ea typeface="华文中宋" pitchFamily="2" charset="-122"/>
              </a:rPr>
              <a:t>经营状况才是主要关注点和目的，而不是价格，</a:t>
            </a:r>
            <a:endParaRPr lang="en-US" altLang="zh-CN" sz="2000" dirty="0">
              <a:effectLst>
                <a:outerShdw blurRad="38100" dist="38100" dir="2700000" algn="tl">
                  <a:srgbClr val="C0C0C0"/>
                </a:outerShdw>
              </a:effectLst>
              <a:latin typeface="华文中宋" pitchFamily="2" charset="-122"/>
              <a:ea typeface="华文中宋" pitchFamily="2" charset="-122"/>
            </a:endParaRPr>
          </a:p>
          <a:p>
            <a:pPr marL="342900" indent="-342900" eaLnBrk="0" hangingPunct="0">
              <a:buFont typeface="+mj-lt"/>
              <a:buAutoNum type="arabicPeriod"/>
              <a:defRPr/>
            </a:pPr>
            <a:r>
              <a:rPr lang="zh-CN" altLang="en-US" sz="2000" dirty="0" smtClean="0">
                <a:effectLst>
                  <a:outerShdw blurRad="38100" dist="38100" dir="2700000" algn="tl">
                    <a:srgbClr val="C0C0C0"/>
                  </a:outerShdw>
                </a:effectLst>
                <a:latin typeface="华文中宋" pitchFamily="2" charset="-122"/>
                <a:ea typeface="华文中宋" pitchFamily="2" charset="-122"/>
              </a:rPr>
              <a:t>不断强调，为了</a:t>
            </a:r>
            <a:r>
              <a:rPr lang="zh-CN" altLang="en-US" sz="2000" dirty="0">
                <a:effectLst>
                  <a:outerShdw blurRad="38100" dist="38100" dir="2700000" algn="tl">
                    <a:srgbClr val="C0C0C0"/>
                  </a:outerShdw>
                </a:effectLst>
                <a:latin typeface="华文中宋" pitchFamily="2" charset="-122"/>
                <a:ea typeface="华文中宋" pitchFamily="2" charset="-122"/>
              </a:rPr>
              <a:t>保障您所有的投入（给我方的投入，你方</a:t>
            </a:r>
            <a:r>
              <a:rPr lang="zh-CN" altLang="en-US" sz="2000" dirty="0" smtClean="0">
                <a:effectLst>
                  <a:outerShdw blurRad="38100" dist="38100" dir="2700000" algn="tl">
                    <a:srgbClr val="C0C0C0"/>
                  </a:outerShdw>
                </a:effectLst>
                <a:latin typeface="华文中宋" pitchFamily="2" charset="-122"/>
                <a:ea typeface="华文中宋" pitchFamily="2" charset="-122"/>
              </a:rPr>
              <a:t>其他的对外</a:t>
            </a:r>
            <a:r>
              <a:rPr lang="zh-CN" altLang="en-US" sz="2000" dirty="0">
                <a:effectLst>
                  <a:outerShdw blurRad="38100" dist="38100" dir="2700000" algn="tl">
                    <a:srgbClr val="C0C0C0"/>
                  </a:outerShdw>
                </a:effectLst>
                <a:latin typeface="华文中宋" pitchFamily="2" charset="-122"/>
                <a:ea typeface="华文中宋" pitchFamily="2" charset="-122"/>
              </a:rPr>
              <a:t>投入以及</a:t>
            </a:r>
            <a:r>
              <a:rPr lang="zh-CN" altLang="en-US" sz="2000" b="1" dirty="0">
                <a:effectLst>
                  <a:outerShdw blurRad="38100" dist="38100" dir="2700000" algn="tl">
                    <a:srgbClr val="C0C0C0"/>
                  </a:outerShdw>
                </a:effectLst>
                <a:latin typeface="华文中宋" pitchFamily="2" charset="-122"/>
                <a:ea typeface="华文中宋" pitchFamily="2" charset="-122"/>
              </a:rPr>
              <a:t>潜在投入</a:t>
            </a:r>
            <a:r>
              <a:rPr lang="zh-CN" altLang="en-US" sz="2000" dirty="0">
                <a:effectLst>
                  <a:outerShdw blurRad="38100" dist="38100" dir="2700000" algn="tl">
                    <a:srgbClr val="C0C0C0"/>
                  </a:outerShdw>
                </a:effectLst>
                <a:latin typeface="华文中宋" pitchFamily="2" charset="-122"/>
                <a:ea typeface="华文中宋" pitchFamily="2" charset="-122"/>
              </a:rPr>
              <a:t>），</a:t>
            </a:r>
            <a:r>
              <a:rPr lang="zh-CN" altLang="en-US" sz="2000" dirty="0" smtClean="0">
                <a:effectLst>
                  <a:outerShdw blurRad="38100" dist="38100" dir="2700000" algn="tl">
                    <a:srgbClr val="C0C0C0"/>
                  </a:outerShdw>
                </a:effectLst>
                <a:latin typeface="华文中宋" pitchFamily="2" charset="-122"/>
                <a:ea typeface="华文中宋" pitchFamily="2" charset="-122"/>
              </a:rPr>
              <a:t>这个价格基本上</a:t>
            </a:r>
            <a:r>
              <a:rPr lang="zh-CN" altLang="en-US" sz="2000" dirty="0">
                <a:effectLst>
                  <a:outerShdw blurRad="38100" dist="38100" dir="2700000" algn="tl">
                    <a:srgbClr val="C0C0C0"/>
                  </a:outerShdw>
                </a:effectLst>
                <a:latin typeface="华文中宋" pitchFamily="2" charset="-122"/>
                <a:ea typeface="华文中宋" pitchFamily="2" charset="-122"/>
              </a:rPr>
              <a:t>算不了什么。</a:t>
            </a:r>
            <a:endParaRPr lang="en-US" altLang="zh-CN" sz="2000" dirty="0">
              <a:effectLst>
                <a:outerShdw blurRad="38100" dist="38100" dir="2700000" algn="tl">
                  <a:srgbClr val="C0C0C0"/>
                </a:outerShdw>
              </a:effectLst>
              <a:latin typeface="华文中宋" pitchFamily="2" charset="-122"/>
              <a:ea typeface="华文中宋" pitchFamily="2" charset="-122"/>
            </a:endParaRPr>
          </a:p>
          <a:p>
            <a:pPr marL="342900" indent="-342900" eaLnBrk="0" hangingPunct="0">
              <a:buFont typeface="+mj-lt"/>
              <a:buAutoNum type="arabicPeriod"/>
              <a:defRPr/>
            </a:pPr>
            <a:r>
              <a:rPr lang="zh-CN" altLang="en-US" sz="2000" dirty="0">
                <a:effectLst>
                  <a:outerShdw blurRad="38100" dist="38100" dir="2700000" algn="tl">
                    <a:srgbClr val="C0C0C0"/>
                  </a:outerShdw>
                </a:effectLst>
                <a:latin typeface="华文中宋" pitchFamily="2" charset="-122"/>
                <a:ea typeface="华文中宋" pitchFamily="2" charset="-122"/>
              </a:rPr>
              <a:t>当然价格要合理（可以对合理性在解释，从我们产品和标准服务投入上讲）</a:t>
            </a:r>
            <a:endParaRPr lang="zh-TW" altLang="en-US" sz="2000" dirty="0">
              <a:effectLst>
                <a:outerShdw blurRad="38100" dist="38100" dir="2700000" algn="tl">
                  <a:srgbClr val="C0C0C0"/>
                </a:outerShdw>
              </a:effectLst>
              <a:latin typeface="华文中宋" pitchFamily="2" charset="-122"/>
              <a:ea typeface="华文中宋" pitchFamily="2" charset="-122"/>
            </a:endParaRPr>
          </a:p>
          <a:p>
            <a:pPr eaLnBrk="0" hangingPunct="0">
              <a:defRPr/>
            </a:pPr>
            <a:endParaRPr lang="zh-TW" altLang="en-US" b="1" dirty="0">
              <a:effectLst>
                <a:outerShdw blurRad="38100" dist="38100" dir="2700000" algn="tl">
                  <a:srgbClr val="C0C0C0"/>
                </a:outerShdw>
              </a:effectLst>
              <a:latin typeface="华文中宋" pitchFamily="2" charset="-122"/>
              <a:ea typeface="华文中宋" pitchFamily="2" charset="-122"/>
            </a:endParaRPr>
          </a:p>
        </p:txBody>
      </p:sp>
      <p:sp>
        <p:nvSpPr>
          <p:cNvPr id="39" name="Rectangle 37"/>
          <p:cNvSpPr>
            <a:spLocks noChangeArrowheads="1"/>
          </p:cNvSpPr>
          <p:nvPr/>
        </p:nvSpPr>
        <p:spPr bwMode="auto">
          <a:xfrm>
            <a:off x="1785938" y="6130925"/>
            <a:ext cx="2955925" cy="369888"/>
          </a:xfrm>
          <a:prstGeom prst="rect">
            <a:avLst/>
          </a:prstGeom>
          <a:noFill/>
          <a:ln w="9525">
            <a:noFill/>
            <a:miter lim="800000"/>
            <a:headEnd/>
            <a:tailEnd/>
          </a:ln>
          <a:effectLst/>
        </p:spPr>
        <p:txBody>
          <a:bodyPr wrap="none" lIns="92075" tIns="46038" rIns="92075" bIns="46038">
            <a:spAutoFit/>
          </a:bodyPr>
          <a:lstStyle/>
          <a:p>
            <a:pPr eaLnBrk="0" hangingPunct="0">
              <a:defRPr/>
            </a:pPr>
            <a:r>
              <a:rPr lang="zh-CN" altLang="en-US" b="1" dirty="0">
                <a:solidFill>
                  <a:schemeClr val="bg1"/>
                </a:solidFill>
                <a:effectLst>
                  <a:outerShdw blurRad="38100" dist="38100" dir="2700000" algn="tl">
                    <a:srgbClr val="C0C0C0"/>
                  </a:outerShdw>
                </a:effectLst>
                <a:latin typeface="华文中宋" pitchFamily="2" charset="-122"/>
                <a:ea typeface="华文中宋" pitchFamily="2" charset="-122"/>
              </a:rPr>
              <a:t>投入保值：完整及可扩充性</a:t>
            </a:r>
            <a:endParaRPr lang="zh-TW" altLang="en-US" b="1" dirty="0">
              <a:solidFill>
                <a:schemeClr val="bg1"/>
              </a:solidFill>
              <a:effectLst>
                <a:outerShdw blurRad="38100" dist="38100" dir="2700000" algn="tl">
                  <a:srgbClr val="C0C0C0"/>
                </a:outerShdw>
              </a:effectLst>
              <a:latin typeface="华文中宋" pitchFamily="2" charset="-122"/>
              <a:ea typeface="华文中宋" pitchFamily="2" charset="-122"/>
            </a:endParaRPr>
          </a:p>
        </p:txBody>
      </p:sp>
      <p:sp>
        <p:nvSpPr>
          <p:cNvPr id="41" name="Rectangle 39"/>
          <p:cNvSpPr>
            <a:spLocks noChangeArrowheads="1"/>
          </p:cNvSpPr>
          <p:nvPr/>
        </p:nvSpPr>
        <p:spPr bwMode="auto">
          <a:xfrm>
            <a:off x="2071688" y="3487738"/>
            <a:ext cx="801687" cy="461962"/>
          </a:xfrm>
          <a:prstGeom prst="rect">
            <a:avLst/>
          </a:prstGeom>
          <a:noFill/>
          <a:ln w="9525">
            <a:noFill/>
            <a:miter lim="800000"/>
            <a:headEnd/>
            <a:tailEnd/>
          </a:ln>
          <a:effectLst/>
        </p:spPr>
        <p:txBody>
          <a:bodyPr wrap="none" lIns="92075" tIns="46038" rIns="92075" bIns="46038">
            <a:spAutoFit/>
          </a:bodyPr>
          <a:lstStyle/>
          <a:p>
            <a:pPr eaLnBrk="0" hangingPunct="0">
              <a:defRPr/>
            </a:pPr>
            <a:r>
              <a:rPr lang="zh-TW" altLang="en-US" sz="2400" b="1" dirty="0">
                <a:solidFill>
                  <a:srgbClr val="FFFF00"/>
                </a:solidFill>
                <a:effectLst>
                  <a:outerShdw blurRad="38100" dist="38100" dir="2700000" algn="tl">
                    <a:srgbClr val="C0C0C0"/>
                  </a:outerShdw>
                </a:effectLst>
                <a:latin typeface="华文中宋" pitchFamily="2" charset="-122"/>
                <a:ea typeface="华文中宋" pitchFamily="2" charset="-122"/>
              </a:rPr>
              <a:t>软件</a:t>
            </a:r>
          </a:p>
        </p:txBody>
      </p:sp>
      <p:sp>
        <p:nvSpPr>
          <p:cNvPr id="42" name="Rectangle 40"/>
          <p:cNvSpPr>
            <a:spLocks noChangeArrowheads="1"/>
          </p:cNvSpPr>
          <p:nvPr/>
        </p:nvSpPr>
        <p:spPr bwMode="auto">
          <a:xfrm>
            <a:off x="5805488" y="5773738"/>
            <a:ext cx="1109662" cy="369887"/>
          </a:xfrm>
          <a:prstGeom prst="rect">
            <a:avLst/>
          </a:prstGeom>
          <a:noFill/>
          <a:ln w="9525">
            <a:noFill/>
            <a:miter lim="800000"/>
            <a:headEnd/>
            <a:tailEnd/>
          </a:ln>
          <a:effectLst/>
        </p:spPr>
        <p:txBody>
          <a:bodyPr wrap="none" lIns="92075" tIns="46038" rIns="92075" bIns="46038">
            <a:spAutoFit/>
          </a:bodyPr>
          <a:lstStyle/>
          <a:p>
            <a:pPr eaLnBrk="0" hangingPunct="0">
              <a:defRPr/>
            </a:pPr>
            <a:r>
              <a:rPr lang="zh-TW" altLang="en-US" b="1">
                <a:solidFill>
                  <a:srgbClr val="D5D5FF"/>
                </a:solidFill>
                <a:effectLst>
                  <a:outerShdw blurRad="38100" dist="38100" dir="2700000" algn="tl">
                    <a:srgbClr val="C0C0C0"/>
                  </a:outerShdw>
                </a:effectLst>
                <a:latin typeface="华文中宋" pitchFamily="2" charset="-122"/>
                <a:ea typeface="华文中宋" pitchFamily="2" charset="-122"/>
              </a:rPr>
              <a:t>．．．．</a:t>
            </a:r>
          </a:p>
        </p:txBody>
      </p:sp>
      <p:grpSp>
        <p:nvGrpSpPr>
          <p:cNvPr id="19487" name="Group 41"/>
          <p:cNvGrpSpPr>
            <a:grpSpLocks/>
          </p:cNvGrpSpPr>
          <p:nvPr/>
        </p:nvGrpSpPr>
        <p:grpSpPr bwMode="auto">
          <a:xfrm>
            <a:off x="5078413" y="2970213"/>
            <a:ext cx="592137" cy="396875"/>
            <a:chOff x="2844" y="1536"/>
            <a:chExt cx="373" cy="250"/>
          </a:xfrm>
        </p:grpSpPr>
        <p:grpSp>
          <p:nvGrpSpPr>
            <p:cNvPr id="19595" name="Group 42"/>
            <p:cNvGrpSpPr>
              <a:grpSpLocks/>
            </p:cNvGrpSpPr>
            <p:nvPr/>
          </p:nvGrpSpPr>
          <p:grpSpPr bwMode="auto">
            <a:xfrm>
              <a:off x="2844" y="1536"/>
              <a:ext cx="373" cy="250"/>
              <a:chOff x="2844" y="1536"/>
              <a:chExt cx="373" cy="250"/>
            </a:xfrm>
          </p:grpSpPr>
          <p:grpSp>
            <p:nvGrpSpPr>
              <p:cNvPr id="19612" name="Group 43"/>
              <p:cNvGrpSpPr>
                <a:grpSpLocks/>
              </p:cNvGrpSpPr>
              <p:nvPr/>
            </p:nvGrpSpPr>
            <p:grpSpPr bwMode="auto">
              <a:xfrm>
                <a:off x="2844" y="1536"/>
                <a:ext cx="373" cy="250"/>
                <a:chOff x="2844" y="1536"/>
                <a:chExt cx="373" cy="250"/>
              </a:xfrm>
            </p:grpSpPr>
            <p:grpSp>
              <p:nvGrpSpPr>
                <p:cNvPr id="19614" name="Group 44"/>
                <p:cNvGrpSpPr>
                  <a:grpSpLocks/>
                </p:cNvGrpSpPr>
                <p:nvPr/>
              </p:nvGrpSpPr>
              <p:grpSpPr bwMode="auto">
                <a:xfrm>
                  <a:off x="2844" y="1536"/>
                  <a:ext cx="373" cy="250"/>
                  <a:chOff x="2844" y="1536"/>
                  <a:chExt cx="373" cy="250"/>
                </a:xfrm>
              </p:grpSpPr>
              <p:grpSp>
                <p:nvGrpSpPr>
                  <p:cNvPr id="19621" name="Group 45"/>
                  <p:cNvGrpSpPr>
                    <a:grpSpLocks/>
                  </p:cNvGrpSpPr>
                  <p:nvPr/>
                </p:nvGrpSpPr>
                <p:grpSpPr bwMode="auto">
                  <a:xfrm>
                    <a:off x="3031" y="1750"/>
                    <a:ext cx="49" cy="36"/>
                    <a:chOff x="3031" y="1750"/>
                    <a:chExt cx="49" cy="36"/>
                  </a:xfrm>
                </p:grpSpPr>
                <p:sp>
                  <p:nvSpPr>
                    <p:cNvPr id="19650" name="Freeform 46"/>
                    <p:cNvSpPr>
                      <a:spLocks/>
                    </p:cNvSpPr>
                    <p:nvPr/>
                  </p:nvSpPr>
                  <p:spPr bwMode="auto">
                    <a:xfrm>
                      <a:off x="3036" y="1750"/>
                      <a:ext cx="28" cy="21"/>
                    </a:xfrm>
                    <a:custGeom>
                      <a:avLst/>
                      <a:gdLst>
                        <a:gd name="T0" fmla="*/ 24 w 28"/>
                        <a:gd name="T1" fmla="*/ 0 h 21"/>
                        <a:gd name="T2" fmla="*/ 26 w 28"/>
                        <a:gd name="T3" fmla="*/ 3 h 21"/>
                        <a:gd name="T4" fmla="*/ 25 w 28"/>
                        <a:gd name="T5" fmla="*/ 5 h 21"/>
                        <a:gd name="T6" fmla="*/ 23 w 28"/>
                        <a:gd name="T7" fmla="*/ 7 h 21"/>
                        <a:gd name="T8" fmla="*/ 23 w 28"/>
                        <a:gd name="T9" fmla="*/ 10 h 21"/>
                        <a:gd name="T10" fmla="*/ 22 w 28"/>
                        <a:gd name="T11" fmla="*/ 14 h 21"/>
                        <a:gd name="T12" fmla="*/ 23 w 28"/>
                        <a:gd name="T13" fmla="*/ 15 h 21"/>
                        <a:gd name="T14" fmla="*/ 24 w 28"/>
                        <a:gd name="T15" fmla="*/ 16 h 21"/>
                        <a:gd name="T16" fmla="*/ 26 w 28"/>
                        <a:gd name="T17" fmla="*/ 16 h 21"/>
                        <a:gd name="T18" fmla="*/ 27 w 28"/>
                        <a:gd name="T19" fmla="*/ 17 h 21"/>
                        <a:gd name="T20" fmla="*/ 26 w 28"/>
                        <a:gd name="T21" fmla="*/ 18 h 21"/>
                        <a:gd name="T22" fmla="*/ 23 w 28"/>
                        <a:gd name="T23" fmla="*/ 17 h 21"/>
                        <a:gd name="T24" fmla="*/ 22 w 28"/>
                        <a:gd name="T25" fmla="*/ 16 h 21"/>
                        <a:gd name="T26" fmla="*/ 20 w 28"/>
                        <a:gd name="T27" fmla="*/ 16 h 21"/>
                        <a:gd name="T28" fmla="*/ 19 w 28"/>
                        <a:gd name="T29" fmla="*/ 17 h 21"/>
                        <a:gd name="T30" fmla="*/ 16 w 28"/>
                        <a:gd name="T31" fmla="*/ 17 h 21"/>
                        <a:gd name="T32" fmla="*/ 13 w 28"/>
                        <a:gd name="T33" fmla="*/ 19 h 21"/>
                        <a:gd name="T34" fmla="*/ 12 w 28"/>
                        <a:gd name="T35" fmla="*/ 20 h 21"/>
                        <a:gd name="T36" fmla="*/ 11 w 28"/>
                        <a:gd name="T37" fmla="*/ 20 h 21"/>
                        <a:gd name="T38" fmla="*/ 9 w 28"/>
                        <a:gd name="T39" fmla="*/ 19 h 21"/>
                        <a:gd name="T40" fmla="*/ 10 w 28"/>
                        <a:gd name="T41" fmla="*/ 18 h 21"/>
                        <a:gd name="T42" fmla="*/ 10 w 28"/>
                        <a:gd name="T43" fmla="*/ 18 h 21"/>
                        <a:gd name="T44" fmla="*/ 11 w 28"/>
                        <a:gd name="T45" fmla="*/ 17 h 21"/>
                        <a:gd name="T46" fmla="*/ 13 w 28"/>
                        <a:gd name="T47" fmla="*/ 17 h 21"/>
                        <a:gd name="T48" fmla="*/ 10 w 28"/>
                        <a:gd name="T49" fmla="*/ 17 h 21"/>
                        <a:gd name="T50" fmla="*/ 7 w 28"/>
                        <a:gd name="T51" fmla="*/ 18 h 21"/>
                        <a:gd name="T52" fmla="*/ 4 w 28"/>
                        <a:gd name="T53" fmla="*/ 19 h 21"/>
                        <a:gd name="T54" fmla="*/ 2 w 28"/>
                        <a:gd name="T55" fmla="*/ 20 h 21"/>
                        <a:gd name="T56" fmla="*/ 1 w 28"/>
                        <a:gd name="T57" fmla="*/ 19 h 21"/>
                        <a:gd name="T58" fmla="*/ 1 w 28"/>
                        <a:gd name="T59" fmla="*/ 18 h 21"/>
                        <a:gd name="T60" fmla="*/ 2 w 28"/>
                        <a:gd name="T61" fmla="*/ 18 h 21"/>
                        <a:gd name="T62" fmla="*/ 4 w 28"/>
                        <a:gd name="T63" fmla="*/ 18 h 21"/>
                        <a:gd name="T64" fmla="*/ 3 w 28"/>
                        <a:gd name="T65" fmla="*/ 17 h 21"/>
                        <a:gd name="T66" fmla="*/ 1 w 28"/>
                        <a:gd name="T67" fmla="*/ 17 h 21"/>
                        <a:gd name="T68" fmla="*/ 0 w 28"/>
                        <a:gd name="T69" fmla="*/ 18 h 21"/>
                        <a:gd name="T70" fmla="*/ 0 w 28"/>
                        <a:gd name="T71" fmla="*/ 17 h 21"/>
                        <a:gd name="T72" fmla="*/ 2 w 28"/>
                        <a:gd name="T73" fmla="*/ 17 h 21"/>
                        <a:gd name="T74" fmla="*/ 3 w 28"/>
                        <a:gd name="T75" fmla="*/ 17 h 21"/>
                        <a:gd name="T76" fmla="*/ 4 w 28"/>
                        <a:gd name="T77" fmla="*/ 17 h 21"/>
                        <a:gd name="T78" fmla="*/ 6 w 28"/>
                        <a:gd name="T79" fmla="*/ 16 h 21"/>
                        <a:gd name="T80" fmla="*/ 7 w 28"/>
                        <a:gd name="T81" fmla="*/ 16 h 21"/>
                        <a:gd name="T82" fmla="*/ 10 w 28"/>
                        <a:gd name="T83" fmla="*/ 15 h 21"/>
                        <a:gd name="T84" fmla="*/ 12 w 28"/>
                        <a:gd name="T85" fmla="*/ 14 h 21"/>
                        <a:gd name="T86" fmla="*/ 14 w 28"/>
                        <a:gd name="T87" fmla="*/ 13 h 21"/>
                        <a:gd name="T88" fmla="*/ 15 w 28"/>
                        <a:gd name="T89" fmla="*/ 12 h 21"/>
                        <a:gd name="T90" fmla="*/ 17 w 28"/>
                        <a:gd name="T91" fmla="*/ 10 h 21"/>
                        <a:gd name="T92" fmla="*/ 18 w 28"/>
                        <a:gd name="T93" fmla="*/ 7 h 21"/>
                        <a:gd name="T94" fmla="*/ 20 w 28"/>
                        <a:gd name="T95" fmla="*/ 3 h 21"/>
                        <a:gd name="T96" fmla="*/ 24 w 28"/>
                        <a:gd name="T97" fmla="*/ 0 h 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21"/>
                        <a:gd name="T149" fmla="*/ 28 w 28"/>
                        <a:gd name="T150" fmla="*/ 21 h 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21">
                          <a:moveTo>
                            <a:pt x="24" y="0"/>
                          </a:moveTo>
                          <a:lnTo>
                            <a:pt x="26" y="3"/>
                          </a:lnTo>
                          <a:lnTo>
                            <a:pt x="25" y="5"/>
                          </a:lnTo>
                          <a:lnTo>
                            <a:pt x="23" y="7"/>
                          </a:lnTo>
                          <a:lnTo>
                            <a:pt x="23" y="10"/>
                          </a:lnTo>
                          <a:lnTo>
                            <a:pt x="22" y="14"/>
                          </a:lnTo>
                          <a:lnTo>
                            <a:pt x="23" y="15"/>
                          </a:lnTo>
                          <a:lnTo>
                            <a:pt x="24" y="16"/>
                          </a:lnTo>
                          <a:lnTo>
                            <a:pt x="26" y="16"/>
                          </a:lnTo>
                          <a:lnTo>
                            <a:pt x="27" y="17"/>
                          </a:lnTo>
                          <a:lnTo>
                            <a:pt x="26" y="18"/>
                          </a:lnTo>
                          <a:lnTo>
                            <a:pt x="23" y="17"/>
                          </a:lnTo>
                          <a:lnTo>
                            <a:pt x="22" y="16"/>
                          </a:lnTo>
                          <a:lnTo>
                            <a:pt x="20" y="16"/>
                          </a:lnTo>
                          <a:lnTo>
                            <a:pt x="19" y="17"/>
                          </a:lnTo>
                          <a:lnTo>
                            <a:pt x="16" y="17"/>
                          </a:lnTo>
                          <a:lnTo>
                            <a:pt x="13" y="19"/>
                          </a:lnTo>
                          <a:lnTo>
                            <a:pt x="12" y="20"/>
                          </a:lnTo>
                          <a:lnTo>
                            <a:pt x="11" y="20"/>
                          </a:lnTo>
                          <a:lnTo>
                            <a:pt x="9" y="19"/>
                          </a:lnTo>
                          <a:lnTo>
                            <a:pt x="10" y="18"/>
                          </a:lnTo>
                          <a:lnTo>
                            <a:pt x="11" y="17"/>
                          </a:lnTo>
                          <a:lnTo>
                            <a:pt x="13" y="17"/>
                          </a:lnTo>
                          <a:lnTo>
                            <a:pt x="10" y="17"/>
                          </a:lnTo>
                          <a:lnTo>
                            <a:pt x="7" y="18"/>
                          </a:lnTo>
                          <a:lnTo>
                            <a:pt x="4" y="19"/>
                          </a:lnTo>
                          <a:lnTo>
                            <a:pt x="2" y="20"/>
                          </a:lnTo>
                          <a:lnTo>
                            <a:pt x="1" y="19"/>
                          </a:lnTo>
                          <a:lnTo>
                            <a:pt x="1" y="18"/>
                          </a:lnTo>
                          <a:lnTo>
                            <a:pt x="2" y="18"/>
                          </a:lnTo>
                          <a:lnTo>
                            <a:pt x="4" y="18"/>
                          </a:lnTo>
                          <a:lnTo>
                            <a:pt x="3" y="17"/>
                          </a:lnTo>
                          <a:lnTo>
                            <a:pt x="1" y="17"/>
                          </a:lnTo>
                          <a:lnTo>
                            <a:pt x="0" y="18"/>
                          </a:lnTo>
                          <a:lnTo>
                            <a:pt x="0" y="17"/>
                          </a:lnTo>
                          <a:lnTo>
                            <a:pt x="2" y="17"/>
                          </a:lnTo>
                          <a:lnTo>
                            <a:pt x="3" y="17"/>
                          </a:lnTo>
                          <a:lnTo>
                            <a:pt x="4" y="17"/>
                          </a:lnTo>
                          <a:lnTo>
                            <a:pt x="6" y="16"/>
                          </a:lnTo>
                          <a:lnTo>
                            <a:pt x="7" y="16"/>
                          </a:lnTo>
                          <a:lnTo>
                            <a:pt x="10" y="15"/>
                          </a:lnTo>
                          <a:lnTo>
                            <a:pt x="12" y="14"/>
                          </a:lnTo>
                          <a:lnTo>
                            <a:pt x="14" y="13"/>
                          </a:lnTo>
                          <a:lnTo>
                            <a:pt x="15" y="12"/>
                          </a:lnTo>
                          <a:lnTo>
                            <a:pt x="17" y="10"/>
                          </a:lnTo>
                          <a:lnTo>
                            <a:pt x="18" y="7"/>
                          </a:lnTo>
                          <a:lnTo>
                            <a:pt x="20" y="3"/>
                          </a:lnTo>
                          <a:lnTo>
                            <a:pt x="24" y="0"/>
                          </a:lnTo>
                        </a:path>
                      </a:pathLst>
                    </a:custGeom>
                    <a:solidFill>
                      <a:srgbClr val="FF6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51" name="Freeform 47"/>
                    <p:cNvSpPr>
                      <a:spLocks/>
                    </p:cNvSpPr>
                    <p:nvPr/>
                  </p:nvSpPr>
                  <p:spPr bwMode="auto">
                    <a:xfrm>
                      <a:off x="3063" y="1770"/>
                      <a:ext cx="17" cy="1"/>
                    </a:xfrm>
                    <a:custGeom>
                      <a:avLst/>
                      <a:gdLst>
                        <a:gd name="T0" fmla="*/ 8 w 17"/>
                        <a:gd name="T1" fmla="*/ 0 h 1"/>
                        <a:gd name="T2" fmla="*/ 16 w 17"/>
                        <a:gd name="T3" fmla="*/ 0 h 1"/>
                        <a:gd name="T4" fmla="*/ 16 w 17"/>
                        <a:gd name="T5" fmla="*/ 0 h 1"/>
                        <a:gd name="T6" fmla="*/ 16 w 17"/>
                        <a:gd name="T7" fmla="*/ 0 h 1"/>
                        <a:gd name="T8" fmla="*/ 8 w 17"/>
                        <a:gd name="T9" fmla="*/ 0 h 1"/>
                        <a:gd name="T10" fmla="*/ 8 w 17"/>
                        <a:gd name="T11" fmla="*/ 0 h 1"/>
                        <a:gd name="T12" fmla="*/ 0 w 17"/>
                        <a:gd name="T13" fmla="*/ 0 h 1"/>
                        <a:gd name="T14" fmla="*/ 0 w 17"/>
                        <a:gd name="T15" fmla="*/ 0 h 1"/>
                        <a:gd name="T16" fmla="*/ 8 w 17"/>
                        <a:gd name="T17" fmla="*/ 0 h 1"/>
                        <a:gd name="T18" fmla="*/ 8 w 17"/>
                        <a:gd name="T19" fmla="*/ 0 h 1"/>
                        <a:gd name="T20" fmla="*/ 0 w 17"/>
                        <a:gd name="T21" fmla="*/ 0 h 1"/>
                        <a:gd name="T22" fmla="*/ 0 w 17"/>
                        <a:gd name="T23" fmla="*/ 0 h 1"/>
                        <a:gd name="T24" fmla="*/ 0 w 17"/>
                        <a:gd name="T25" fmla="*/ 0 h 1"/>
                        <a:gd name="T26" fmla="*/ 8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8" y="0"/>
                          </a:moveTo>
                          <a:lnTo>
                            <a:pt x="16" y="0"/>
                          </a:lnTo>
                          <a:lnTo>
                            <a:pt x="8" y="0"/>
                          </a:lnTo>
                          <a:lnTo>
                            <a:pt x="0" y="0"/>
                          </a:lnTo>
                          <a:lnTo>
                            <a:pt x="8" y="0"/>
                          </a:lnTo>
                          <a:lnTo>
                            <a:pt x="0" y="0"/>
                          </a:lnTo>
                          <a:lnTo>
                            <a:pt x="8"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52" name="Freeform 48"/>
                    <p:cNvSpPr>
                      <a:spLocks/>
                    </p:cNvSpPr>
                    <p:nvPr/>
                  </p:nvSpPr>
                  <p:spPr bwMode="auto">
                    <a:xfrm>
                      <a:off x="3045" y="1772"/>
                      <a:ext cx="17" cy="1"/>
                    </a:xfrm>
                    <a:custGeom>
                      <a:avLst/>
                      <a:gdLst>
                        <a:gd name="T0" fmla="*/ 8 w 17"/>
                        <a:gd name="T1" fmla="*/ 0 h 1"/>
                        <a:gd name="T2" fmla="*/ 0 w 17"/>
                        <a:gd name="T3" fmla="*/ 0 h 1"/>
                        <a:gd name="T4" fmla="*/ 0 w 17"/>
                        <a:gd name="T5" fmla="*/ 0 h 1"/>
                        <a:gd name="T6" fmla="*/ 0 w 17"/>
                        <a:gd name="T7" fmla="*/ 0 h 1"/>
                        <a:gd name="T8" fmla="*/ 8 w 17"/>
                        <a:gd name="T9" fmla="*/ 0 h 1"/>
                        <a:gd name="T10" fmla="*/ 8 w 17"/>
                        <a:gd name="T11" fmla="*/ 0 h 1"/>
                        <a:gd name="T12" fmla="*/ 16 w 17"/>
                        <a:gd name="T13" fmla="*/ 0 h 1"/>
                        <a:gd name="T14" fmla="*/ 8 w 17"/>
                        <a:gd name="T15" fmla="*/ 0 h 1"/>
                        <a:gd name="T16" fmla="*/ 8 w 17"/>
                        <a:gd name="T17" fmla="*/ 0 h 1"/>
                        <a:gd name="T18" fmla="*/ 8 w 17"/>
                        <a:gd name="T19" fmla="*/ 0 h 1"/>
                        <a:gd name="T20" fmla="*/ 8 w 17"/>
                        <a:gd name="T21" fmla="*/ 0 h 1"/>
                        <a:gd name="T22" fmla="*/ 16 w 17"/>
                        <a:gd name="T23" fmla="*/ 0 h 1"/>
                        <a:gd name="T24" fmla="*/ 16 w 17"/>
                        <a:gd name="T25" fmla="*/ 0 h 1"/>
                        <a:gd name="T26" fmla="*/ 8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8" y="0"/>
                          </a:moveTo>
                          <a:lnTo>
                            <a:pt x="0" y="0"/>
                          </a:lnTo>
                          <a:lnTo>
                            <a:pt x="8" y="0"/>
                          </a:lnTo>
                          <a:lnTo>
                            <a:pt x="16" y="0"/>
                          </a:lnTo>
                          <a:lnTo>
                            <a:pt x="8" y="0"/>
                          </a:lnTo>
                          <a:lnTo>
                            <a:pt x="16" y="0"/>
                          </a:lnTo>
                          <a:lnTo>
                            <a:pt x="8"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53" name="Freeform 49"/>
                    <p:cNvSpPr>
                      <a:spLocks/>
                    </p:cNvSpPr>
                    <p:nvPr/>
                  </p:nvSpPr>
                  <p:spPr bwMode="auto">
                    <a:xfrm>
                      <a:off x="3034" y="1772"/>
                      <a:ext cx="17" cy="1"/>
                    </a:xfrm>
                    <a:custGeom>
                      <a:avLst/>
                      <a:gdLst>
                        <a:gd name="T0" fmla="*/ 8 w 17"/>
                        <a:gd name="T1" fmla="*/ 0 h 1"/>
                        <a:gd name="T2" fmla="*/ 0 w 17"/>
                        <a:gd name="T3" fmla="*/ 0 h 1"/>
                        <a:gd name="T4" fmla="*/ 0 w 17"/>
                        <a:gd name="T5" fmla="*/ 0 h 1"/>
                        <a:gd name="T6" fmla="*/ 0 w 17"/>
                        <a:gd name="T7" fmla="*/ 0 h 1"/>
                        <a:gd name="T8" fmla="*/ 0 w 17"/>
                        <a:gd name="T9" fmla="*/ 0 h 1"/>
                        <a:gd name="T10" fmla="*/ 8 w 17"/>
                        <a:gd name="T11" fmla="*/ 0 h 1"/>
                        <a:gd name="T12" fmla="*/ 16 w 17"/>
                        <a:gd name="T13" fmla="*/ 0 h 1"/>
                        <a:gd name="T14" fmla="*/ 8 w 17"/>
                        <a:gd name="T15" fmla="*/ 0 h 1"/>
                        <a:gd name="T16" fmla="*/ 8 w 17"/>
                        <a:gd name="T17" fmla="*/ 0 h 1"/>
                        <a:gd name="T18" fmla="*/ 8 w 17"/>
                        <a:gd name="T19" fmla="*/ 0 h 1"/>
                        <a:gd name="T20" fmla="*/ 8 w 17"/>
                        <a:gd name="T21" fmla="*/ 0 h 1"/>
                        <a:gd name="T22" fmla="*/ 16 w 17"/>
                        <a:gd name="T23" fmla="*/ 0 h 1"/>
                        <a:gd name="T24" fmla="*/ 16 w 17"/>
                        <a:gd name="T25" fmla="*/ 0 h 1"/>
                        <a:gd name="T26" fmla="*/ 8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8" y="0"/>
                          </a:moveTo>
                          <a:lnTo>
                            <a:pt x="0" y="0"/>
                          </a:lnTo>
                          <a:lnTo>
                            <a:pt x="8" y="0"/>
                          </a:lnTo>
                          <a:lnTo>
                            <a:pt x="16" y="0"/>
                          </a:lnTo>
                          <a:lnTo>
                            <a:pt x="8" y="0"/>
                          </a:lnTo>
                          <a:lnTo>
                            <a:pt x="16" y="0"/>
                          </a:lnTo>
                          <a:lnTo>
                            <a:pt x="8"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54" name="Freeform 50"/>
                    <p:cNvSpPr>
                      <a:spLocks/>
                    </p:cNvSpPr>
                    <p:nvPr/>
                  </p:nvSpPr>
                  <p:spPr bwMode="auto">
                    <a:xfrm>
                      <a:off x="3031" y="1769"/>
                      <a:ext cx="17" cy="17"/>
                    </a:xfrm>
                    <a:custGeom>
                      <a:avLst/>
                      <a:gdLst>
                        <a:gd name="T0" fmla="*/ 10 w 17"/>
                        <a:gd name="T1" fmla="*/ 0 h 17"/>
                        <a:gd name="T2" fmla="*/ 0 w 17"/>
                        <a:gd name="T3" fmla="*/ 0 h 17"/>
                        <a:gd name="T4" fmla="*/ 0 w 17"/>
                        <a:gd name="T5" fmla="*/ 16 h 17"/>
                        <a:gd name="T6" fmla="*/ 0 w 17"/>
                        <a:gd name="T7" fmla="*/ 16 h 17"/>
                        <a:gd name="T8" fmla="*/ 5 w 17"/>
                        <a:gd name="T9" fmla="*/ 16 h 17"/>
                        <a:gd name="T10" fmla="*/ 10 w 17"/>
                        <a:gd name="T11" fmla="*/ 16 h 17"/>
                        <a:gd name="T12" fmla="*/ 16 w 17"/>
                        <a:gd name="T13" fmla="*/ 16 h 17"/>
                        <a:gd name="T14" fmla="*/ 10 w 17"/>
                        <a:gd name="T15" fmla="*/ 16 h 17"/>
                        <a:gd name="T16" fmla="*/ 10 w 17"/>
                        <a:gd name="T17" fmla="*/ 16 h 17"/>
                        <a:gd name="T18" fmla="*/ 10 w 17"/>
                        <a:gd name="T19" fmla="*/ 16 h 17"/>
                        <a:gd name="T20" fmla="*/ 10 w 17"/>
                        <a:gd name="T21" fmla="*/ 0 h 17"/>
                        <a:gd name="T22" fmla="*/ 16 w 17"/>
                        <a:gd name="T23" fmla="*/ 0 h 17"/>
                        <a:gd name="T24" fmla="*/ 10 w 17"/>
                        <a:gd name="T25" fmla="*/ 0 h 17"/>
                        <a:gd name="T26" fmla="*/ 10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0" y="0"/>
                          </a:moveTo>
                          <a:lnTo>
                            <a:pt x="0" y="0"/>
                          </a:lnTo>
                          <a:lnTo>
                            <a:pt x="0" y="16"/>
                          </a:lnTo>
                          <a:lnTo>
                            <a:pt x="5" y="16"/>
                          </a:lnTo>
                          <a:lnTo>
                            <a:pt x="10" y="16"/>
                          </a:lnTo>
                          <a:lnTo>
                            <a:pt x="16" y="16"/>
                          </a:lnTo>
                          <a:lnTo>
                            <a:pt x="10" y="16"/>
                          </a:lnTo>
                          <a:lnTo>
                            <a:pt x="10" y="0"/>
                          </a:lnTo>
                          <a:lnTo>
                            <a:pt x="16" y="0"/>
                          </a:lnTo>
                          <a:lnTo>
                            <a:pt x="1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grpSp>
              <p:grpSp>
                <p:nvGrpSpPr>
                  <p:cNvPr id="19622" name="Group 51"/>
                  <p:cNvGrpSpPr>
                    <a:grpSpLocks/>
                  </p:cNvGrpSpPr>
                  <p:nvPr/>
                </p:nvGrpSpPr>
                <p:grpSpPr bwMode="auto">
                  <a:xfrm>
                    <a:off x="2844" y="1536"/>
                    <a:ext cx="373" cy="223"/>
                    <a:chOff x="2844" y="1536"/>
                    <a:chExt cx="373" cy="223"/>
                  </a:xfrm>
                </p:grpSpPr>
                <p:grpSp>
                  <p:nvGrpSpPr>
                    <p:cNvPr id="19623" name="Group 52"/>
                    <p:cNvGrpSpPr>
                      <a:grpSpLocks/>
                    </p:cNvGrpSpPr>
                    <p:nvPr/>
                  </p:nvGrpSpPr>
                  <p:grpSpPr bwMode="auto">
                    <a:xfrm>
                      <a:off x="3119" y="1696"/>
                      <a:ext cx="84" cy="41"/>
                      <a:chOff x="3119" y="1696"/>
                      <a:chExt cx="84" cy="41"/>
                    </a:xfrm>
                  </p:grpSpPr>
                  <p:sp>
                    <p:nvSpPr>
                      <p:cNvPr id="19641" name="Freeform 53"/>
                      <p:cNvSpPr>
                        <a:spLocks/>
                      </p:cNvSpPr>
                      <p:nvPr/>
                    </p:nvSpPr>
                    <p:spPr bwMode="auto">
                      <a:xfrm>
                        <a:off x="3119" y="1696"/>
                        <a:ext cx="84" cy="39"/>
                      </a:xfrm>
                      <a:custGeom>
                        <a:avLst/>
                        <a:gdLst>
                          <a:gd name="T0" fmla="*/ 13 w 84"/>
                          <a:gd name="T1" fmla="*/ 12 h 39"/>
                          <a:gd name="T2" fmla="*/ 34 w 84"/>
                          <a:gd name="T3" fmla="*/ 11 h 39"/>
                          <a:gd name="T4" fmla="*/ 47 w 84"/>
                          <a:gd name="T5" fmla="*/ 10 h 39"/>
                          <a:gd name="T6" fmla="*/ 62 w 84"/>
                          <a:gd name="T7" fmla="*/ 6 h 39"/>
                          <a:gd name="T8" fmla="*/ 76 w 84"/>
                          <a:gd name="T9" fmla="*/ 2 h 39"/>
                          <a:gd name="T10" fmla="*/ 83 w 84"/>
                          <a:gd name="T11" fmla="*/ 0 h 39"/>
                          <a:gd name="T12" fmla="*/ 82 w 84"/>
                          <a:gd name="T13" fmla="*/ 3 h 39"/>
                          <a:gd name="T14" fmla="*/ 82 w 84"/>
                          <a:gd name="T15" fmla="*/ 6 h 39"/>
                          <a:gd name="T16" fmla="*/ 80 w 84"/>
                          <a:gd name="T17" fmla="*/ 8 h 39"/>
                          <a:gd name="T18" fmla="*/ 78 w 84"/>
                          <a:gd name="T19" fmla="*/ 11 h 39"/>
                          <a:gd name="T20" fmla="*/ 74 w 84"/>
                          <a:gd name="T21" fmla="*/ 14 h 39"/>
                          <a:gd name="T22" fmla="*/ 76 w 84"/>
                          <a:gd name="T23" fmla="*/ 14 h 39"/>
                          <a:gd name="T24" fmla="*/ 71 w 84"/>
                          <a:gd name="T25" fmla="*/ 15 h 39"/>
                          <a:gd name="T26" fmla="*/ 74 w 84"/>
                          <a:gd name="T27" fmla="*/ 17 h 39"/>
                          <a:gd name="T28" fmla="*/ 70 w 84"/>
                          <a:gd name="T29" fmla="*/ 20 h 39"/>
                          <a:gd name="T30" fmla="*/ 70 w 84"/>
                          <a:gd name="T31" fmla="*/ 23 h 39"/>
                          <a:gd name="T32" fmla="*/ 67 w 84"/>
                          <a:gd name="T33" fmla="*/ 25 h 39"/>
                          <a:gd name="T34" fmla="*/ 67 w 84"/>
                          <a:gd name="T35" fmla="*/ 28 h 39"/>
                          <a:gd name="T36" fmla="*/ 59 w 84"/>
                          <a:gd name="T37" fmla="*/ 29 h 39"/>
                          <a:gd name="T38" fmla="*/ 61 w 84"/>
                          <a:gd name="T39" fmla="*/ 32 h 39"/>
                          <a:gd name="T40" fmla="*/ 53 w 84"/>
                          <a:gd name="T41" fmla="*/ 31 h 39"/>
                          <a:gd name="T42" fmla="*/ 53 w 84"/>
                          <a:gd name="T43" fmla="*/ 33 h 39"/>
                          <a:gd name="T44" fmla="*/ 7 w 84"/>
                          <a:gd name="T45" fmla="*/ 38 h 39"/>
                          <a:gd name="T46" fmla="*/ 0 w 84"/>
                          <a:gd name="T47" fmla="*/ 32 h 39"/>
                          <a:gd name="T48" fmla="*/ 13 w 84"/>
                          <a:gd name="T49" fmla="*/ 12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9"/>
                          <a:gd name="T77" fmla="*/ 84 w 84"/>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9">
                            <a:moveTo>
                              <a:pt x="13" y="12"/>
                            </a:moveTo>
                            <a:lnTo>
                              <a:pt x="34" y="11"/>
                            </a:lnTo>
                            <a:lnTo>
                              <a:pt x="47" y="10"/>
                            </a:lnTo>
                            <a:lnTo>
                              <a:pt x="62" y="6"/>
                            </a:lnTo>
                            <a:lnTo>
                              <a:pt x="76" y="2"/>
                            </a:lnTo>
                            <a:lnTo>
                              <a:pt x="83" y="0"/>
                            </a:lnTo>
                            <a:lnTo>
                              <a:pt x="82" y="3"/>
                            </a:lnTo>
                            <a:lnTo>
                              <a:pt x="82" y="6"/>
                            </a:lnTo>
                            <a:lnTo>
                              <a:pt x="80" y="8"/>
                            </a:lnTo>
                            <a:lnTo>
                              <a:pt x="78" y="11"/>
                            </a:lnTo>
                            <a:lnTo>
                              <a:pt x="74" y="14"/>
                            </a:lnTo>
                            <a:lnTo>
                              <a:pt x="76" y="14"/>
                            </a:lnTo>
                            <a:lnTo>
                              <a:pt x="71" y="15"/>
                            </a:lnTo>
                            <a:lnTo>
                              <a:pt x="74" y="17"/>
                            </a:lnTo>
                            <a:lnTo>
                              <a:pt x="70" y="20"/>
                            </a:lnTo>
                            <a:lnTo>
                              <a:pt x="70" y="23"/>
                            </a:lnTo>
                            <a:lnTo>
                              <a:pt x="67" y="25"/>
                            </a:lnTo>
                            <a:lnTo>
                              <a:pt x="67" y="28"/>
                            </a:lnTo>
                            <a:lnTo>
                              <a:pt x="59" y="29"/>
                            </a:lnTo>
                            <a:lnTo>
                              <a:pt x="61" y="32"/>
                            </a:lnTo>
                            <a:lnTo>
                              <a:pt x="53" y="31"/>
                            </a:lnTo>
                            <a:lnTo>
                              <a:pt x="53" y="33"/>
                            </a:lnTo>
                            <a:lnTo>
                              <a:pt x="7" y="38"/>
                            </a:lnTo>
                            <a:lnTo>
                              <a:pt x="0" y="32"/>
                            </a:lnTo>
                            <a:lnTo>
                              <a:pt x="13" y="12"/>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42" name="Freeform 54"/>
                      <p:cNvSpPr>
                        <a:spLocks/>
                      </p:cNvSpPr>
                      <p:nvPr/>
                    </p:nvSpPr>
                    <p:spPr bwMode="auto">
                      <a:xfrm>
                        <a:off x="3123" y="1720"/>
                        <a:ext cx="49" cy="17"/>
                      </a:xfrm>
                      <a:custGeom>
                        <a:avLst/>
                        <a:gdLst>
                          <a:gd name="T0" fmla="*/ 48 w 49"/>
                          <a:gd name="T1" fmla="*/ 10 h 17"/>
                          <a:gd name="T2" fmla="*/ 18 w 49"/>
                          <a:gd name="T3" fmla="*/ 0 h 17"/>
                          <a:gd name="T4" fmla="*/ 0 w 49"/>
                          <a:gd name="T5" fmla="*/ 10 h 17"/>
                          <a:gd name="T6" fmla="*/ 3 w 49"/>
                          <a:gd name="T7" fmla="*/ 16 h 17"/>
                          <a:gd name="T8" fmla="*/ 7 w 49"/>
                          <a:gd name="T9" fmla="*/ 14 h 17"/>
                          <a:gd name="T10" fmla="*/ 12 w 49"/>
                          <a:gd name="T11" fmla="*/ 16 h 17"/>
                          <a:gd name="T12" fmla="*/ 16 w 49"/>
                          <a:gd name="T13" fmla="*/ 15 h 17"/>
                          <a:gd name="T14" fmla="*/ 17 w 49"/>
                          <a:gd name="T15" fmla="*/ 16 h 17"/>
                          <a:gd name="T16" fmla="*/ 20 w 49"/>
                          <a:gd name="T17" fmla="*/ 13 h 17"/>
                          <a:gd name="T18" fmla="*/ 23 w 49"/>
                          <a:gd name="T19" fmla="*/ 15 h 17"/>
                          <a:gd name="T20" fmla="*/ 27 w 49"/>
                          <a:gd name="T21" fmla="*/ 16 h 17"/>
                          <a:gd name="T22" fmla="*/ 27 w 49"/>
                          <a:gd name="T23" fmla="*/ 14 h 17"/>
                          <a:gd name="T24" fmla="*/ 30 w 49"/>
                          <a:gd name="T25" fmla="*/ 14 h 17"/>
                          <a:gd name="T26" fmla="*/ 34 w 49"/>
                          <a:gd name="T27" fmla="*/ 15 h 17"/>
                          <a:gd name="T28" fmla="*/ 34 w 49"/>
                          <a:gd name="T29" fmla="*/ 13 h 17"/>
                          <a:gd name="T30" fmla="*/ 38 w 49"/>
                          <a:gd name="T31" fmla="*/ 14 h 17"/>
                          <a:gd name="T32" fmla="*/ 40 w 49"/>
                          <a:gd name="T33" fmla="*/ 12 h 17"/>
                          <a:gd name="T34" fmla="*/ 44 w 49"/>
                          <a:gd name="T35" fmla="*/ 13 h 17"/>
                          <a:gd name="T36" fmla="*/ 45 w 49"/>
                          <a:gd name="T37" fmla="*/ 11 h 17"/>
                          <a:gd name="T38" fmla="*/ 48 w 49"/>
                          <a:gd name="T39" fmla="*/ 1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7"/>
                          <a:gd name="T62" fmla="*/ 49 w 4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7">
                            <a:moveTo>
                              <a:pt x="48" y="10"/>
                            </a:moveTo>
                            <a:lnTo>
                              <a:pt x="18" y="0"/>
                            </a:lnTo>
                            <a:lnTo>
                              <a:pt x="0" y="10"/>
                            </a:lnTo>
                            <a:lnTo>
                              <a:pt x="3" y="16"/>
                            </a:lnTo>
                            <a:lnTo>
                              <a:pt x="7" y="14"/>
                            </a:lnTo>
                            <a:lnTo>
                              <a:pt x="12" y="16"/>
                            </a:lnTo>
                            <a:lnTo>
                              <a:pt x="16" y="15"/>
                            </a:lnTo>
                            <a:lnTo>
                              <a:pt x="17" y="16"/>
                            </a:lnTo>
                            <a:lnTo>
                              <a:pt x="20" y="13"/>
                            </a:lnTo>
                            <a:lnTo>
                              <a:pt x="23" y="15"/>
                            </a:lnTo>
                            <a:lnTo>
                              <a:pt x="27" y="16"/>
                            </a:lnTo>
                            <a:lnTo>
                              <a:pt x="27" y="14"/>
                            </a:lnTo>
                            <a:lnTo>
                              <a:pt x="30" y="14"/>
                            </a:lnTo>
                            <a:lnTo>
                              <a:pt x="34" y="15"/>
                            </a:lnTo>
                            <a:lnTo>
                              <a:pt x="34" y="13"/>
                            </a:lnTo>
                            <a:lnTo>
                              <a:pt x="38" y="14"/>
                            </a:lnTo>
                            <a:lnTo>
                              <a:pt x="40" y="12"/>
                            </a:lnTo>
                            <a:lnTo>
                              <a:pt x="44" y="13"/>
                            </a:lnTo>
                            <a:lnTo>
                              <a:pt x="45" y="11"/>
                            </a:lnTo>
                            <a:lnTo>
                              <a:pt x="48" y="10"/>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grpSp>
                    <p:nvGrpSpPr>
                      <p:cNvPr id="19643" name="Group 55"/>
                      <p:cNvGrpSpPr>
                        <a:grpSpLocks/>
                      </p:cNvGrpSpPr>
                      <p:nvPr/>
                    </p:nvGrpSpPr>
                    <p:grpSpPr bwMode="auto">
                      <a:xfrm>
                        <a:off x="3148" y="1711"/>
                        <a:ext cx="42" cy="20"/>
                        <a:chOff x="3148" y="1711"/>
                        <a:chExt cx="42" cy="20"/>
                      </a:xfrm>
                    </p:grpSpPr>
                    <p:sp>
                      <p:nvSpPr>
                        <p:cNvPr id="19644" name="Freeform 56"/>
                        <p:cNvSpPr>
                          <a:spLocks/>
                        </p:cNvSpPr>
                        <p:nvPr/>
                      </p:nvSpPr>
                      <p:spPr bwMode="auto">
                        <a:xfrm>
                          <a:off x="3148" y="1711"/>
                          <a:ext cx="42" cy="1"/>
                        </a:xfrm>
                        <a:custGeom>
                          <a:avLst/>
                          <a:gdLst>
                            <a:gd name="T0" fmla="*/ 41 w 42"/>
                            <a:gd name="T1" fmla="*/ 0 h 1"/>
                            <a:gd name="T2" fmla="*/ 22 w 42"/>
                            <a:gd name="T3" fmla="*/ 0 h 1"/>
                            <a:gd name="T4" fmla="*/ 0 w 42"/>
                            <a:gd name="T5" fmla="*/ 0 h 1"/>
                            <a:gd name="T6" fmla="*/ 0 60000 65536"/>
                            <a:gd name="T7" fmla="*/ 0 60000 65536"/>
                            <a:gd name="T8" fmla="*/ 0 60000 65536"/>
                            <a:gd name="T9" fmla="*/ 0 w 42"/>
                            <a:gd name="T10" fmla="*/ 0 h 1"/>
                            <a:gd name="T11" fmla="*/ 42 w 42"/>
                            <a:gd name="T12" fmla="*/ 1 h 1"/>
                          </a:gdLst>
                          <a:ahLst/>
                          <a:cxnLst>
                            <a:cxn ang="T6">
                              <a:pos x="T0" y="T1"/>
                            </a:cxn>
                            <a:cxn ang="T7">
                              <a:pos x="T2" y="T3"/>
                            </a:cxn>
                            <a:cxn ang="T8">
                              <a:pos x="T4" y="T5"/>
                            </a:cxn>
                          </a:cxnLst>
                          <a:rect l="T9" t="T10" r="T11" b="T12"/>
                          <a:pathLst>
                            <a:path w="42" h="1">
                              <a:moveTo>
                                <a:pt x="41" y="0"/>
                              </a:moveTo>
                              <a:lnTo>
                                <a:pt x="22" y="0"/>
                              </a:lnTo>
                              <a:lnTo>
                                <a:pt x="0" y="0"/>
                              </a:lnTo>
                            </a:path>
                          </a:pathLst>
                        </a:custGeom>
                        <a:noFill/>
                        <a:ln w="12700" cap="rnd">
                          <a:solidFill>
                            <a:srgbClr val="606060"/>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645" name="Freeform 57"/>
                        <p:cNvSpPr>
                          <a:spLocks/>
                        </p:cNvSpPr>
                        <p:nvPr/>
                      </p:nvSpPr>
                      <p:spPr bwMode="auto">
                        <a:xfrm>
                          <a:off x="3151" y="1713"/>
                          <a:ext cx="38" cy="17"/>
                        </a:xfrm>
                        <a:custGeom>
                          <a:avLst/>
                          <a:gdLst>
                            <a:gd name="T0" fmla="*/ 37 w 38"/>
                            <a:gd name="T1" fmla="*/ 16 h 17"/>
                            <a:gd name="T2" fmla="*/ 21 w 38"/>
                            <a:gd name="T3" fmla="*/ 0 h 17"/>
                            <a:gd name="T4" fmla="*/ 0 w 38"/>
                            <a:gd name="T5" fmla="*/ 16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37" y="16"/>
                              </a:moveTo>
                              <a:lnTo>
                                <a:pt x="21" y="0"/>
                              </a:lnTo>
                              <a:lnTo>
                                <a:pt x="0" y="16"/>
                              </a:lnTo>
                            </a:path>
                          </a:pathLst>
                        </a:custGeom>
                        <a:noFill/>
                        <a:ln w="12700" cap="rnd">
                          <a:solidFill>
                            <a:srgbClr val="606060"/>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646" name="Line 58"/>
                        <p:cNvSpPr>
                          <a:spLocks noChangeShapeType="1"/>
                        </p:cNvSpPr>
                        <p:nvPr/>
                      </p:nvSpPr>
                      <p:spPr bwMode="auto">
                        <a:xfrm flipH="1" flipV="1">
                          <a:off x="3156" y="1717"/>
                          <a:ext cx="30" cy="2"/>
                        </a:xfrm>
                        <a:prstGeom prst="line">
                          <a:avLst/>
                        </a:prstGeom>
                        <a:noFill/>
                        <a:ln w="12700">
                          <a:solidFill>
                            <a:srgbClr val="606060"/>
                          </a:solidFill>
                          <a:round/>
                          <a:headEnd type="none" w="sm" len="sm"/>
                          <a:tailEnd type="none" w="sm" len="sm"/>
                        </a:ln>
                      </p:spPr>
                      <p:txBody>
                        <a:bodyPr/>
                        <a:lstStyle/>
                        <a:p>
                          <a:endParaRPr lang="zh-CN" altLang="en-US"/>
                        </a:p>
                      </p:txBody>
                    </p:sp>
                    <p:sp>
                      <p:nvSpPr>
                        <p:cNvPr id="19647" name="Line 59"/>
                        <p:cNvSpPr>
                          <a:spLocks noChangeShapeType="1"/>
                        </p:cNvSpPr>
                        <p:nvPr/>
                      </p:nvSpPr>
                      <p:spPr bwMode="auto">
                        <a:xfrm flipH="1" flipV="1">
                          <a:off x="3158" y="1720"/>
                          <a:ext cx="23" cy="4"/>
                        </a:xfrm>
                        <a:prstGeom prst="line">
                          <a:avLst/>
                        </a:prstGeom>
                        <a:noFill/>
                        <a:ln w="12700">
                          <a:solidFill>
                            <a:srgbClr val="606060"/>
                          </a:solidFill>
                          <a:round/>
                          <a:headEnd type="none" w="sm" len="sm"/>
                          <a:tailEnd type="none" w="sm" len="sm"/>
                        </a:ln>
                      </p:spPr>
                      <p:txBody>
                        <a:bodyPr/>
                        <a:lstStyle/>
                        <a:p>
                          <a:endParaRPr lang="zh-CN" altLang="en-US"/>
                        </a:p>
                      </p:txBody>
                    </p:sp>
                    <p:sp>
                      <p:nvSpPr>
                        <p:cNvPr id="19648" name="Line 60"/>
                        <p:cNvSpPr>
                          <a:spLocks noChangeShapeType="1"/>
                        </p:cNvSpPr>
                        <p:nvPr/>
                      </p:nvSpPr>
                      <p:spPr bwMode="auto">
                        <a:xfrm flipH="1" flipV="1">
                          <a:off x="3148" y="1722"/>
                          <a:ext cx="26" cy="7"/>
                        </a:xfrm>
                        <a:prstGeom prst="line">
                          <a:avLst/>
                        </a:prstGeom>
                        <a:noFill/>
                        <a:ln w="12700">
                          <a:solidFill>
                            <a:srgbClr val="606060"/>
                          </a:solidFill>
                          <a:round/>
                          <a:headEnd type="none" w="sm" len="sm"/>
                          <a:tailEnd type="none" w="sm" len="sm"/>
                        </a:ln>
                      </p:spPr>
                      <p:txBody>
                        <a:bodyPr/>
                        <a:lstStyle/>
                        <a:p>
                          <a:endParaRPr lang="zh-CN" altLang="en-US"/>
                        </a:p>
                      </p:txBody>
                    </p:sp>
                    <p:sp>
                      <p:nvSpPr>
                        <p:cNvPr id="19649" name="Line 61"/>
                        <p:cNvSpPr>
                          <a:spLocks noChangeShapeType="1"/>
                        </p:cNvSpPr>
                        <p:nvPr/>
                      </p:nvSpPr>
                      <p:spPr bwMode="auto">
                        <a:xfrm flipH="1" flipV="1">
                          <a:off x="3150" y="1725"/>
                          <a:ext cx="17" cy="6"/>
                        </a:xfrm>
                        <a:prstGeom prst="line">
                          <a:avLst/>
                        </a:prstGeom>
                        <a:noFill/>
                        <a:ln w="12700">
                          <a:solidFill>
                            <a:srgbClr val="606060"/>
                          </a:solidFill>
                          <a:round/>
                          <a:headEnd type="none" w="sm" len="sm"/>
                          <a:tailEnd type="none" w="sm" len="sm"/>
                        </a:ln>
                      </p:spPr>
                      <p:txBody>
                        <a:bodyPr/>
                        <a:lstStyle/>
                        <a:p>
                          <a:endParaRPr lang="zh-CN" altLang="en-US"/>
                        </a:p>
                      </p:txBody>
                    </p:sp>
                  </p:grpSp>
                </p:grpSp>
                <p:grpSp>
                  <p:nvGrpSpPr>
                    <p:cNvPr id="19624" name="Group 62"/>
                    <p:cNvGrpSpPr>
                      <a:grpSpLocks/>
                    </p:cNvGrpSpPr>
                    <p:nvPr/>
                  </p:nvGrpSpPr>
                  <p:grpSpPr bwMode="auto">
                    <a:xfrm>
                      <a:off x="2844" y="1536"/>
                      <a:ext cx="373" cy="223"/>
                      <a:chOff x="2844" y="1536"/>
                      <a:chExt cx="373" cy="223"/>
                    </a:xfrm>
                  </p:grpSpPr>
                  <p:sp>
                    <p:nvSpPr>
                      <p:cNvPr id="19625" name="Freeform 63"/>
                      <p:cNvSpPr>
                        <a:spLocks/>
                      </p:cNvSpPr>
                      <p:nvPr/>
                    </p:nvSpPr>
                    <p:spPr bwMode="auto">
                      <a:xfrm>
                        <a:off x="3124" y="1536"/>
                        <a:ext cx="93" cy="166"/>
                      </a:xfrm>
                      <a:custGeom>
                        <a:avLst/>
                        <a:gdLst>
                          <a:gd name="T0" fmla="*/ 30 w 93"/>
                          <a:gd name="T1" fmla="*/ 48 h 166"/>
                          <a:gd name="T2" fmla="*/ 35 w 93"/>
                          <a:gd name="T3" fmla="*/ 31 h 166"/>
                          <a:gd name="T4" fmla="*/ 37 w 93"/>
                          <a:gd name="T5" fmla="*/ 12 h 166"/>
                          <a:gd name="T6" fmla="*/ 35 w 93"/>
                          <a:gd name="T7" fmla="*/ 1 h 166"/>
                          <a:gd name="T8" fmla="*/ 38 w 93"/>
                          <a:gd name="T9" fmla="*/ 7 h 166"/>
                          <a:gd name="T10" fmla="*/ 40 w 93"/>
                          <a:gd name="T11" fmla="*/ 7 h 166"/>
                          <a:gd name="T12" fmla="*/ 44 w 93"/>
                          <a:gd name="T13" fmla="*/ 14 h 166"/>
                          <a:gd name="T14" fmla="*/ 46 w 93"/>
                          <a:gd name="T15" fmla="*/ 24 h 166"/>
                          <a:gd name="T16" fmla="*/ 48 w 93"/>
                          <a:gd name="T17" fmla="*/ 25 h 166"/>
                          <a:gd name="T18" fmla="*/ 51 w 93"/>
                          <a:gd name="T19" fmla="*/ 16 h 166"/>
                          <a:gd name="T20" fmla="*/ 52 w 93"/>
                          <a:gd name="T21" fmla="*/ 5 h 166"/>
                          <a:gd name="T22" fmla="*/ 54 w 93"/>
                          <a:gd name="T23" fmla="*/ 1 h 166"/>
                          <a:gd name="T24" fmla="*/ 58 w 93"/>
                          <a:gd name="T25" fmla="*/ 9 h 166"/>
                          <a:gd name="T26" fmla="*/ 59 w 93"/>
                          <a:gd name="T27" fmla="*/ 17 h 166"/>
                          <a:gd name="T28" fmla="*/ 62 w 93"/>
                          <a:gd name="T29" fmla="*/ 10 h 166"/>
                          <a:gd name="T30" fmla="*/ 65 w 93"/>
                          <a:gd name="T31" fmla="*/ 7 h 166"/>
                          <a:gd name="T32" fmla="*/ 67 w 93"/>
                          <a:gd name="T33" fmla="*/ 14 h 166"/>
                          <a:gd name="T34" fmla="*/ 67 w 93"/>
                          <a:gd name="T35" fmla="*/ 23 h 166"/>
                          <a:gd name="T36" fmla="*/ 72 w 93"/>
                          <a:gd name="T37" fmla="*/ 16 h 166"/>
                          <a:gd name="T38" fmla="*/ 75 w 93"/>
                          <a:gd name="T39" fmla="*/ 17 h 166"/>
                          <a:gd name="T40" fmla="*/ 78 w 93"/>
                          <a:gd name="T41" fmla="*/ 27 h 166"/>
                          <a:gd name="T42" fmla="*/ 74 w 93"/>
                          <a:gd name="T43" fmla="*/ 35 h 166"/>
                          <a:gd name="T44" fmla="*/ 78 w 93"/>
                          <a:gd name="T45" fmla="*/ 35 h 166"/>
                          <a:gd name="T46" fmla="*/ 80 w 93"/>
                          <a:gd name="T47" fmla="*/ 36 h 166"/>
                          <a:gd name="T48" fmla="*/ 80 w 93"/>
                          <a:gd name="T49" fmla="*/ 39 h 166"/>
                          <a:gd name="T50" fmla="*/ 87 w 93"/>
                          <a:gd name="T51" fmla="*/ 38 h 166"/>
                          <a:gd name="T52" fmla="*/ 86 w 93"/>
                          <a:gd name="T53" fmla="*/ 48 h 166"/>
                          <a:gd name="T54" fmla="*/ 85 w 93"/>
                          <a:gd name="T55" fmla="*/ 55 h 166"/>
                          <a:gd name="T56" fmla="*/ 92 w 93"/>
                          <a:gd name="T57" fmla="*/ 52 h 166"/>
                          <a:gd name="T58" fmla="*/ 89 w 93"/>
                          <a:gd name="T59" fmla="*/ 64 h 166"/>
                          <a:gd name="T60" fmla="*/ 81 w 93"/>
                          <a:gd name="T61" fmla="*/ 74 h 166"/>
                          <a:gd name="T62" fmla="*/ 85 w 93"/>
                          <a:gd name="T63" fmla="*/ 77 h 166"/>
                          <a:gd name="T64" fmla="*/ 79 w 93"/>
                          <a:gd name="T65" fmla="*/ 86 h 166"/>
                          <a:gd name="T66" fmla="*/ 80 w 93"/>
                          <a:gd name="T67" fmla="*/ 90 h 166"/>
                          <a:gd name="T68" fmla="*/ 74 w 93"/>
                          <a:gd name="T69" fmla="*/ 97 h 166"/>
                          <a:gd name="T70" fmla="*/ 67 w 93"/>
                          <a:gd name="T71" fmla="*/ 106 h 166"/>
                          <a:gd name="T72" fmla="*/ 70 w 93"/>
                          <a:gd name="T73" fmla="*/ 113 h 166"/>
                          <a:gd name="T74" fmla="*/ 66 w 93"/>
                          <a:gd name="T75" fmla="*/ 125 h 166"/>
                          <a:gd name="T76" fmla="*/ 68 w 93"/>
                          <a:gd name="T77" fmla="*/ 129 h 166"/>
                          <a:gd name="T78" fmla="*/ 65 w 93"/>
                          <a:gd name="T79" fmla="*/ 138 h 166"/>
                          <a:gd name="T80" fmla="*/ 57 w 93"/>
                          <a:gd name="T81" fmla="*/ 150 h 166"/>
                          <a:gd name="T82" fmla="*/ 50 w 93"/>
                          <a:gd name="T83" fmla="*/ 156 h 166"/>
                          <a:gd name="T84" fmla="*/ 39 w 93"/>
                          <a:gd name="T85" fmla="*/ 160 h 166"/>
                          <a:gd name="T86" fmla="*/ 27 w 93"/>
                          <a:gd name="T87" fmla="*/ 164 h 166"/>
                          <a:gd name="T88" fmla="*/ 12 w 93"/>
                          <a:gd name="T89" fmla="*/ 165 h 166"/>
                          <a:gd name="T90" fmla="*/ 0 w 93"/>
                          <a:gd name="T91" fmla="*/ 164 h 166"/>
                          <a:gd name="T92" fmla="*/ 26 w 93"/>
                          <a:gd name="T93" fmla="*/ 58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166"/>
                          <a:gd name="T143" fmla="*/ 93 w 93"/>
                          <a:gd name="T144" fmla="*/ 166 h 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166">
                            <a:moveTo>
                              <a:pt x="26" y="58"/>
                            </a:moveTo>
                            <a:lnTo>
                              <a:pt x="30" y="48"/>
                            </a:lnTo>
                            <a:lnTo>
                              <a:pt x="33" y="40"/>
                            </a:lnTo>
                            <a:lnTo>
                              <a:pt x="35" y="31"/>
                            </a:lnTo>
                            <a:lnTo>
                              <a:pt x="37" y="21"/>
                            </a:lnTo>
                            <a:lnTo>
                              <a:pt x="37" y="12"/>
                            </a:lnTo>
                            <a:lnTo>
                              <a:pt x="36" y="7"/>
                            </a:lnTo>
                            <a:lnTo>
                              <a:pt x="35" y="1"/>
                            </a:lnTo>
                            <a:lnTo>
                              <a:pt x="37" y="4"/>
                            </a:lnTo>
                            <a:lnTo>
                              <a:pt x="38" y="7"/>
                            </a:lnTo>
                            <a:lnTo>
                              <a:pt x="40" y="10"/>
                            </a:lnTo>
                            <a:lnTo>
                              <a:pt x="40" y="7"/>
                            </a:lnTo>
                            <a:lnTo>
                              <a:pt x="42" y="10"/>
                            </a:lnTo>
                            <a:lnTo>
                              <a:pt x="44" y="14"/>
                            </a:lnTo>
                            <a:lnTo>
                              <a:pt x="45" y="20"/>
                            </a:lnTo>
                            <a:lnTo>
                              <a:pt x="46" y="24"/>
                            </a:lnTo>
                            <a:lnTo>
                              <a:pt x="46" y="28"/>
                            </a:lnTo>
                            <a:lnTo>
                              <a:pt x="48" y="25"/>
                            </a:lnTo>
                            <a:lnTo>
                              <a:pt x="50" y="22"/>
                            </a:lnTo>
                            <a:lnTo>
                              <a:pt x="51" y="16"/>
                            </a:lnTo>
                            <a:lnTo>
                              <a:pt x="52" y="10"/>
                            </a:lnTo>
                            <a:lnTo>
                              <a:pt x="52" y="5"/>
                            </a:lnTo>
                            <a:lnTo>
                              <a:pt x="52" y="0"/>
                            </a:lnTo>
                            <a:lnTo>
                              <a:pt x="54" y="1"/>
                            </a:lnTo>
                            <a:lnTo>
                              <a:pt x="57" y="4"/>
                            </a:lnTo>
                            <a:lnTo>
                              <a:pt x="58" y="9"/>
                            </a:lnTo>
                            <a:lnTo>
                              <a:pt x="59" y="12"/>
                            </a:lnTo>
                            <a:lnTo>
                              <a:pt x="59" y="17"/>
                            </a:lnTo>
                            <a:lnTo>
                              <a:pt x="61" y="13"/>
                            </a:lnTo>
                            <a:lnTo>
                              <a:pt x="62" y="10"/>
                            </a:lnTo>
                            <a:lnTo>
                              <a:pt x="63" y="4"/>
                            </a:lnTo>
                            <a:lnTo>
                              <a:pt x="65" y="7"/>
                            </a:lnTo>
                            <a:lnTo>
                              <a:pt x="66" y="10"/>
                            </a:lnTo>
                            <a:lnTo>
                              <a:pt x="67" y="14"/>
                            </a:lnTo>
                            <a:lnTo>
                              <a:pt x="67" y="19"/>
                            </a:lnTo>
                            <a:lnTo>
                              <a:pt x="67" y="23"/>
                            </a:lnTo>
                            <a:lnTo>
                              <a:pt x="70" y="19"/>
                            </a:lnTo>
                            <a:lnTo>
                              <a:pt x="72" y="16"/>
                            </a:lnTo>
                            <a:lnTo>
                              <a:pt x="73" y="11"/>
                            </a:lnTo>
                            <a:lnTo>
                              <a:pt x="75" y="17"/>
                            </a:lnTo>
                            <a:lnTo>
                              <a:pt x="77" y="22"/>
                            </a:lnTo>
                            <a:lnTo>
                              <a:pt x="78" y="27"/>
                            </a:lnTo>
                            <a:lnTo>
                              <a:pt x="76" y="31"/>
                            </a:lnTo>
                            <a:lnTo>
                              <a:pt x="74" y="35"/>
                            </a:lnTo>
                            <a:lnTo>
                              <a:pt x="77" y="32"/>
                            </a:lnTo>
                            <a:lnTo>
                              <a:pt x="78" y="35"/>
                            </a:lnTo>
                            <a:lnTo>
                              <a:pt x="77" y="38"/>
                            </a:lnTo>
                            <a:lnTo>
                              <a:pt x="80" y="36"/>
                            </a:lnTo>
                            <a:lnTo>
                              <a:pt x="80" y="37"/>
                            </a:lnTo>
                            <a:lnTo>
                              <a:pt x="80" y="39"/>
                            </a:lnTo>
                            <a:lnTo>
                              <a:pt x="86" y="33"/>
                            </a:lnTo>
                            <a:lnTo>
                              <a:pt x="87" y="38"/>
                            </a:lnTo>
                            <a:lnTo>
                              <a:pt x="87" y="42"/>
                            </a:lnTo>
                            <a:lnTo>
                              <a:pt x="86" y="48"/>
                            </a:lnTo>
                            <a:lnTo>
                              <a:pt x="83" y="57"/>
                            </a:lnTo>
                            <a:lnTo>
                              <a:pt x="85" y="55"/>
                            </a:lnTo>
                            <a:lnTo>
                              <a:pt x="85" y="59"/>
                            </a:lnTo>
                            <a:lnTo>
                              <a:pt x="92" y="52"/>
                            </a:lnTo>
                            <a:lnTo>
                              <a:pt x="91" y="60"/>
                            </a:lnTo>
                            <a:lnTo>
                              <a:pt x="89" y="64"/>
                            </a:lnTo>
                            <a:lnTo>
                              <a:pt x="85" y="70"/>
                            </a:lnTo>
                            <a:lnTo>
                              <a:pt x="81" y="74"/>
                            </a:lnTo>
                            <a:lnTo>
                              <a:pt x="87" y="72"/>
                            </a:lnTo>
                            <a:lnTo>
                              <a:pt x="85" y="77"/>
                            </a:lnTo>
                            <a:lnTo>
                              <a:pt x="82" y="82"/>
                            </a:lnTo>
                            <a:lnTo>
                              <a:pt x="79" y="86"/>
                            </a:lnTo>
                            <a:lnTo>
                              <a:pt x="75" y="90"/>
                            </a:lnTo>
                            <a:lnTo>
                              <a:pt x="80" y="90"/>
                            </a:lnTo>
                            <a:lnTo>
                              <a:pt x="70" y="98"/>
                            </a:lnTo>
                            <a:lnTo>
                              <a:pt x="74" y="97"/>
                            </a:lnTo>
                            <a:lnTo>
                              <a:pt x="72" y="101"/>
                            </a:lnTo>
                            <a:lnTo>
                              <a:pt x="67" y="106"/>
                            </a:lnTo>
                            <a:lnTo>
                              <a:pt x="71" y="104"/>
                            </a:lnTo>
                            <a:lnTo>
                              <a:pt x="70" y="113"/>
                            </a:lnTo>
                            <a:lnTo>
                              <a:pt x="69" y="120"/>
                            </a:lnTo>
                            <a:lnTo>
                              <a:pt x="66" y="125"/>
                            </a:lnTo>
                            <a:lnTo>
                              <a:pt x="70" y="122"/>
                            </a:lnTo>
                            <a:lnTo>
                              <a:pt x="68" y="129"/>
                            </a:lnTo>
                            <a:lnTo>
                              <a:pt x="67" y="134"/>
                            </a:lnTo>
                            <a:lnTo>
                              <a:pt x="65" y="138"/>
                            </a:lnTo>
                            <a:lnTo>
                              <a:pt x="59" y="144"/>
                            </a:lnTo>
                            <a:lnTo>
                              <a:pt x="57" y="150"/>
                            </a:lnTo>
                            <a:lnTo>
                              <a:pt x="54" y="153"/>
                            </a:lnTo>
                            <a:lnTo>
                              <a:pt x="50" y="156"/>
                            </a:lnTo>
                            <a:lnTo>
                              <a:pt x="45" y="158"/>
                            </a:lnTo>
                            <a:lnTo>
                              <a:pt x="39" y="160"/>
                            </a:lnTo>
                            <a:lnTo>
                              <a:pt x="33" y="162"/>
                            </a:lnTo>
                            <a:lnTo>
                              <a:pt x="27" y="164"/>
                            </a:lnTo>
                            <a:lnTo>
                              <a:pt x="19" y="165"/>
                            </a:lnTo>
                            <a:lnTo>
                              <a:pt x="12" y="165"/>
                            </a:lnTo>
                            <a:lnTo>
                              <a:pt x="6" y="164"/>
                            </a:lnTo>
                            <a:lnTo>
                              <a:pt x="0" y="164"/>
                            </a:lnTo>
                            <a:lnTo>
                              <a:pt x="21" y="97"/>
                            </a:lnTo>
                            <a:lnTo>
                              <a:pt x="26" y="58"/>
                            </a:lnTo>
                          </a:path>
                        </a:pathLst>
                      </a:custGeom>
                      <a:solidFill>
                        <a:srgbClr val="80604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26" name="Freeform 64"/>
                      <p:cNvSpPr>
                        <a:spLocks/>
                      </p:cNvSpPr>
                      <p:nvPr/>
                    </p:nvSpPr>
                    <p:spPr bwMode="auto">
                      <a:xfrm>
                        <a:off x="3064" y="1569"/>
                        <a:ext cx="116" cy="190"/>
                      </a:xfrm>
                      <a:custGeom>
                        <a:avLst/>
                        <a:gdLst>
                          <a:gd name="T0" fmla="*/ 75 w 116"/>
                          <a:gd name="T1" fmla="*/ 3 h 190"/>
                          <a:gd name="T2" fmla="*/ 82 w 116"/>
                          <a:gd name="T3" fmla="*/ 11 h 190"/>
                          <a:gd name="T4" fmla="*/ 84 w 116"/>
                          <a:gd name="T5" fmla="*/ 18 h 190"/>
                          <a:gd name="T6" fmla="*/ 82 w 116"/>
                          <a:gd name="T7" fmla="*/ 24 h 190"/>
                          <a:gd name="T8" fmla="*/ 89 w 116"/>
                          <a:gd name="T9" fmla="*/ 18 h 190"/>
                          <a:gd name="T10" fmla="*/ 85 w 116"/>
                          <a:gd name="T11" fmla="*/ 26 h 190"/>
                          <a:gd name="T12" fmla="*/ 96 w 116"/>
                          <a:gd name="T13" fmla="*/ 30 h 190"/>
                          <a:gd name="T14" fmla="*/ 110 w 116"/>
                          <a:gd name="T15" fmla="*/ 35 h 190"/>
                          <a:gd name="T16" fmla="*/ 94 w 116"/>
                          <a:gd name="T17" fmla="*/ 51 h 190"/>
                          <a:gd name="T18" fmla="*/ 108 w 116"/>
                          <a:gd name="T19" fmla="*/ 47 h 190"/>
                          <a:gd name="T20" fmla="*/ 104 w 116"/>
                          <a:gd name="T21" fmla="*/ 54 h 190"/>
                          <a:gd name="T22" fmla="*/ 82 w 116"/>
                          <a:gd name="T23" fmla="*/ 106 h 190"/>
                          <a:gd name="T24" fmla="*/ 84 w 116"/>
                          <a:gd name="T25" fmla="*/ 109 h 190"/>
                          <a:gd name="T26" fmla="*/ 70 w 116"/>
                          <a:gd name="T27" fmla="*/ 125 h 190"/>
                          <a:gd name="T28" fmla="*/ 72 w 116"/>
                          <a:gd name="T29" fmla="*/ 127 h 190"/>
                          <a:gd name="T30" fmla="*/ 82 w 116"/>
                          <a:gd name="T31" fmla="*/ 125 h 190"/>
                          <a:gd name="T32" fmla="*/ 89 w 116"/>
                          <a:gd name="T33" fmla="*/ 123 h 190"/>
                          <a:gd name="T34" fmla="*/ 98 w 116"/>
                          <a:gd name="T35" fmla="*/ 121 h 190"/>
                          <a:gd name="T36" fmla="*/ 104 w 116"/>
                          <a:gd name="T37" fmla="*/ 118 h 190"/>
                          <a:gd name="T38" fmla="*/ 110 w 116"/>
                          <a:gd name="T39" fmla="*/ 114 h 190"/>
                          <a:gd name="T40" fmla="*/ 109 w 116"/>
                          <a:gd name="T41" fmla="*/ 119 h 190"/>
                          <a:gd name="T42" fmla="*/ 106 w 116"/>
                          <a:gd name="T43" fmla="*/ 122 h 190"/>
                          <a:gd name="T44" fmla="*/ 101 w 116"/>
                          <a:gd name="T45" fmla="*/ 125 h 190"/>
                          <a:gd name="T46" fmla="*/ 94 w 116"/>
                          <a:gd name="T47" fmla="*/ 129 h 190"/>
                          <a:gd name="T48" fmla="*/ 87 w 116"/>
                          <a:gd name="T49" fmla="*/ 131 h 190"/>
                          <a:gd name="T50" fmla="*/ 80 w 116"/>
                          <a:gd name="T51" fmla="*/ 133 h 190"/>
                          <a:gd name="T52" fmla="*/ 78 w 116"/>
                          <a:gd name="T53" fmla="*/ 135 h 190"/>
                          <a:gd name="T54" fmla="*/ 81 w 116"/>
                          <a:gd name="T55" fmla="*/ 141 h 190"/>
                          <a:gd name="T56" fmla="*/ 82 w 116"/>
                          <a:gd name="T57" fmla="*/ 148 h 190"/>
                          <a:gd name="T58" fmla="*/ 81 w 116"/>
                          <a:gd name="T59" fmla="*/ 152 h 190"/>
                          <a:gd name="T60" fmla="*/ 78 w 116"/>
                          <a:gd name="T61" fmla="*/ 154 h 190"/>
                          <a:gd name="T62" fmla="*/ 74 w 116"/>
                          <a:gd name="T63" fmla="*/ 154 h 190"/>
                          <a:gd name="T64" fmla="*/ 71 w 116"/>
                          <a:gd name="T65" fmla="*/ 155 h 190"/>
                          <a:gd name="T66" fmla="*/ 69 w 116"/>
                          <a:gd name="T67" fmla="*/ 157 h 190"/>
                          <a:gd name="T68" fmla="*/ 66 w 116"/>
                          <a:gd name="T69" fmla="*/ 159 h 190"/>
                          <a:gd name="T70" fmla="*/ 64 w 116"/>
                          <a:gd name="T71" fmla="*/ 163 h 190"/>
                          <a:gd name="T72" fmla="*/ 60 w 116"/>
                          <a:gd name="T73" fmla="*/ 165 h 190"/>
                          <a:gd name="T74" fmla="*/ 61 w 116"/>
                          <a:gd name="T75" fmla="*/ 170 h 190"/>
                          <a:gd name="T76" fmla="*/ 39 w 116"/>
                          <a:gd name="T77" fmla="*/ 172 h 190"/>
                          <a:gd name="T78" fmla="*/ 26 w 116"/>
                          <a:gd name="T79" fmla="*/ 173 h 190"/>
                          <a:gd name="T80" fmla="*/ 24 w 116"/>
                          <a:gd name="T81" fmla="*/ 176 h 190"/>
                          <a:gd name="T82" fmla="*/ 24 w 116"/>
                          <a:gd name="T83" fmla="*/ 181 h 190"/>
                          <a:gd name="T84" fmla="*/ 20 w 116"/>
                          <a:gd name="T85" fmla="*/ 182 h 190"/>
                          <a:gd name="T86" fmla="*/ 20 w 116"/>
                          <a:gd name="T87" fmla="*/ 184 h 190"/>
                          <a:gd name="T88" fmla="*/ 17 w 116"/>
                          <a:gd name="T89" fmla="*/ 185 h 190"/>
                          <a:gd name="T90" fmla="*/ 17 w 116"/>
                          <a:gd name="T91" fmla="*/ 186 h 190"/>
                          <a:gd name="T92" fmla="*/ 16 w 116"/>
                          <a:gd name="T93" fmla="*/ 189 h 190"/>
                          <a:gd name="T94" fmla="*/ 12 w 116"/>
                          <a:gd name="T95" fmla="*/ 189 h 190"/>
                          <a:gd name="T96" fmla="*/ 7 w 116"/>
                          <a:gd name="T97" fmla="*/ 186 h 190"/>
                          <a:gd name="T98" fmla="*/ 6 w 116"/>
                          <a:gd name="T99" fmla="*/ 184 h 190"/>
                          <a:gd name="T100" fmla="*/ 0 w 116"/>
                          <a:gd name="T101" fmla="*/ 168 h 190"/>
                          <a:gd name="T102" fmla="*/ 23 w 116"/>
                          <a:gd name="T103" fmla="*/ 145 h 190"/>
                          <a:gd name="T104" fmla="*/ 30 w 116"/>
                          <a:gd name="T105" fmla="*/ 143 h 190"/>
                          <a:gd name="T106" fmla="*/ 37 w 116"/>
                          <a:gd name="T107" fmla="*/ 143 h 190"/>
                          <a:gd name="T108" fmla="*/ 46 w 116"/>
                          <a:gd name="T109" fmla="*/ 109 h 190"/>
                          <a:gd name="T110" fmla="*/ 69 w 116"/>
                          <a:gd name="T111" fmla="*/ 61 h 190"/>
                          <a:gd name="T112" fmla="*/ 80 w 116"/>
                          <a:gd name="T113" fmla="*/ 15 h 190"/>
                          <a:gd name="T114" fmla="*/ 70 w 116"/>
                          <a:gd name="T115" fmla="*/ 0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
                          <a:gd name="T175" fmla="*/ 0 h 190"/>
                          <a:gd name="T176" fmla="*/ 116 w 116"/>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 h="190">
                            <a:moveTo>
                              <a:pt x="70" y="0"/>
                            </a:moveTo>
                            <a:lnTo>
                              <a:pt x="75" y="3"/>
                            </a:lnTo>
                            <a:lnTo>
                              <a:pt x="78" y="6"/>
                            </a:lnTo>
                            <a:lnTo>
                              <a:pt x="82" y="11"/>
                            </a:lnTo>
                            <a:lnTo>
                              <a:pt x="83" y="14"/>
                            </a:lnTo>
                            <a:lnTo>
                              <a:pt x="84" y="18"/>
                            </a:lnTo>
                            <a:lnTo>
                              <a:pt x="83" y="21"/>
                            </a:lnTo>
                            <a:lnTo>
                              <a:pt x="82" y="24"/>
                            </a:lnTo>
                            <a:lnTo>
                              <a:pt x="86" y="21"/>
                            </a:lnTo>
                            <a:lnTo>
                              <a:pt x="89" y="18"/>
                            </a:lnTo>
                            <a:lnTo>
                              <a:pt x="87" y="22"/>
                            </a:lnTo>
                            <a:lnTo>
                              <a:pt x="85" y="26"/>
                            </a:lnTo>
                            <a:lnTo>
                              <a:pt x="84" y="28"/>
                            </a:lnTo>
                            <a:lnTo>
                              <a:pt x="96" y="30"/>
                            </a:lnTo>
                            <a:lnTo>
                              <a:pt x="105" y="36"/>
                            </a:lnTo>
                            <a:lnTo>
                              <a:pt x="110" y="35"/>
                            </a:lnTo>
                            <a:lnTo>
                              <a:pt x="115" y="36"/>
                            </a:lnTo>
                            <a:lnTo>
                              <a:pt x="94" y="51"/>
                            </a:lnTo>
                            <a:lnTo>
                              <a:pt x="100" y="50"/>
                            </a:lnTo>
                            <a:lnTo>
                              <a:pt x="108" y="47"/>
                            </a:lnTo>
                            <a:lnTo>
                              <a:pt x="107" y="50"/>
                            </a:lnTo>
                            <a:lnTo>
                              <a:pt x="104" y="54"/>
                            </a:lnTo>
                            <a:lnTo>
                              <a:pt x="98" y="58"/>
                            </a:lnTo>
                            <a:lnTo>
                              <a:pt x="82" y="106"/>
                            </a:lnTo>
                            <a:lnTo>
                              <a:pt x="85" y="107"/>
                            </a:lnTo>
                            <a:lnTo>
                              <a:pt x="84" y="109"/>
                            </a:lnTo>
                            <a:lnTo>
                              <a:pt x="82" y="112"/>
                            </a:lnTo>
                            <a:lnTo>
                              <a:pt x="70" y="125"/>
                            </a:lnTo>
                            <a:lnTo>
                              <a:pt x="69" y="127"/>
                            </a:lnTo>
                            <a:lnTo>
                              <a:pt x="72" y="127"/>
                            </a:lnTo>
                            <a:lnTo>
                              <a:pt x="77" y="126"/>
                            </a:lnTo>
                            <a:lnTo>
                              <a:pt x="82" y="125"/>
                            </a:lnTo>
                            <a:lnTo>
                              <a:pt x="86" y="124"/>
                            </a:lnTo>
                            <a:lnTo>
                              <a:pt x="89" y="123"/>
                            </a:lnTo>
                            <a:lnTo>
                              <a:pt x="94" y="122"/>
                            </a:lnTo>
                            <a:lnTo>
                              <a:pt x="98" y="121"/>
                            </a:lnTo>
                            <a:lnTo>
                              <a:pt x="101" y="120"/>
                            </a:lnTo>
                            <a:lnTo>
                              <a:pt x="104" y="118"/>
                            </a:lnTo>
                            <a:lnTo>
                              <a:pt x="107" y="116"/>
                            </a:lnTo>
                            <a:lnTo>
                              <a:pt x="110" y="114"/>
                            </a:lnTo>
                            <a:lnTo>
                              <a:pt x="109" y="117"/>
                            </a:lnTo>
                            <a:lnTo>
                              <a:pt x="109" y="119"/>
                            </a:lnTo>
                            <a:lnTo>
                              <a:pt x="107" y="121"/>
                            </a:lnTo>
                            <a:lnTo>
                              <a:pt x="106" y="122"/>
                            </a:lnTo>
                            <a:lnTo>
                              <a:pt x="104" y="124"/>
                            </a:lnTo>
                            <a:lnTo>
                              <a:pt x="101" y="125"/>
                            </a:lnTo>
                            <a:lnTo>
                              <a:pt x="98" y="128"/>
                            </a:lnTo>
                            <a:lnTo>
                              <a:pt x="94" y="129"/>
                            </a:lnTo>
                            <a:lnTo>
                              <a:pt x="91" y="130"/>
                            </a:lnTo>
                            <a:lnTo>
                              <a:pt x="87" y="131"/>
                            </a:lnTo>
                            <a:lnTo>
                              <a:pt x="84" y="132"/>
                            </a:lnTo>
                            <a:lnTo>
                              <a:pt x="80" y="133"/>
                            </a:lnTo>
                            <a:lnTo>
                              <a:pt x="78" y="133"/>
                            </a:lnTo>
                            <a:lnTo>
                              <a:pt x="78" y="135"/>
                            </a:lnTo>
                            <a:lnTo>
                              <a:pt x="81" y="140"/>
                            </a:lnTo>
                            <a:lnTo>
                              <a:pt x="81" y="141"/>
                            </a:lnTo>
                            <a:lnTo>
                              <a:pt x="82" y="143"/>
                            </a:lnTo>
                            <a:lnTo>
                              <a:pt x="82" y="148"/>
                            </a:lnTo>
                            <a:lnTo>
                              <a:pt x="81" y="148"/>
                            </a:lnTo>
                            <a:lnTo>
                              <a:pt x="81" y="152"/>
                            </a:lnTo>
                            <a:lnTo>
                              <a:pt x="78" y="151"/>
                            </a:lnTo>
                            <a:lnTo>
                              <a:pt x="78" y="154"/>
                            </a:lnTo>
                            <a:lnTo>
                              <a:pt x="76" y="154"/>
                            </a:lnTo>
                            <a:lnTo>
                              <a:pt x="74" y="154"/>
                            </a:lnTo>
                            <a:lnTo>
                              <a:pt x="73" y="155"/>
                            </a:lnTo>
                            <a:lnTo>
                              <a:pt x="71" y="155"/>
                            </a:lnTo>
                            <a:lnTo>
                              <a:pt x="69" y="156"/>
                            </a:lnTo>
                            <a:lnTo>
                              <a:pt x="69" y="157"/>
                            </a:lnTo>
                            <a:lnTo>
                              <a:pt x="67" y="158"/>
                            </a:lnTo>
                            <a:lnTo>
                              <a:pt x="66" y="159"/>
                            </a:lnTo>
                            <a:lnTo>
                              <a:pt x="64" y="159"/>
                            </a:lnTo>
                            <a:lnTo>
                              <a:pt x="64" y="163"/>
                            </a:lnTo>
                            <a:lnTo>
                              <a:pt x="59" y="163"/>
                            </a:lnTo>
                            <a:lnTo>
                              <a:pt x="60" y="165"/>
                            </a:lnTo>
                            <a:lnTo>
                              <a:pt x="62" y="168"/>
                            </a:lnTo>
                            <a:lnTo>
                              <a:pt x="61" y="170"/>
                            </a:lnTo>
                            <a:lnTo>
                              <a:pt x="60" y="173"/>
                            </a:lnTo>
                            <a:lnTo>
                              <a:pt x="39" y="172"/>
                            </a:lnTo>
                            <a:lnTo>
                              <a:pt x="28" y="172"/>
                            </a:lnTo>
                            <a:lnTo>
                              <a:pt x="26" y="173"/>
                            </a:lnTo>
                            <a:lnTo>
                              <a:pt x="25" y="176"/>
                            </a:lnTo>
                            <a:lnTo>
                              <a:pt x="24" y="176"/>
                            </a:lnTo>
                            <a:lnTo>
                              <a:pt x="24" y="178"/>
                            </a:lnTo>
                            <a:lnTo>
                              <a:pt x="24" y="181"/>
                            </a:lnTo>
                            <a:lnTo>
                              <a:pt x="23" y="182"/>
                            </a:lnTo>
                            <a:lnTo>
                              <a:pt x="20" y="182"/>
                            </a:lnTo>
                            <a:lnTo>
                              <a:pt x="21" y="183"/>
                            </a:lnTo>
                            <a:lnTo>
                              <a:pt x="20" y="184"/>
                            </a:lnTo>
                            <a:lnTo>
                              <a:pt x="19" y="185"/>
                            </a:lnTo>
                            <a:lnTo>
                              <a:pt x="17" y="185"/>
                            </a:lnTo>
                            <a:lnTo>
                              <a:pt x="16" y="185"/>
                            </a:lnTo>
                            <a:lnTo>
                              <a:pt x="17" y="186"/>
                            </a:lnTo>
                            <a:lnTo>
                              <a:pt x="17" y="188"/>
                            </a:lnTo>
                            <a:lnTo>
                              <a:pt x="16" y="189"/>
                            </a:lnTo>
                            <a:lnTo>
                              <a:pt x="14" y="189"/>
                            </a:lnTo>
                            <a:lnTo>
                              <a:pt x="12" y="189"/>
                            </a:lnTo>
                            <a:lnTo>
                              <a:pt x="10" y="188"/>
                            </a:lnTo>
                            <a:lnTo>
                              <a:pt x="7" y="186"/>
                            </a:lnTo>
                            <a:lnTo>
                              <a:pt x="7" y="184"/>
                            </a:lnTo>
                            <a:lnTo>
                              <a:pt x="6" y="184"/>
                            </a:lnTo>
                            <a:lnTo>
                              <a:pt x="4" y="182"/>
                            </a:lnTo>
                            <a:lnTo>
                              <a:pt x="0" y="168"/>
                            </a:lnTo>
                            <a:lnTo>
                              <a:pt x="1" y="154"/>
                            </a:lnTo>
                            <a:lnTo>
                              <a:pt x="23" y="145"/>
                            </a:lnTo>
                            <a:lnTo>
                              <a:pt x="27" y="143"/>
                            </a:lnTo>
                            <a:lnTo>
                              <a:pt x="30" y="143"/>
                            </a:lnTo>
                            <a:lnTo>
                              <a:pt x="34" y="142"/>
                            </a:lnTo>
                            <a:lnTo>
                              <a:pt x="37" y="143"/>
                            </a:lnTo>
                            <a:lnTo>
                              <a:pt x="33" y="124"/>
                            </a:lnTo>
                            <a:lnTo>
                              <a:pt x="46" y="109"/>
                            </a:lnTo>
                            <a:lnTo>
                              <a:pt x="62" y="96"/>
                            </a:lnTo>
                            <a:lnTo>
                              <a:pt x="69" y="61"/>
                            </a:lnTo>
                            <a:lnTo>
                              <a:pt x="80" y="33"/>
                            </a:lnTo>
                            <a:lnTo>
                              <a:pt x="80" y="15"/>
                            </a:lnTo>
                            <a:lnTo>
                              <a:pt x="76" y="6"/>
                            </a:lnTo>
                            <a:lnTo>
                              <a:pt x="70" y="0"/>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27" name="Freeform 65"/>
                      <p:cNvSpPr>
                        <a:spLocks/>
                      </p:cNvSpPr>
                      <p:nvPr/>
                    </p:nvSpPr>
                    <p:spPr bwMode="auto">
                      <a:xfrm>
                        <a:off x="2844" y="1565"/>
                        <a:ext cx="348" cy="192"/>
                      </a:xfrm>
                      <a:custGeom>
                        <a:avLst/>
                        <a:gdLst>
                          <a:gd name="T0" fmla="*/ 296 w 348"/>
                          <a:gd name="T1" fmla="*/ 16 h 192"/>
                          <a:gd name="T2" fmla="*/ 296 w 348"/>
                          <a:gd name="T3" fmla="*/ 39 h 192"/>
                          <a:gd name="T4" fmla="*/ 282 w 348"/>
                          <a:gd name="T5" fmla="*/ 71 h 192"/>
                          <a:gd name="T6" fmla="*/ 269 w 348"/>
                          <a:gd name="T7" fmla="*/ 106 h 192"/>
                          <a:gd name="T8" fmla="*/ 234 w 348"/>
                          <a:gd name="T9" fmla="*/ 112 h 192"/>
                          <a:gd name="T10" fmla="*/ 217 w 348"/>
                          <a:gd name="T11" fmla="*/ 104 h 192"/>
                          <a:gd name="T12" fmla="*/ 184 w 348"/>
                          <a:gd name="T13" fmla="*/ 96 h 192"/>
                          <a:gd name="T14" fmla="*/ 123 w 348"/>
                          <a:gd name="T15" fmla="*/ 88 h 192"/>
                          <a:gd name="T16" fmla="*/ 93 w 348"/>
                          <a:gd name="T17" fmla="*/ 83 h 192"/>
                          <a:gd name="T18" fmla="*/ 72 w 348"/>
                          <a:gd name="T19" fmla="*/ 65 h 192"/>
                          <a:gd name="T20" fmla="*/ 73 w 348"/>
                          <a:gd name="T21" fmla="*/ 75 h 192"/>
                          <a:gd name="T22" fmla="*/ 35 w 348"/>
                          <a:gd name="T23" fmla="*/ 56 h 192"/>
                          <a:gd name="T24" fmla="*/ 44 w 348"/>
                          <a:gd name="T25" fmla="*/ 68 h 192"/>
                          <a:gd name="T26" fmla="*/ 13 w 348"/>
                          <a:gd name="T27" fmla="*/ 47 h 192"/>
                          <a:gd name="T28" fmla="*/ 24 w 348"/>
                          <a:gd name="T29" fmla="*/ 62 h 192"/>
                          <a:gd name="T30" fmla="*/ 41 w 348"/>
                          <a:gd name="T31" fmla="*/ 78 h 192"/>
                          <a:gd name="T32" fmla="*/ 1 w 348"/>
                          <a:gd name="T33" fmla="*/ 62 h 192"/>
                          <a:gd name="T34" fmla="*/ 32 w 348"/>
                          <a:gd name="T35" fmla="*/ 86 h 192"/>
                          <a:gd name="T36" fmla="*/ 3 w 348"/>
                          <a:gd name="T37" fmla="*/ 78 h 192"/>
                          <a:gd name="T38" fmla="*/ 11 w 348"/>
                          <a:gd name="T39" fmla="*/ 88 h 192"/>
                          <a:gd name="T40" fmla="*/ 8 w 348"/>
                          <a:gd name="T41" fmla="*/ 90 h 192"/>
                          <a:gd name="T42" fmla="*/ 12 w 348"/>
                          <a:gd name="T43" fmla="*/ 97 h 192"/>
                          <a:gd name="T44" fmla="*/ 37 w 348"/>
                          <a:gd name="T45" fmla="*/ 106 h 192"/>
                          <a:gd name="T46" fmla="*/ 34 w 348"/>
                          <a:gd name="T47" fmla="*/ 109 h 192"/>
                          <a:gd name="T48" fmla="*/ 58 w 348"/>
                          <a:gd name="T49" fmla="*/ 114 h 192"/>
                          <a:gd name="T50" fmla="*/ 62 w 348"/>
                          <a:gd name="T51" fmla="*/ 118 h 192"/>
                          <a:gd name="T52" fmla="*/ 104 w 348"/>
                          <a:gd name="T53" fmla="*/ 122 h 192"/>
                          <a:gd name="T54" fmla="*/ 120 w 348"/>
                          <a:gd name="T55" fmla="*/ 123 h 192"/>
                          <a:gd name="T56" fmla="*/ 140 w 348"/>
                          <a:gd name="T57" fmla="*/ 124 h 192"/>
                          <a:gd name="T58" fmla="*/ 180 w 348"/>
                          <a:gd name="T59" fmla="*/ 128 h 192"/>
                          <a:gd name="T60" fmla="*/ 217 w 348"/>
                          <a:gd name="T61" fmla="*/ 163 h 192"/>
                          <a:gd name="T62" fmla="*/ 223 w 348"/>
                          <a:gd name="T63" fmla="*/ 191 h 192"/>
                          <a:gd name="T64" fmla="*/ 220 w 348"/>
                          <a:gd name="T65" fmla="*/ 178 h 192"/>
                          <a:gd name="T66" fmla="*/ 269 w 348"/>
                          <a:gd name="T67" fmla="*/ 179 h 192"/>
                          <a:gd name="T68" fmla="*/ 269 w 348"/>
                          <a:gd name="T69" fmla="*/ 167 h 192"/>
                          <a:gd name="T70" fmla="*/ 281 w 348"/>
                          <a:gd name="T71" fmla="*/ 156 h 192"/>
                          <a:gd name="T72" fmla="*/ 264 w 348"/>
                          <a:gd name="T73" fmla="*/ 129 h 192"/>
                          <a:gd name="T74" fmla="*/ 274 w 348"/>
                          <a:gd name="T75" fmla="*/ 118 h 192"/>
                          <a:gd name="T76" fmla="*/ 304 w 348"/>
                          <a:gd name="T77" fmla="*/ 127 h 192"/>
                          <a:gd name="T78" fmla="*/ 307 w 348"/>
                          <a:gd name="T79" fmla="*/ 122 h 192"/>
                          <a:gd name="T80" fmla="*/ 309 w 348"/>
                          <a:gd name="T81" fmla="*/ 113 h 192"/>
                          <a:gd name="T82" fmla="*/ 310 w 348"/>
                          <a:gd name="T83" fmla="*/ 105 h 192"/>
                          <a:gd name="T84" fmla="*/ 320 w 348"/>
                          <a:gd name="T85" fmla="*/ 96 h 192"/>
                          <a:gd name="T86" fmla="*/ 325 w 348"/>
                          <a:gd name="T87" fmla="*/ 88 h 192"/>
                          <a:gd name="T88" fmla="*/ 326 w 348"/>
                          <a:gd name="T89" fmla="*/ 83 h 192"/>
                          <a:gd name="T90" fmla="*/ 339 w 348"/>
                          <a:gd name="T91" fmla="*/ 70 h 192"/>
                          <a:gd name="T92" fmla="*/ 338 w 348"/>
                          <a:gd name="T93" fmla="*/ 66 h 192"/>
                          <a:gd name="T94" fmla="*/ 333 w 348"/>
                          <a:gd name="T95" fmla="*/ 61 h 192"/>
                          <a:gd name="T96" fmla="*/ 345 w 348"/>
                          <a:gd name="T97" fmla="*/ 44 h 192"/>
                          <a:gd name="T98" fmla="*/ 315 w 348"/>
                          <a:gd name="T99" fmla="*/ 58 h 192"/>
                          <a:gd name="T100" fmla="*/ 336 w 348"/>
                          <a:gd name="T101" fmla="*/ 41 h 192"/>
                          <a:gd name="T102" fmla="*/ 337 w 348"/>
                          <a:gd name="T103" fmla="*/ 21 h 192"/>
                          <a:gd name="T104" fmla="*/ 337 w 348"/>
                          <a:gd name="T105" fmla="*/ 6 h 192"/>
                          <a:gd name="T106" fmla="*/ 329 w 348"/>
                          <a:gd name="T107" fmla="*/ 3 h 192"/>
                          <a:gd name="T108" fmla="*/ 308 w 348"/>
                          <a:gd name="T109" fmla="*/ 25 h 192"/>
                          <a:gd name="T110" fmla="*/ 293 w 348"/>
                          <a:gd name="T111" fmla="*/ 64 h 192"/>
                          <a:gd name="T112" fmla="*/ 293 w 348"/>
                          <a:gd name="T113" fmla="*/ 59 h 192"/>
                          <a:gd name="T114" fmla="*/ 297 w 348"/>
                          <a:gd name="T115" fmla="*/ 15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8"/>
                          <a:gd name="T175" fmla="*/ 0 h 192"/>
                          <a:gd name="T176" fmla="*/ 348 w 348"/>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8" h="192">
                            <a:moveTo>
                              <a:pt x="286" y="4"/>
                            </a:moveTo>
                            <a:lnTo>
                              <a:pt x="290" y="7"/>
                            </a:lnTo>
                            <a:lnTo>
                              <a:pt x="292" y="9"/>
                            </a:lnTo>
                            <a:lnTo>
                              <a:pt x="294" y="11"/>
                            </a:lnTo>
                            <a:lnTo>
                              <a:pt x="294" y="13"/>
                            </a:lnTo>
                            <a:lnTo>
                              <a:pt x="294" y="14"/>
                            </a:lnTo>
                            <a:lnTo>
                              <a:pt x="296" y="16"/>
                            </a:lnTo>
                            <a:lnTo>
                              <a:pt x="296" y="18"/>
                            </a:lnTo>
                            <a:lnTo>
                              <a:pt x="297" y="22"/>
                            </a:lnTo>
                            <a:lnTo>
                              <a:pt x="297" y="28"/>
                            </a:lnTo>
                            <a:lnTo>
                              <a:pt x="297" y="33"/>
                            </a:lnTo>
                            <a:lnTo>
                              <a:pt x="296" y="34"/>
                            </a:lnTo>
                            <a:lnTo>
                              <a:pt x="296" y="36"/>
                            </a:lnTo>
                            <a:lnTo>
                              <a:pt x="296" y="39"/>
                            </a:lnTo>
                            <a:lnTo>
                              <a:pt x="293" y="44"/>
                            </a:lnTo>
                            <a:lnTo>
                              <a:pt x="288" y="54"/>
                            </a:lnTo>
                            <a:lnTo>
                              <a:pt x="285" y="58"/>
                            </a:lnTo>
                            <a:lnTo>
                              <a:pt x="284" y="61"/>
                            </a:lnTo>
                            <a:lnTo>
                              <a:pt x="283" y="64"/>
                            </a:lnTo>
                            <a:lnTo>
                              <a:pt x="282" y="66"/>
                            </a:lnTo>
                            <a:lnTo>
                              <a:pt x="282" y="71"/>
                            </a:lnTo>
                            <a:lnTo>
                              <a:pt x="281" y="77"/>
                            </a:lnTo>
                            <a:lnTo>
                              <a:pt x="280" y="83"/>
                            </a:lnTo>
                            <a:lnTo>
                              <a:pt x="278" y="96"/>
                            </a:lnTo>
                            <a:lnTo>
                              <a:pt x="276" y="97"/>
                            </a:lnTo>
                            <a:lnTo>
                              <a:pt x="274" y="99"/>
                            </a:lnTo>
                            <a:lnTo>
                              <a:pt x="271" y="102"/>
                            </a:lnTo>
                            <a:lnTo>
                              <a:pt x="269" y="106"/>
                            </a:lnTo>
                            <a:lnTo>
                              <a:pt x="259" y="113"/>
                            </a:lnTo>
                            <a:lnTo>
                              <a:pt x="256" y="117"/>
                            </a:lnTo>
                            <a:lnTo>
                              <a:pt x="244" y="115"/>
                            </a:lnTo>
                            <a:lnTo>
                              <a:pt x="242" y="114"/>
                            </a:lnTo>
                            <a:lnTo>
                              <a:pt x="240" y="114"/>
                            </a:lnTo>
                            <a:lnTo>
                              <a:pt x="238" y="114"/>
                            </a:lnTo>
                            <a:lnTo>
                              <a:pt x="234" y="112"/>
                            </a:lnTo>
                            <a:lnTo>
                              <a:pt x="229" y="112"/>
                            </a:lnTo>
                            <a:lnTo>
                              <a:pt x="225" y="109"/>
                            </a:lnTo>
                            <a:lnTo>
                              <a:pt x="221" y="108"/>
                            </a:lnTo>
                            <a:lnTo>
                              <a:pt x="219" y="107"/>
                            </a:lnTo>
                            <a:lnTo>
                              <a:pt x="216" y="106"/>
                            </a:lnTo>
                            <a:lnTo>
                              <a:pt x="217" y="105"/>
                            </a:lnTo>
                            <a:lnTo>
                              <a:pt x="217" y="104"/>
                            </a:lnTo>
                            <a:lnTo>
                              <a:pt x="214" y="104"/>
                            </a:lnTo>
                            <a:lnTo>
                              <a:pt x="210" y="103"/>
                            </a:lnTo>
                            <a:lnTo>
                              <a:pt x="207" y="102"/>
                            </a:lnTo>
                            <a:lnTo>
                              <a:pt x="207" y="103"/>
                            </a:lnTo>
                            <a:lnTo>
                              <a:pt x="199" y="100"/>
                            </a:lnTo>
                            <a:lnTo>
                              <a:pt x="192" y="98"/>
                            </a:lnTo>
                            <a:lnTo>
                              <a:pt x="184" y="96"/>
                            </a:lnTo>
                            <a:lnTo>
                              <a:pt x="178" y="95"/>
                            </a:lnTo>
                            <a:lnTo>
                              <a:pt x="170" y="93"/>
                            </a:lnTo>
                            <a:lnTo>
                              <a:pt x="160" y="92"/>
                            </a:lnTo>
                            <a:lnTo>
                              <a:pt x="150" y="90"/>
                            </a:lnTo>
                            <a:lnTo>
                              <a:pt x="140" y="89"/>
                            </a:lnTo>
                            <a:lnTo>
                              <a:pt x="132" y="89"/>
                            </a:lnTo>
                            <a:lnTo>
                              <a:pt x="123" y="88"/>
                            </a:lnTo>
                            <a:lnTo>
                              <a:pt x="120" y="87"/>
                            </a:lnTo>
                            <a:lnTo>
                              <a:pt x="115" y="87"/>
                            </a:lnTo>
                            <a:lnTo>
                              <a:pt x="111" y="87"/>
                            </a:lnTo>
                            <a:lnTo>
                              <a:pt x="107" y="86"/>
                            </a:lnTo>
                            <a:lnTo>
                              <a:pt x="100" y="85"/>
                            </a:lnTo>
                            <a:lnTo>
                              <a:pt x="97" y="84"/>
                            </a:lnTo>
                            <a:lnTo>
                              <a:pt x="93" y="83"/>
                            </a:lnTo>
                            <a:lnTo>
                              <a:pt x="90" y="82"/>
                            </a:lnTo>
                            <a:lnTo>
                              <a:pt x="87" y="79"/>
                            </a:lnTo>
                            <a:lnTo>
                              <a:pt x="82" y="77"/>
                            </a:lnTo>
                            <a:lnTo>
                              <a:pt x="80" y="75"/>
                            </a:lnTo>
                            <a:lnTo>
                              <a:pt x="77" y="72"/>
                            </a:lnTo>
                            <a:lnTo>
                              <a:pt x="74" y="68"/>
                            </a:lnTo>
                            <a:lnTo>
                              <a:pt x="72" y="65"/>
                            </a:lnTo>
                            <a:lnTo>
                              <a:pt x="71" y="63"/>
                            </a:lnTo>
                            <a:lnTo>
                              <a:pt x="69" y="65"/>
                            </a:lnTo>
                            <a:lnTo>
                              <a:pt x="68" y="67"/>
                            </a:lnTo>
                            <a:lnTo>
                              <a:pt x="69" y="69"/>
                            </a:lnTo>
                            <a:lnTo>
                              <a:pt x="70" y="71"/>
                            </a:lnTo>
                            <a:lnTo>
                              <a:pt x="71" y="73"/>
                            </a:lnTo>
                            <a:lnTo>
                              <a:pt x="73" y="75"/>
                            </a:lnTo>
                            <a:lnTo>
                              <a:pt x="69" y="73"/>
                            </a:lnTo>
                            <a:lnTo>
                              <a:pt x="63" y="71"/>
                            </a:lnTo>
                            <a:lnTo>
                              <a:pt x="58" y="68"/>
                            </a:lnTo>
                            <a:lnTo>
                              <a:pt x="52" y="65"/>
                            </a:lnTo>
                            <a:lnTo>
                              <a:pt x="47" y="62"/>
                            </a:lnTo>
                            <a:lnTo>
                              <a:pt x="41" y="59"/>
                            </a:lnTo>
                            <a:lnTo>
                              <a:pt x="35" y="56"/>
                            </a:lnTo>
                            <a:lnTo>
                              <a:pt x="42" y="62"/>
                            </a:lnTo>
                            <a:lnTo>
                              <a:pt x="44" y="64"/>
                            </a:lnTo>
                            <a:lnTo>
                              <a:pt x="48" y="67"/>
                            </a:lnTo>
                            <a:lnTo>
                              <a:pt x="54" y="72"/>
                            </a:lnTo>
                            <a:lnTo>
                              <a:pt x="59" y="77"/>
                            </a:lnTo>
                            <a:lnTo>
                              <a:pt x="53" y="73"/>
                            </a:lnTo>
                            <a:lnTo>
                              <a:pt x="44" y="68"/>
                            </a:lnTo>
                            <a:lnTo>
                              <a:pt x="38" y="65"/>
                            </a:lnTo>
                            <a:lnTo>
                              <a:pt x="31" y="61"/>
                            </a:lnTo>
                            <a:lnTo>
                              <a:pt x="26" y="58"/>
                            </a:lnTo>
                            <a:lnTo>
                              <a:pt x="20" y="54"/>
                            </a:lnTo>
                            <a:lnTo>
                              <a:pt x="16" y="51"/>
                            </a:lnTo>
                            <a:lnTo>
                              <a:pt x="14" y="48"/>
                            </a:lnTo>
                            <a:lnTo>
                              <a:pt x="13" y="47"/>
                            </a:lnTo>
                            <a:lnTo>
                              <a:pt x="14" y="49"/>
                            </a:lnTo>
                            <a:lnTo>
                              <a:pt x="15" y="53"/>
                            </a:lnTo>
                            <a:lnTo>
                              <a:pt x="18" y="56"/>
                            </a:lnTo>
                            <a:lnTo>
                              <a:pt x="21" y="58"/>
                            </a:lnTo>
                            <a:lnTo>
                              <a:pt x="18" y="57"/>
                            </a:lnTo>
                            <a:lnTo>
                              <a:pt x="21" y="60"/>
                            </a:lnTo>
                            <a:lnTo>
                              <a:pt x="24" y="62"/>
                            </a:lnTo>
                            <a:lnTo>
                              <a:pt x="26" y="63"/>
                            </a:lnTo>
                            <a:lnTo>
                              <a:pt x="25" y="64"/>
                            </a:lnTo>
                            <a:lnTo>
                              <a:pt x="27" y="67"/>
                            </a:lnTo>
                            <a:lnTo>
                              <a:pt x="30" y="71"/>
                            </a:lnTo>
                            <a:lnTo>
                              <a:pt x="34" y="74"/>
                            </a:lnTo>
                            <a:lnTo>
                              <a:pt x="37" y="76"/>
                            </a:lnTo>
                            <a:lnTo>
                              <a:pt x="41" y="78"/>
                            </a:lnTo>
                            <a:lnTo>
                              <a:pt x="47" y="81"/>
                            </a:lnTo>
                            <a:lnTo>
                              <a:pt x="39" y="79"/>
                            </a:lnTo>
                            <a:lnTo>
                              <a:pt x="32" y="77"/>
                            </a:lnTo>
                            <a:lnTo>
                              <a:pt x="23" y="74"/>
                            </a:lnTo>
                            <a:lnTo>
                              <a:pt x="17" y="72"/>
                            </a:lnTo>
                            <a:lnTo>
                              <a:pt x="11" y="68"/>
                            </a:lnTo>
                            <a:lnTo>
                              <a:pt x="1" y="62"/>
                            </a:lnTo>
                            <a:lnTo>
                              <a:pt x="4" y="66"/>
                            </a:lnTo>
                            <a:lnTo>
                              <a:pt x="1" y="66"/>
                            </a:lnTo>
                            <a:lnTo>
                              <a:pt x="6" y="70"/>
                            </a:lnTo>
                            <a:lnTo>
                              <a:pt x="11" y="74"/>
                            </a:lnTo>
                            <a:lnTo>
                              <a:pt x="18" y="79"/>
                            </a:lnTo>
                            <a:lnTo>
                              <a:pt x="26" y="83"/>
                            </a:lnTo>
                            <a:lnTo>
                              <a:pt x="32" y="86"/>
                            </a:lnTo>
                            <a:lnTo>
                              <a:pt x="26" y="85"/>
                            </a:lnTo>
                            <a:lnTo>
                              <a:pt x="23" y="85"/>
                            </a:lnTo>
                            <a:lnTo>
                              <a:pt x="16" y="83"/>
                            </a:lnTo>
                            <a:lnTo>
                              <a:pt x="10" y="80"/>
                            </a:lnTo>
                            <a:lnTo>
                              <a:pt x="5" y="77"/>
                            </a:lnTo>
                            <a:lnTo>
                              <a:pt x="0" y="74"/>
                            </a:lnTo>
                            <a:lnTo>
                              <a:pt x="3" y="78"/>
                            </a:lnTo>
                            <a:lnTo>
                              <a:pt x="6" y="82"/>
                            </a:lnTo>
                            <a:lnTo>
                              <a:pt x="10" y="86"/>
                            </a:lnTo>
                            <a:lnTo>
                              <a:pt x="6" y="85"/>
                            </a:lnTo>
                            <a:lnTo>
                              <a:pt x="5" y="83"/>
                            </a:lnTo>
                            <a:lnTo>
                              <a:pt x="3" y="83"/>
                            </a:lnTo>
                            <a:lnTo>
                              <a:pt x="7" y="86"/>
                            </a:lnTo>
                            <a:lnTo>
                              <a:pt x="11" y="88"/>
                            </a:lnTo>
                            <a:lnTo>
                              <a:pt x="11" y="89"/>
                            </a:lnTo>
                            <a:lnTo>
                              <a:pt x="18" y="92"/>
                            </a:lnTo>
                            <a:lnTo>
                              <a:pt x="14" y="92"/>
                            </a:lnTo>
                            <a:lnTo>
                              <a:pt x="16" y="94"/>
                            </a:lnTo>
                            <a:lnTo>
                              <a:pt x="12" y="93"/>
                            </a:lnTo>
                            <a:lnTo>
                              <a:pt x="10" y="93"/>
                            </a:lnTo>
                            <a:lnTo>
                              <a:pt x="8" y="90"/>
                            </a:lnTo>
                            <a:lnTo>
                              <a:pt x="4" y="89"/>
                            </a:lnTo>
                            <a:lnTo>
                              <a:pt x="5" y="91"/>
                            </a:lnTo>
                            <a:lnTo>
                              <a:pt x="6" y="92"/>
                            </a:lnTo>
                            <a:lnTo>
                              <a:pt x="7" y="93"/>
                            </a:lnTo>
                            <a:lnTo>
                              <a:pt x="9" y="94"/>
                            </a:lnTo>
                            <a:lnTo>
                              <a:pt x="10" y="96"/>
                            </a:lnTo>
                            <a:lnTo>
                              <a:pt x="12" y="97"/>
                            </a:lnTo>
                            <a:lnTo>
                              <a:pt x="15" y="99"/>
                            </a:lnTo>
                            <a:lnTo>
                              <a:pt x="19" y="101"/>
                            </a:lnTo>
                            <a:lnTo>
                              <a:pt x="21" y="102"/>
                            </a:lnTo>
                            <a:lnTo>
                              <a:pt x="25" y="104"/>
                            </a:lnTo>
                            <a:lnTo>
                              <a:pt x="30" y="105"/>
                            </a:lnTo>
                            <a:lnTo>
                              <a:pt x="34" y="106"/>
                            </a:lnTo>
                            <a:lnTo>
                              <a:pt x="37" y="106"/>
                            </a:lnTo>
                            <a:lnTo>
                              <a:pt x="41" y="106"/>
                            </a:lnTo>
                            <a:lnTo>
                              <a:pt x="38" y="107"/>
                            </a:lnTo>
                            <a:lnTo>
                              <a:pt x="36" y="107"/>
                            </a:lnTo>
                            <a:lnTo>
                              <a:pt x="33" y="107"/>
                            </a:lnTo>
                            <a:lnTo>
                              <a:pt x="31" y="106"/>
                            </a:lnTo>
                            <a:lnTo>
                              <a:pt x="33" y="108"/>
                            </a:lnTo>
                            <a:lnTo>
                              <a:pt x="34" y="109"/>
                            </a:lnTo>
                            <a:lnTo>
                              <a:pt x="36" y="110"/>
                            </a:lnTo>
                            <a:lnTo>
                              <a:pt x="39" y="112"/>
                            </a:lnTo>
                            <a:lnTo>
                              <a:pt x="43" y="112"/>
                            </a:lnTo>
                            <a:lnTo>
                              <a:pt x="48" y="113"/>
                            </a:lnTo>
                            <a:lnTo>
                              <a:pt x="58" y="114"/>
                            </a:lnTo>
                            <a:lnTo>
                              <a:pt x="62" y="114"/>
                            </a:lnTo>
                            <a:lnTo>
                              <a:pt x="58" y="114"/>
                            </a:lnTo>
                            <a:lnTo>
                              <a:pt x="54" y="115"/>
                            </a:lnTo>
                            <a:lnTo>
                              <a:pt x="50" y="114"/>
                            </a:lnTo>
                            <a:lnTo>
                              <a:pt x="52" y="116"/>
                            </a:lnTo>
                            <a:lnTo>
                              <a:pt x="54" y="117"/>
                            </a:lnTo>
                            <a:lnTo>
                              <a:pt x="56" y="117"/>
                            </a:lnTo>
                            <a:lnTo>
                              <a:pt x="59" y="117"/>
                            </a:lnTo>
                            <a:lnTo>
                              <a:pt x="62" y="118"/>
                            </a:lnTo>
                            <a:lnTo>
                              <a:pt x="68" y="118"/>
                            </a:lnTo>
                            <a:lnTo>
                              <a:pt x="73" y="119"/>
                            </a:lnTo>
                            <a:lnTo>
                              <a:pt x="78" y="119"/>
                            </a:lnTo>
                            <a:lnTo>
                              <a:pt x="100" y="117"/>
                            </a:lnTo>
                            <a:lnTo>
                              <a:pt x="94" y="119"/>
                            </a:lnTo>
                            <a:lnTo>
                              <a:pt x="98" y="121"/>
                            </a:lnTo>
                            <a:lnTo>
                              <a:pt x="104" y="122"/>
                            </a:lnTo>
                            <a:lnTo>
                              <a:pt x="107" y="123"/>
                            </a:lnTo>
                            <a:lnTo>
                              <a:pt x="110" y="123"/>
                            </a:lnTo>
                            <a:lnTo>
                              <a:pt x="113" y="124"/>
                            </a:lnTo>
                            <a:lnTo>
                              <a:pt x="116" y="123"/>
                            </a:lnTo>
                            <a:lnTo>
                              <a:pt x="119" y="123"/>
                            </a:lnTo>
                            <a:lnTo>
                              <a:pt x="123" y="121"/>
                            </a:lnTo>
                            <a:lnTo>
                              <a:pt x="120" y="123"/>
                            </a:lnTo>
                            <a:lnTo>
                              <a:pt x="123" y="124"/>
                            </a:lnTo>
                            <a:lnTo>
                              <a:pt x="126" y="124"/>
                            </a:lnTo>
                            <a:lnTo>
                              <a:pt x="129" y="123"/>
                            </a:lnTo>
                            <a:lnTo>
                              <a:pt x="136" y="120"/>
                            </a:lnTo>
                            <a:lnTo>
                              <a:pt x="136" y="123"/>
                            </a:lnTo>
                            <a:lnTo>
                              <a:pt x="138" y="123"/>
                            </a:lnTo>
                            <a:lnTo>
                              <a:pt x="140" y="124"/>
                            </a:lnTo>
                            <a:lnTo>
                              <a:pt x="147" y="121"/>
                            </a:lnTo>
                            <a:lnTo>
                              <a:pt x="152" y="125"/>
                            </a:lnTo>
                            <a:lnTo>
                              <a:pt x="161" y="122"/>
                            </a:lnTo>
                            <a:lnTo>
                              <a:pt x="165" y="127"/>
                            </a:lnTo>
                            <a:lnTo>
                              <a:pt x="170" y="126"/>
                            </a:lnTo>
                            <a:lnTo>
                              <a:pt x="174" y="130"/>
                            </a:lnTo>
                            <a:lnTo>
                              <a:pt x="180" y="128"/>
                            </a:lnTo>
                            <a:lnTo>
                              <a:pt x="183" y="134"/>
                            </a:lnTo>
                            <a:lnTo>
                              <a:pt x="186" y="131"/>
                            </a:lnTo>
                            <a:lnTo>
                              <a:pt x="190" y="134"/>
                            </a:lnTo>
                            <a:lnTo>
                              <a:pt x="193" y="133"/>
                            </a:lnTo>
                            <a:lnTo>
                              <a:pt x="197" y="138"/>
                            </a:lnTo>
                            <a:lnTo>
                              <a:pt x="217" y="159"/>
                            </a:lnTo>
                            <a:lnTo>
                              <a:pt x="217" y="163"/>
                            </a:lnTo>
                            <a:lnTo>
                              <a:pt x="215" y="167"/>
                            </a:lnTo>
                            <a:lnTo>
                              <a:pt x="214" y="170"/>
                            </a:lnTo>
                            <a:lnTo>
                              <a:pt x="215" y="175"/>
                            </a:lnTo>
                            <a:lnTo>
                              <a:pt x="219" y="186"/>
                            </a:lnTo>
                            <a:lnTo>
                              <a:pt x="220" y="188"/>
                            </a:lnTo>
                            <a:lnTo>
                              <a:pt x="222" y="189"/>
                            </a:lnTo>
                            <a:lnTo>
                              <a:pt x="223" y="191"/>
                            </a:lnTo>
                            <a:lnTo>
                              <a:pt x="225" y="189"/>
                            </a:lnTo>
                            <a:lnTo>
                              <a:pt x="224" y="188"/>
                            </a:lnTo>
                            <a:lnTo>
                              <a:pt x="222" y="187"/>
                            </a:lnTo>
                            <a:lnTo>
                              <a:pt x="221" y="186"/>
                            </a:lnTo>
                            <a:lnTo>
                              <a:pt x="220" y="184"/>
                            </a:lnTo>
                            <a:lnTo>
                              <a:pt x="219" y="181"/>
                            </a:lnTo>
                            <a:lnTo>
                              <a:pt x="220" y="178"/>
                            </a:lnTo>
                            <a:lnTo>
                              <a:pt x="232" y="179"/>
                            </a:lnTo>
                            <a:lnTo>
                              <a:pt x="234" y="177"/>
                            </a:lnTo>
                            <a:lnTo>
                              <a:pt x="248" y="174"/>
                            </a:lnTo>
                            <a:lnTo>
                              <a:pt x="249" y="180"/>
                            </a:lnTo>
                            <a:lnTo>
                              <a:pt x="252" y="184"/>
                            </a:lnTo>
                            <a:lnTo>
                              <a:pt x="269" y="181"/>
                            </a:lnTo>
                            <a:lnTo>
                              <a:pt x="269" y="179"/>
                            </a:lnTo>
                            <a:lnTo>
                              <a:pt x="266" y="176"/>
                            </a:lnTo>
                            <a:lnTo>
                              <a:pt x="264" y="174"/>
                            </a:lnTo>
                            <a:lnTo>
                              <a:pt x="262" y="171"/>
                            </a:lnTo>
                            <a:lnTo>
                              <a:pt x="259" y="169"/>
                            </a:lnTo>
                            <a:lnTo>
                              <a:pt x="264" y="167"/>
                            </a:lnTo>
                            <a:lnTo>
                              <a:pt x="263" y="163"/>
                            </a:lnTo>
                            <a:lnTo>
                              <a:pt x="269" y="167"/>
                            </a:lnTo>
                            <a:lnTo>
                              <a:pt x="271" y="166"/>
                            </a:lnTo>
                            <a:lnTo>
                              <a:pt x="269" y="158"/>
                            </a:lnTo>
                            <a:lnTo>
                              <a:pt x="274" y="160"/>
                            </a:lnTo>
                            <a:lnTo>
                              <a:pt x="275" y="159"/>
                            </a:lnTo>
                            <a:lnTo>
                              <a:pt x="272" y="152"/>
                            </a:lnTo>
                            <a:lnTo>
                              <a:pt x="279" y="157"/>
                            </a:lnTo>
                            <a:lnTo>
                              <a:pt x="281" y="156"/>
                            </a:lnTo>
                            <a:lnTo>
                              <a:pt x="279" y="151"/>
                            </a:lnTo>
                            <a:lnTo>
                              <a:pt x="273" y="148"/>
                            </a:lnTo>
                            <a:lnTo>
                              <a:pt x="270" y="143"/>
                            </a:lnTo>
                            <a:lnTo>
                              <a:pt x="266" y="138"/>
                            </a:lnTo>
                            <a:lnTo>
                              <a:pt x="264" y="134"/>
                            </a:lnTo>
                            <a:lnTo>
                              <a:pt x="264" y="132"/>
                            </a:lnTo>
                            <a:lnTo>
                              <a:pt x="264" y="129"/>
                            </a:lnTo>
                            <a:lnTo>
                              <a:pt x="265" y="128"/>
                            </a:lnTo>
                            <a:lnTo>
                              <a:pt x="265" y="126"/>
                            </a:lnTo>
                            <a:lnTo>
                              <a:pt x="266" y="125"/>
                            </a:lnTo>
                            <a:lnTo>
                              <a:pt x="269" y="123"/>
                            </a:lnTo>
                            <a:lnTo>
                              <a:pt x="270" y="122"/>
                            </a:lnTo>
                            <a:lnTo>
                              <a:pt x="272" y="119"/>
                            </a:lnTo>
                            <a:lnTo>
                              <a:pt x="274" y="118"/>
                            </a:lnTo>
                            <a:lnTo>
                              <a:pt x="277" y="116"/>
                            </a:lnTo>
                            <a:lnTo>
                              <a:pt x="274" y="123"/>
                            </a:lnTo>
                            <a:lnTo>
                              <a:pt x="273" y="130"/>
                            </a:lnTo>
                            <a:lnTo>
                              <a:pt x="283" y="129"/>
                            </a:lnTo>
                            <a:lnTo>
                              <a:pt x="294" y="129"/>
                            </a:lnTo>
                            <a:lnTo>
                              <a:pt x="299" y="128"/>
                            </a:lnTo>
                            <a:lnTo>
                              <a:pt x="304" y="127"/>
                            </a:lnTo>
                            <a:lnTo>
                              <a:pt x="308" y="127"/>
                            </a:lnTo>
                            <a:lnTo>
                              <a:pt x="306" y="126"/>
                            </a:lnTo>
                            <a:lnTo>
                              <a:pt x="304" y="125"/>
                            </a:lnTo>
                            <a:lnTo>
                              <a:pt x="302" y="125"/>
                            </a:lnTo>
                            <a:lnTo>
                              <a:pt x="300" y="125"/>
                            </a:lnTo>
                            <a:lnTo>
                              <a:pt x="304" y="123"/>
                            </a:lnTo>
                            <a:lnTo>
                              <a:pt x="307" y="122"/>
                            </a:lnTo>
                            <a:lnTo>
                              <a:pt x="311" y="121"/>
                            </a:lnTo>
                            <a:lnTo>
                              <a:pt x="313" y="120"/>
                            </a:lnTo>
                            <a:lnTo>
                              <a:pt x="315" y="118"/>
                            </a:lnTo>
                            <a:lnTo>
                              <a:pt x="316" y="116"/>
                            </a:lnTo>
                            <a:lnTo>
                              <a:pt x="317" y="114"/>
                            </a:lnTo>
                            <a:lnTo>
                              <a:pt x="313" y="113"/>
                            </a:lnTo>
                            <a:lnTo>
                              <a:pt x="309" y="113"/>
                            </a:lnTo>
                            <a:lnTo>
                              <a:pt x="305" y="114"/>
                            </a:lnTo>
                            <a:lnTo>
                              <a:pt x="301" y="115"/>
                            </a:lnTo>
                            <a:lnTo>
                              <a:pt x="296" y="117"/>
                            </a:lnTo>
                            <a:lnTo>
                              <a:pt x="296" y="114"/>
                            </a:lnTo>
                            <a:lnTo>
                              <a:pt x="295" y="113"/>
                            </a:lnTo>
                            <a:lnTo>
                              <a:pt x="300" y="110"/>
                            </a:lnTo>
                            <a:lnTo>
                              <a:pt x="310" y="105"/>
                            </a:lnTo>
                            <a:lnTo>
                              <a:pt x="317" y="102"/>
                            </a:lnTo>
                            <a:lnTo>
                              <a:pt x="321" y="100"/>
                            </a:lnTo>
                            <a:lnTo>
                              <a:pt x="321" y="99"/>
                            </a:lnTo>
                            <a:lnTo>
                              <a:pt x="322" y="98"/>
                            </a:lnTo>
                            <a:lnTo>
                              <a:pt x="323" y="97"/>
                            </a:lnTo>
                            <a:lnTo>
                              <a:pt x="318" y="97"/>
                            </a:lnTo>
                            <a:lnTo>
                              <a:pt x="320" y="96"/>
                            </a:lnTo>
                            <a:lnTo>
                              <a:pt x="323" y="94"/>
                            </a:lnTo>
                            <a:lnTo>
                              <a:pt x="325" y="92"/>
                            </a:lnTo>
                            <a:lnTo>
                              <a:pt x="326" y="91"/>
                            </a:lnTo>
                            <a:lnTo>
                              <a:pt x="326" y="90"/>
                            </a:lnTo>
                            <a:lnTo>
                              <a:pt x="324" y="90"/>
                            </a:lnTo>
                            <a:lnTo>
                              <a:pt x="322" y="90"/>
                            </a:lnTo>
                            <a:lnTo>
                              <a:pt x="325" y="88"/>
                            </a:lnTo>
                            <a:lnTo>
                              <a:pt x="327" y="87"/>
                            </a:lnTo>
                            <a:lnTo>
                              <a:pt x="330" y="86"/>
                            </a:lnTo>
                            <a:lnTo>
                              <a:pt x="331" y="84"/>
                            </a:lnTo>
                            <a:lnTo>
                              <a:pt x="332" y="83"/>
                            </a:lnTo>
                            <a:lnTo>
                              <a:pt x="332" y="82"/>
                            </a:lnTo>
                            <a:lnTo>
                              <a:pt x="329" y="82"/>
                            </a:lnTo>
                            <a:lnTo>
                              <a:pt x="326" y="83"/>
                            </a:lnTo>
                            <a:lnTo>
                              <a:pt x="321" y="85"/>
                            </a:lnTo>
                            <a:lnTo>
                              <a:pt x="323" y="83"/>
                            </a:lnTo>
                            <a:lnTo>
                              <a:pt x="326" y="81"/>
                            </a:lnTo>
                            <a:lnTo>
                              <a:pt x="330" y="78"/>
                            </a:lnTo>
                            <a:lnTo>
                              <a:pt x="333" y="75"/>
                            </a:lnTo>
                            <a:lnTo>
                              <a:pt x="336" y="72"/>
                            </a:lnTo>
                            <a:lnTo>
                              <a:pt x="339" y="70"/>
                            </a:lnTo>
                            <a:lnTo>
                              <a:pt x="341" y="68"/>
                            </a:lnTo>
                            <a:lnTo>
                              <a:pt x="337" y="69"/>
                            </a:lnTo>
                            <a:lnTo>
                              <a:pt x="332" y="70"/>
                            </a:lnTo>
                            <a:lnTo>
                              <a:pt x="327" y="71"/>
                            </a:lnTo>
                            <a:lnTo>
                              <a:pt x="331" y="70"/>
                            </a:lnTo>
                            <a:lnTo>
                              <a:pt x="335" y="68"/>
                            </a:lnTo>
                            <a:lnTo>
                              <a:pt x="338" y="66"/>
                            </a:lnTo>
                            <a:lnTo>
                              <a:pt x="339" y="65"/>
                            </a:lnTo>
                            <a:lnTo>
                              <a:pt x="341" y="63"/>
                            </a:lnTo>
                            <a:lnTo>
                              <a:pt x="337" y="63"/>
                            </a:lnTo>
                            <a:lnTo>
                              <a:pt x="334" y="63"/>
                            </a:lnTo>
                            <a:lnTo>
                              <a:pt x="331" y="64"/>
                            </a:lnTo>
                            <a:lnTo>
                              <a:pt x="328" y="65"/>
                            </a:lnTo>
                            <a:lnTo>
                              <a:pt x="333" y="61"/>
                            </a:lnTo>
                            <a:lnTo>
                              <a:pt x="339" y="55"/>
                            </a:lnTo>
                            <a:lnTo>
                              <a:pt x="343" y="51"/>
                            </a:lnTo>
                            <a:lnTo>
                              <a:pt x="346" y="49"/>
                            </a:lnTo>
                            <a:lnTo>
                              <a:pt x="346" y="47"/>
                            </a:lnTo>
                            <a:lnTo>
                              <a:pt x="347" y="45"/>
                            </a:lnTo>
                            <a:lnTo>
                              <a:pt x="347" y="43"/>
                            </a:lnTo>
                            <a:lnTo>
                              <a:pt x="345" y="44"/>
                            </a:lnTo>
                            <a:lnTo>
                              <a:pt x="342" y="44"/>
                            </a:lnTo>
                            <a:lnTo>
                              <a:pt x="337" y="47"/>
                            </a:lnTo>
                            <a:lnTo>
                              <a:pt x="331" y="51"/>
                            </a:lnTo>
                            <a:lnTo>
                              <a:pt x="326" y="55"/>
                            </a:lnTo>
                            <a:lnTo>
                              <a:pt x="321" y="57"/>
                            </a:lnTo>
                            <a:lnTo>
                              <a:pt x="318" y="58"/>
                            </a:lnTo>
                            <a:lnTo>
                              <a:pt x="315" y="58"/>
                            </a:lnTo>
                            <a:lnTo>
                              <a:pt x="313" y="58"/>
                            </a:lnTo>
                            <a:lnTo>
                              <a:pt x="311" y="58"/>
                            </a:lnTo>
                            <a:lnTo>
                              <a:pt x="315" y="55"/>
                            </a:lnTo>
                            <a:lnTo>
                              <a:pt x="323" y="50"/>
                            </a:lnTo>
                            <a:lnTo>
                              <a:pt x="332" y="44"/>
                            </a:lnTo>
                            <a:lnTo>
                              <a:pt x="335" y="42"/>
                            </a:lnTo>
                            <a:lnTo>
                              <a:pt x="336" y="41"/>
                            </a:lnTo>
                            <a:lnTo>
                              <a:pt x="337" y="39"/>
                            </a:lnTo>
                            <a:lnTo>
                              <a:pt x="334" y="39"/>
                            </a:lnTo>
                            <a:lnTo>
                              <a:pt x="328" y="40"/>
                            </a:lnTo>
                            <a:lnTo>
                              <a:pt x="323" y="41"/>
                            </a:lnTo>
                            <a:lnTo>
                              <a:pt x="327" y="35"/>
                            </a:lnTo>
                            <a:lnTo>
                              <a:pt x="332" y="28"/>
                            </a:lnTo>
                            <a:lnTo>
                              <a:pt x="337" y="21"/>
                            </a:lnTo>
                            <a:lnTo>
                              <a:pt x="331" y="26"/>
                            </a:lnTo>
                            <a:lnTo>
                              <a:pt x="326" y="30"/>
                            </a:lnTo>
                            <a:lnTo>
                              <a:pt x="323" y="33"/>
                            </a:lnTo>
                            <a:lnTo>
                              <a:pt x="326" y="25"/>
                            </a:lnTo>
                            <a:lnTo>
                              <a:pt x="331" y="17"/>
                            </a:lnTo>
                            <a:lnTo>
                              <a:pt x="336" y="9"/>
                            </a:lnTo>
                            <a:lnTo>
                              <a:pt x="337" y="6"/>
                            </a:lnTo>
                            <a:lnTo>
                              <a:pt x="335" y="7"/>
                            </a:lnTo>
                            <a:lnTo>
                              <a:pt x="332" y="9"/>
                            </a:lnTo>
                            <a:lnTo>
                              <a:pt x="327" y="14"/>
                            </a:lnTo>
                            <a:lnTo>
                              <a:pt x="323" y="18"/>
                            </a:lnTo>
                            <a:lnTo>
                              <a:pt x="327" y="9"/>
                            </a:lnTo>
                            <a:lnTo>
                              <a:pt x="328" y="6"/>
                            </a:lnTo>
                            <a:lnTo>
                              <a:pt x="329" y="3"/>
                            </a:lnTo>
                            <a:lnTo>
                              <a:pt x="329" y="0"/>
                            </a:lnTo>
                            <a:lnTo>
                              <a:pt x="326" y="1"/>
                            </a:lnTo>
                            <a:lnTo>
                              <a:pt x="324" y="2"/>
                            </a:lnTo>
                            <a:lnTo>
                              <a:pt x="322" y="4"/>
                            </a:lnTo>
                            <a:lnTo>
                              <a:pt x="319" y="8"/>
                            </a:lnTo>
                            <a:lnTo>
                              <a:pt x="314" y="17"/>
                            </a:lnTo>
                            <a:lnTo>
                              <a:pt x="308" y="25"/>
                            </a:lnTo>
                            <a:lnTo>
                              <a:pt x="304" y="31"/>
                            </a:lnTo>
                            <a:lnTo>
                              <a:pt x="301" y="34"/>
                            </a:lnTo>
                            <a:lnTo>
                              <a:pt x="300" y="40"/>
                            </a:lnTo>
                            <a:lnTo>
                              <a:pt x="298" y="46"/>
                            </a:lnTo>
                            <a:lnTo>
                              <a:pt x="296" y="54"/>
                            </a:lnTo>
                            <a:lnTo>
                              <a:pt x="294" y="59"/>
                            </a:lnTo>
                            <a:lnTo>
                              <a:pt x="293" y="64"/>
                            </a:lnTo>
                            <a:lnTo>
                              <a:pt x="291" y="68"/>
                            </a:lnTo>
                            <a:lnTo>
                              <a:pt x="289" y="73"/>
                            </a:lnTo>
                            <a:lnTo>
                              <a:pt x="289" y="70"/>
                            </a:lnTo>
                            <a:lnTo>
                              <a:pt x="290" y="67"/>
                            </a:lnTo>
                            <a:lnTo>
                              <a:pt x="291" y="65"/>
                            </a:lnTo>
                            <a:lnTo>
                              <a:pt x="292" y="63"/>
                            </a:lnTo>
                            <a:lnTo>
                              <a:pt x="293" y="59"/>
                            </a:lnTo>
                            <a:lnTo>
                              <a:pt x="295" y="54"/>
                            </a:lnTo>
                            <a:lnTo>
                              <a:pt x="296" y="49"/>
                            </a:lnTo>
                            <a:lnTo>
                              <a:pt x="300" y="36"/>
                            </a:lnTo>
                            <a:lnTo>
                              <a:pt x="301" y="33"/>
                            </a:lnTo>
                            <a:lnTo>
                              <a:pt x="300" y="27"/>
                            </a:lnTo>
                            <a:lnTo>
                              <a:pt x="299" y="20"/>
                            </a:lnTo>
                            <a:lnTo>
                              <a:pt x="297" y="15"/>
                            </a:lnTo>
                            <a:lnTo>
                              <a:pt x="296" y="11"/>
                            </a:lnTo>
                            <a:lnTo>
                              <a:pt x="294" y="9"/>
                            </a:lnTo>
                            <a:lnTo>
                              <a:pt x="292" y="7"/>
                            </a:lnTo>
                            <a:lnTo>
                              <a:pt x="291" y="5"/>
                            </a:lnTo>
                            <a:lnTo>
                              <a:pt x="289" y="4"/>
                            </a:lnTo>
                            <a:lnTo>
                              <a:pt x="286" y="4"/>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28" name="Freeform 66"/>
                      <p:cNvSpPr>
                        <a:spLocks/>
                      </p:cNvSpPr>
                      <p:nvPr/>
                    </p:nvSpPr>
                    <p:spPr bwMode="auto">
                      <a:xfrm>
                        <a:off x="3093" y="1630"/>
                        <a:ext cx="43" cy="120"/>
                      </a:xfrm>
                      <a:custGeom>
                        <a:avLst/>
                        <a:gdLst>
                          <a:gd name="T0" fmla="*/ 40 w 43"/>
                          <a:gd name="T1" fmla="*/ 2 h 120"/>
                          <a:gd name="T2" fmla="*/ 36 w 43"/>
                          <a:gd name="T3" fmla="*/ 6 h 120"/>
                          <a:gd name="T4" fmla="*/ 37 w 43"/>
                          <a:gd name="T5" fmla="*/ 13 h 120"/>
                          <a:gd name="T6" fmla="*/ 35 w 43"/>
                          <a:gd name="T7" fmla="*/ 19 h 120"/>
                          <a:gd name="T8" fmla="*/ 34 w 43"/>
                          <a:gd name="T9" fmla="*/ 27 h 120"/>
                          <a:gd name="T10" fmla="*/ 35 w 43"/>
                          <a:gd name="T11" fmla="*/ 27 h 120"/>
                          <a:gd name="T12" fmla="*/ 36 w 43"/>
                          <a:gd name="T13" fmla="*/ 30 h 120"/>
                          <a:gd name="T14" fmla="*/ 32 w 43"/>
                          <a:gd name="T15" fmla="*/ 38 h 120"/>
                          <a:gd name="T16" fmla="*/ 27 w 43"/>
                          <a:gd name="T17" fmla="*/ 47 h 120"/>
                          <a:gd name="T18" fmla="*/ 22 w 43"/>
                          <a:gd name="T19" fmla="*/ 53 h 120"/>
                          <a:gd name="T20" fmla="*/ 17 w 43"/>
                          <a:gd name="T21" fmla="*/ 59 h 120"/>
                          <a:gd name="T22" fmla="*/ 13 w 43"/>
                          <a:gd name="T23" fmla="*/ 66 h 120"/>
                          <a:gd name="T24" fmla="*/ 13 w 43"/>
                          <a:gd name="T25" fmla="*/ 70 h 120"/>
                          <a:gd name="T26" fmla="*/ 11 w 43"/>
                          <a:gd name="T27" fmla="*/ 66 h 120"/>
                          <a:gd name="T28" fmla="*/ 12 w 43"/>
                          <a:gd name="T29" fmla="*/ 60 h 120"/>
                          <a:gd name="T30" fmla="*/ 13 w 43"/>
                          <a:gd name="T31" fmla="*/ 56 h 120"/>
                          <a:gd name="T32" fmla="*/ 9 w 43"/>
                          <a:gd name="T33" fmla="*/ 62 h 120"/>
                          <a:gd name="T34" fmla="*/ 8 w 43"/>
                          <a:gd name="T35" fmla="*/ 63 h 120"/>
                          <a:gd name="T36" fmla="*/ 7 w 43"/>
                          <a:gd name="T37" fmla="*/ 66 h 120"/>
                          <a:gd name="T38" fmla="*/ 7 w 43"/>
                          <a:gd name="T39" fmla="*/ 71 h 120"/>
                          <a:gd name="T40" fmla="*/ 5 w 43"/>
                          <a:gd name="T41" fmla="*/ 67 h 120"/>
                          <a:gd name="T42" fmla="*/ 3 w 43"/>
                          <a:gd name="T43" fmla="*/ 66 h 120"/>
                          <a:gd name="T44" fmla="*/ 1 w 43"/>
                          <a:gd name="T45" fmla="*/ 66 h 120"/>
                          <a:gd name="T46" fmla="*/ 1 w 43"/>
                          <a:gd name="T47" fmla="*/ 70 h 120"/>
                          <a:gd name="T48" fmla="*/ 3 w 43"/>
                          <a:gd name="T49" fmla="*/ 74 h 120"/>
                          <a:gd name="T50" fmla="*/ 6 w 43"/>
                          <a:gd name="T51" fmla="*/ 78 h 120"/>
                          <a:gd name="T52" fmla="*/ 8 w 43"/>
                          <a:gd name="T53" fmla="*/ 81 h 120"/>
                          <a:gd name="T54" fmla="*/ 0 w 43"/>
                          <a:gd name="T55" fmla="*/ 100 h 120"/>
                          <a:gd name="T56" fmla="*/ 6 w 43"/>
                          <a:gd name="T57" fmla="*/ 119 h 120"/>
                          <a:gd name="T58" fmla="*/ 21 w 43"/>
                          <a:gd name="T59" fmla="*/ 114 h 120"/>
                          <a:gd name="T60" fmla="*/ 17 w 43"/>
                          <a:gd name="T61" fmla="*/ 108 h 120"/>
                          <a:gd name="T62" fmla="*/ 18 w 43"/>
                          <a:gd name="T63" fmla="*/ 103 h 120"/>
                          <a:gd name="T64" fmla="*/ 22 w 43"/>
                          <a:gd name="T65" fmla="*/ 103 h 120"/>
                          <a:gd name="T66" fmla="*/ 23 w 43"/>
                          <a:gd name="T67" fmla="*/ 99 h 120"/>
                          <a:gd name="T68" fmla="*/ 22 w 43"/>
                          <a:gd name="T69" fmla="*/ 93 h 120"/>
                          <a:gd name="T70" fmla="*/ 26 w 43"/>
                          <a:gd name="T71" fmla="*/ 95 h 120"/>
                          <a:gd name="T72" fmla="*/ 27 w 43"/>
                          <a:gd name="T73" fmla="*/ 94 h 120"/>
                          <a:gd name="T74" fmla="*/ 24 w 43"/>
                          <a:gd name="T75" fmla="*/ 88 h 120"/>
                          <a:gd name="T76" fmla="*/ 31 w 43"/>
                          <a:gd name="T77" fmla="*/ 91 h 120"/>
                          <a:gd name="T78" fmla="*/ 31 w 43"/>
                          <a:gd name="T79" fmla="*/ 87 h 120"/>
                          <a:gd name="T80" fmla="*/ 27 w 43"/>
                          <a:gd name="T81" fmla="*/ 84 h 120"/>
                          <a:gd name="T82" fmla="*/ 20 w 43"/>
                          <a:gd name="T83" fmla="*/ 74 h 120"/>
                          <a:gd name="T84" fmla="*/ 18 w 43"/>
                          <a:gd name="T85" fmla="*/ 67 h 120"/>
                          <a:gd name="T86" fmla="*/ 18 w 43"/>
                          <a:gd name="T87" fmla="*/ 64 h 120"/>
                          <a:gd name="T88" fmla="*/ 20 w 43"/>
                          <a:gd name="T89" fmla="*/ 61 h 120"/>
                          <a:gd name="T90" fmla="*/ 23 w 43"/>
                          <a:gd name="T91" fmla="*/ 57 h 120"/>
                          <a:gd name="T92" fmla="*/ 25 w 43"/>
                          <a:gd name="T93" fmla="*/ 56 h 120"/>
                          <a:gd name="T94" fmla="*/ 30 w 43"/>
                          <a:gd name="T95" fmla="*/ 51 h 120"/>
                          <a:gd name="T96" fmla="*/ 36 w 43"/>
                          <a:gd name="T97" fmla="*/ 42 h 120"/>
                          <a:gd name="T98" fmla="*/ 38 w 43"/>
                          <a:gd name="T99" fmla="*/ 39 h 120"/>
                          <a:gd name="T100" fmla="*/ 38 w 43"/>
                          <a:gd name="T101" fmla="*/ 36 h 120"/>
                          <a:gd name="T102" fmla="*/ 39 w 43"/>
                          <a:gd name="T103" fmla="*/ 20 h 120"/>
                          <a:gd name="T104" fmla="*/ 39 w 43"/>
                          <a:gd name="T105" fmla="*/ 10 h 120"/>
                          <a:gd name="T106" fmla="*/ 39 w 43"/>
                          <a:gd name="T107" fmla="*/ 5 h 120"/>
                          <a:gd name="T108" fmla="*/ 41 w 43"/>
                          <a:gd name="T109" fmla="*/ 3 h 120"/>
                          <a:gd name="T110" fmla="*/ 42 w 43"/>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
                          <a:gd name="T169" fmla="*/ 0 h 120"/>
                          <a:gd name="T170" fmla="*/ 43 w 43"/>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 h="120">
                            <a:moveTo>
                              <a:pt x="42" y="0"/>
                            </a:moveTo>
                            <a:lnTo>
                              <a:pt x="40" y="2"/>
                            </a:lnTo>
                            <a:lnTo>
                              <a:pt x="38" y="4"/>
                            </a:lnTo>
                            <a:lnTo>
                              <a:pt x="36" y="6"/>
                            </a:lnTo>
                            <a:lnTo>
                              <a:pt x="37" y="9"/>
                            </a:lnTo>
                            <a:lnTo>
                              <a:pt x="37" y="13"/>
                            </a:lnTo>
                            <a:lnTo>
                              <a:pt x="36" y="16"/>
                            </a:lnTo>
                            <a:lnTo>
                              <a:pt x="35" y="19"/>
                            </a:lnTo>
                            <a:lnTo>
                              <a:pt x="34" y="24"/>
                            </a:lnTo>
                            <a:lnTo>
                              <a:pt x="34" y="27"/>
                            </a:lnTo>
                            <a:lnTo>
                              <a:pt x="33" y="30"/>
                            </a:lnTo>
                            <a:lnTo>
                              <a:pt x="35" y="27"/>
                            </a:lnTo>
                            <a:lnTo>
                              <a:pt x="35" y="28"/>
                            </a:lnTo>
                            <a:lnTo>
                              <a:pt x="36" y="30"/>
                            </a:lnTo>
                            <a:lnTo>
                              <a:pt x="34" y="34"/>
                            </a:lnTo>
                            <a:lnTo>
                              <a:pt x="32" y="38"/>
                            </a:lnTo>
                            <a:lnTo>
                              <a:pt x="30" y="43"/>
                            </a:lnTo>
                            <a:lnTo>
                              <a:pt x="27" y="47"/>
                            </a:lnTo>
                            <a:lnTo>
                              <a:pt x="24" y="51"/>
                            </a:lnTo>
                            <a:lnTo>
                              <a:pt x="22" y="53"/>
                            </a:lnTo>
                            <a:lnTo>
                              <a:pt x="20" y="56"/>
                            </a:lnTo>
                            <a:lnTo>
                              <a:pt x="17" y="59"/>
                            </a:lnTo>
                            <a:lnTo>
                              <a:pt x="15" y="64"/>
                            </a:lnTo>
                            <a:lnTo>
                              <a:pt x="13" y="66"/>
                            </a:lnTo>
                            <a:lnTo>
                              <a:pt x="13" y="68"/>
                            </a:lnTo>
                            <a:lnTo>
                              <a:pt x="13" y="70"/>
                            </a:lnTo>
                            <a:lnTo>
                              <a:pt x="11" y="67"/>
                            </a:lnTo>
                            <a:lnTo>
                              <a:pt x="11" y="66"/>
                            </a:lnTo>
                            <a:lnTo>
                              <a:pt x="11" y="62"/>
                            </a:lnTo>
                            <a:lnTo>
                              <a:pt x="12" y="60"/>
                            </a:lnTo>
                            <a:lnTo>
                              <a:pt x="12" y="58"/>
                            </a:lnTo>
                            <a:lnTo>
                              <a:pt x="13" y="56"/>
                            </a:lnTo>
                            <a:lnTo>
                              <a:pt x="11" y="59"/>
                            </a:lnTo>
                            <a:lnTo>
                              <a:pt x="9" y="62"/>
                            </a:lnTo>
                            <a:lnTo>
                              <a:pt x="10" y="64"/>
                            </a:lnTo>
                            <a:lnTo>
                              <a:pt x="8" y="63"/>
                            </a:lnTo>
                            <a:lnTo>
                              <a:pt x="8" y="64"/>
                            </a:lnTo>
                            <a:lnTo>
                              <a:pt x="7" y="66"/>
                            </a:lnTo>
                            <a:lnTo>
                              <a:pt x="7" y="68"/>
                            </a:lnTo>
                            <a:lnTo>
                              <a:pt x="7" y="71"/>
                            </a:lnTo>
                            <a:lnTo>
                              <a:pt x="6" y="68"/>
                            </a:lnTo>
                            <a:lnTo>
                              <a:pt x="5" y="67"/>
                            </a:lnTo>
                            <a:lnTo>
                              <a:pt x="5" y="65"/>
                            </a:lnTo>
                            <a:lnTo>
                              <a:pt x="3" y="66"/>
                            </a:lnTo>
                            <a:lnTo>
                              <a:pt x="2" y="65"/>
                            </a:lnTo>
                            <a:lnTo>
                              <a:pt x="1" y="66"/>
                            </a:lnTo>
                            <a:lnTo>
                              <a:pt x="1" y="67"/>
                            </a:lnTo>
                            <a:lnTo>
                              <a:pt x="1" y="70"/>
                            </a:lnTo>
                            <a:lnTo>
                              <a:pt x="2" y="71"/>
                            </a:lnTo>
                            <a:lnTo>
                              <a:pt x="3" y="74"/>
                            </a:lnTo>
                            <a:lnTo>
                              <a:pt x="3" y="75"/>
                            </a:lnTo>
                            <a:lnTo>
                              <a:pt x="6" y="78"/>
                            </a:lnTo>
                            <a:lnTo>
                              <a:pt x="6" y="79"/>
                            </a:lnTo>
                            <a:lnTo>
                              <a:pt x="8" y="81"/>
                            </a:lnTo>
                            <a:lnTo>
                              <a:pt x="10" y="82"/>
                            </a:lnTo>
                            <a:lnTo>
                              <a:pt x="0" y="100"/>
                            </a:lnTo>
                            <a:lnTo>
                              <a:pt x="5" y="114"/>
                            </a:lnTo>
                            <a:lnTo>
                              <a:pt x="6" y="119"/>
                            </a:lnTo>
                            <a:lnTo>
                              <a:pt x="22" y="116"/>
                            </a:lnTo>
                            <a:lnTo>
                              <a:pt x="21" y="114"/>
                            </a:lnTo>
                            <a:lnTo>
                              <a:pt x="18" y="110"/>
                            </a:lnTo>
                            <a:lnTo>
                              <a:pt x="17" y="108"/>
                            </a:lnTo>
                            <a:lnTo>
                              <a:pt x="13" y="104"/>
                            </a:lnTo>
                            <a:lnTo>
                              <a:pt x="18" y="103"/>
                            </a:lnTo>
                            <a:lnTo>
                              <a:pt x="17" y="98"/>
                            </a:lnTo>
                            <a:lnTo>
                              <a:pt x="22" y="103"/>
                            </a:lnTo>
                            <a:lnTo>
                              <a:pt x="23" y="102"/>
                            </a:lnTo>
                            <a:lnTo>
                              <a:pt x="23" y="99"/>
                            </a:lnTo>
                            <a:lnTo>
                              <a:pt x="23" y="97"/>
                            </a:lnTo>
                            <a:lnTo>
                              <a:pt x="22" y="93"/>
                            </a:lnTo>
                            <a:lnTo>
                              <a:pt x="24" y="94"/>
                            </a:lnTo>
                            <a:lnTo>
                              <a:pt x="26" y="95"/>
                            </a:lnTo>
                            <a:lnTo>
                              <a:pt x="27" y="96"/>
                            </a:lnTo>
                            <a:lnTo>
                              <a:pt x="27" y="94"/>
                            </a:lnTo>
                            <a:lnTo>
                              <a:pt x="26" y="91"/>
                            </a:lnTo>
                            <a:lnTo>
                              <a:pt x="24" y="88"/>
                            </a:lnTo>
                            <a:lnTo>
                              <a:pt x="28" y="90"/>
                            </a:lnTo>
                            <a:lnTo>
                              <a:pt x="31" y="91"/>
                            </a:lnTo>
                            <a:lnTo>
                              <a:pt x="33" y="92"/>
                            </a:lnTo>
                            <a:lnTo>
                              <a:pt x="31" y="87"/>
                            </a:lnTo>
                            <a:lnTo>
                              <a:pt x="29" y="86"/>
                            </a:lnTo>
                            <a:lnTo>
                              <a:pt x="27" y="84"/>
                            </a:lnTo>
                            <a:lnTo>
                              <a:pt x="24" y="80"/>
                            </a:lnTo>
                            <a:lnTo>
                              <a:pt x="20" y="74"/>
                            </a:lnTo>
                            <a:lnTo>
                              <a:pt x="18" y="69"/>
                            </a:lnTo>
                            <a:lnTo>
                              <a:pt x="18" y="67"/>
                            </a:lnTo>
                            <a:lnTo>
                              <a:pt x="17" y="65"/>
                            </a:lnTo>
                            <a:lnTo>
                              <a:pt x="18" y="64"/>
                            </a:lnTo>
                            <a:lnTo>
                              <a:pt x="18" y="62"/>
                            </a:lnTo>
                            <a:lnTo>
                              <a:pt x="20" y="61"/>
                            </a:lnTo>
                            <a:lnTo>
                              <a:pt x="22" y="59"/>
                            </a:lnTo>
                            <a:lnTo>
                              <a:pt x="23" y="57"/>
                            </a:lnTo>
                            <a:lnTo>
                              <a:pt x="24" y="57"/>
                            </a:lnTo>
                            <a:lnTo>
                              <a:pt x="25" y="56"/>
                            </a:lnTo>
                            <a:lnTo>
                              <a:pt x="28" y="53"/>
                            </a:lnTo>
                            <a:lnTo>
                              <a:pt x="30" y="51"/>
                            </a:lnTo>
                            <a:lnTo>
                              <a:pt x="34" y="46"/>
                            </a:lnTo>
                            <a:lnTo>
                              <a:pt x="36" y="42"/>
                            </a:lnTo>
                            <a:lnTo>
                              <a:pt x="37" y="40"/>
                            </a:lnTo>
                            <a:lnTo>
                              <a:pt x="38" y="39"/>
                            </a:lnTo>
                            <a:lnTo>
                              <a:pt x="38" y="37"/>
                            </a:lnTo>
                            <a:lnTo>
                              <a:pt x="38" y="36"/>
                            </a:lnTo>
                            <a:lnTo>
                              <a:pt x="39" y="28"/>
                            </a:lnTo>
                            <a:lnTo>
                              <a:pt x="39" y="20"/>
                            </a:lnTo>
                            <a:lnTo>
                              <a:pt x="39" y="12"/>
                            </a:lnTo>
                            <a:lnTo>
                              <a:pt x="39" y="10"/>
                            </a:lnTo>
                            <a:lnTo>
                              <a:pt x="40" y="8"/>
                            </a:lnTo>
                            <a:lnTo>
                              <a:pt x="39" y="5"/>
                            </a:lnTo>
                            <a:lnTo>
                              <a:pt x="41" y="4"/>
                            </a:lnTo>
                            <a:lnTo>
                              <a:pt x="41" y="3"/>
                            </a:lnTo>
                            <a:lnTo>
                              <a:pt x="41" y="2"/>
                            </a:lnTo>
                            <a:lnTo>
                              <a:pt x="42" y="0"/>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29" name="Freeform 67"/>
                      <p:cNvSpPr>
                        <a:spLocks/>
                      </p:cNvSpPr>
                      <p:nvPr/>
                    </p:nvSpPr>
                    <p:spPr bwMode="auto">
                      <a:xfrm>
                        <a:off x="3047" y="1670"/>
                        <a:ext cx="45" cy="17"/>
                      </a:xfrm>
                      <a:custGeom>
                        <a:avLst/>
                        <a:gdLst>
                          <a:gd name="T0" fmla="*/ 44 w 45"/>
                          <a:gd name="T1" fmla="*/ 14 h 17"/>
                          <a:gd name="T2" fmla="*/ 40 w 45"/>
                          <a:gd name="T3" fmla="*/ 12 h 17"/>
                          <a:gd name="T4" fmla="*/ 39 w 45"/>
                          <a:gd name="T5" fmla="*/ 10 h 17"/>
                          <a:gd name="T6" fmla="*/ 37 w 45"/>
                          <a:gd name="T7" fmla="*/ 10 h 17"/>
                          <a:gd name="T8" fmla="*/ 35 w 45"/>
                          <a:gd name="T9" fmla="*/ 10 h 17"/>
                          <a:gd name="T10" fmla="*/ 34 w 45"/>
                          <a:gd name="T11" fmla="*/ 10 h 17"/>
                          <a:gd name="T12" fmla="*/ 33 w 45"/>
                          <a:gd name="T13" fmla="*/ 10 h 17"/>
                          <a:gd name="T14" fmla="*/ 30 w 45"/>
                          <a:gd name="T15" fmla="*/ 9 h 17"/>
                          <a:gd name="T16" fmla="*/ 27 w 45"/>
                          <a:gd name="T17" fmla="*/ 9 h 17"/>
                          <a:gd name="T18" fmla="*/ 26 w 45"/>
                          <a:gd name="T19" fmla="*/ 8 h 17"/>
                          <a:gd name="T20" fmla="*/ 24 w 45"/>
                          <a:gd name="T21" fmla="*/ 6 h 17"/>
                          <a:gd name="T22" fmla="*/ 22 w 45"/>
                          <a:gd name="T23" fmla="*/ 6 h 17"/>
                          <a:gd name="T24" fmla="*/ 20 w 45"/>
                          <a:gd name="T25" fmla="*/ 5 h 17"/>
                          <a:gd name="T26" fmla="*/ 19 w 45"/>
                          <a:gd name="T27" fmla="*/ 5 h 17"/>
                          <a:gd name="T28" fmla="*/ 18 w 45"/>
                          <a:gd name="T29" fmla="*/ 5 h 17"/>
                          <a:gd name="T30" fmla="*/ 17 w 45"/>
                          <a:gd name="T31" fmla="*/ 4 h 17"/>
                          <a:gd name="T32" fmla="*/ 15 w 45"/>
                          <a:gd name="T33" fmla="*/ 4 h 17"/>
                          <a:gd name="T34" fmla="*/ 18 w 45"/>
                          <a:gd name="T35" fmla="*/ 1 h 17"/>
                          <a:gd name="T36" fmla="*/ 7 w 45"/>
                          <a:gd name="T37" fmla="*/ 0 h 17"/>
                          <a:gd name="T38" fmla="*/ 0 w 45"/>
                          <a:gd name="T39" fmla="*/ 0 h 17"/>
                          <a:gd name="T40" fmla="*/ 3 w 45"/>
                          <a:gd name="T41" fmla="*/ 1 h 17"/>
                          <a:gd name="T42" fmla="*/ 5 w 45"/>
                          <a:gd name="T43" fmla="*/ 4 h 17"/>
                          <a:gd name="T44" fmla="*/ 8 w 45"/>
                          <a:gd name="T45" fmla="*/ 4 h 17"/>
                          <a:gd name="T46" fmla="*/ 11 w 45"/>
                          <a:gd name="T47" fmla="*/ 5 h 17"/>
                          <a:gd name="T48" fmla="*/ 8 w 45"/>
                          <a:gd name="T49" fmla="*/ 5 h 17"/>
                          <a:gd name="T50" fmla="*/ 4 w 45"/>
                          <a:gd name="T51" fmla="*/ 5 h 17"/>
                          <a:gd name="T52" fmla="*/ 3 w 45"/>
                          <a:gd name="T53" fmla="*/ 6 h 17"/>
                          <a:gd name="T54" fmla="*/ 4 w 45"/>
                          <a:gd name="T55" fmla="*/ 8 h 17"/>
                          <a:gd name="T56" fmla="*/ 8 w 45"/>
                          <a:gd name="T57" fmla="*/ 6 h 17"/>
                          <a:gd name="T58" fmla="*/ 10 w 45"/>
                          <a:gd name="T59" fmla="*/ 6 h 17"/>
                          <a:gd name="T60" fmla="*/ 12 w 45"/>
                          <a:gd name="T61" fmla="*/ 6 h 17"/>
                          <a:gd name="T62" fmla="*/ 13 w 45"/>
                          <a:gd name="T63" fmla="*/ 8 h 17"/>
                          <a:gd name="T64" fmla="*/ 11 w 45"/>
                          <a:gd name="T65" fmla="*/ 9 h 17"/>
                          <a:gd name="T66" fmla="*/ 11 w 45"/>
                          <a:gd name="T67" fmla="*/ 9 h 17"/>
                          <a:gd name="T68" fmla="*/ 10 w 45"/>
                          <a:gd name="T69" fmla="*/ 10 h 17"/>
                          <a:gd name="T70" fmla="*/ 14 w 45"/>
                          <a:gd name="T71" fmla="*/ 12 h 17"/>
                          <a:gd name="T72" fmla="*/ 16 w 45"/>
                          <a:gd name="T73" fmla="*/ 10 h 17"/>
                          <a:gd name="T74" fmla="*/ 17 w 45"/>
                          <a:gd name="T75" fmla="*/ 10 h 17"/>
                          <a:gd name="T76" fmla="*/ 21 w 45"/>
                          <a:gd name="T77" fmla="*/ 9 h 17"/>
                          <a:gd name="T78" fmla="*/ 18 w 45"/>
                          <a:gd name="T79" fmla="*/ 10 h 17"/>
                          <a:gd name="T80" fmla="*/ 16 w 45"/>
                          <a:gd name="T81" fmla="*/ 12 h 17"/>
                          <a:gd name="T82" fmla="*/ 17 w 45"/>
                          <a:gd name="T83" fmla="*/ 12 h 17"/>
                          <a:gd name="T84" fmla="*/ 20 w 45"/>
                          <a:gd name="T85" fmla="*/ 12 h 17"/>
                          <a:gd name="T86" fmla="*/ 22 w 45"/>
                          <a:gd name="T87" fmla="*/ 12 h 17"/>
                          <a:gd name="T88" fmla="*/ 23 w 45"/>
                          <a:gd name="T89" fmla="*/ 10 h 17"/>
                          <a:gd name="T90" fmla="*/ 24 w 45"/>
                          <a:gd name="T91" fmla="*/ 10 h 17"/>
                          <a:gd name="T92" fmla="*/ 26 w 45"/>
                          <a:gd name="T93" fmla="*/ 10 h 17"/>
                          <a:gd name="T94" fmla="*/ 24 w 45"/>
                          <a:gd name="T95" fmla="*/ 12 h 17"/>
                          <a:gd name="T96" fmla="*/ 22 w 45"/>
                          <a:gd name="T97" fmla="*/ 12 h 17"/>
                          <a:gd name="T98" fmla="*/ 24 w 45"/>
                          <a:gd name="T99" fmla="*/ 12 h 17"/>
                          <a:gd name="T100" fmla="*/ 24 w 45"/>
                          <a:gd name="T101" fmla="*/ 12 h 17"/>
                          <a:gd name="T102" fmla="*/ 24 w 45"/>
                          <a:gd name="T103" fmla="*/ 14 h 17"/>
                          <a:gd name="T104" fmla="*/ 27 w 45"/>
                          <a:gd name="T105" fmla="*/ 12 h 17"/>
                          <a:gd name="T106" fmla="*/ 28 w 45"/>
                          <a:gd name="T107" fmla="*/ 14 h 17"/>
                          <a:gd name="T108" fmla="*/ 30 w 45"/>
                          <a:gd name="T109" fmla="*/ 14 h 17"/>
                          <a:gd name="T110" fmla="*/ 34 w 45"/>
                          <a:gd name="T111" fmla="*/ 14 h 17"/>
                          <a:gd name="T112" fmla="*/ 36 w 45"/>
                          <a:gd name="T113" fmla="*/ 16 h 17"/>
                          <a:gd name="T114" fmla="*/ 38 w 45"/>
                          <a:gd name="T115" fmla="*/ 16 h 17"/>
                          <a:gd name="T116" fmla="*/ 40 w 45"/>
                          <a:gd name="T117" fmla="*/ 16 h 17"/>
                          <a:gd name="T118" fmla="*/ 41 w 45"/>
                          <a:gd name="T119" fmla="*/ 14 h 17"/>
                          <a:gd name="T120" fmla="*/ 44 w 45"/>
                          <a:gd name="T121" fmla="*/ 14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17"/>
                          <a:gd name="T185" fmla="*/ 45 w 45"/>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17">
                            <a:moveTo>
                              <a:pt x="44" y="14"/>
                            </a:moveTo>
                            <a:lnTo>
                              <a:pt x="40" y="12"/>
                            </a:lnTo>
                            <a:lnTo>
                              <a:pt x="39" y="10"/>
                            </a:lnTo>
                            <a:lnTo>
                              <a:pt x="37" y="10"/>
                            </a:lnTo>
                            <a:lnTo>
                              <a:pt x="35" y="10"/>
                            </a:lnTo>
                            <a:lnTo>
                              <a:pt x="34" y="10"/>
                            </a:lnTo>
                            <a:lnTo>
                              <a:pt x="33" y="10"/>
                            </a:lnTo>
                            <a:lnTo>
                              <a:pt x="30" y="9"/>
                            </a:lnTo>
                            <a:lnTo>
                              <a:pt x="27" y="9"/>
                            </a:lnTo>
                            <a:lnTo>
                              <a:pt x="26" y="8"/>
                            </a:lnTo>
                            <a:lnTo>
                              <a:pt x="24" y="6"/>
                            </a:lnTo>
                            <a:lnTo>
                              <a:pt x="22" y="6"/>
                            </a:lnTo>
                            <a:lnTo>
                              <a:pt x="20" y="5"/>
                            </a:lnTo>
                            <a:lnTo>
                              <a:pt x="19" y="5"/>
                            </a:lnTo>
                            <a:lnTo>
                              <a:pt x="18" y="5"/>
                            </a:lnTo>
                            <a:lnTo>
                              <a:pt x="17" y="4"/>
                            </a:lnTo>
                            <a:lnTo>
                              <a:pt x="15" y="4"/>
                            </a:lnTo>
                            <a:lnTo>
                              <a:pt x="18" y="1"/>
                            </a:lnTo>
                            <a:lnTo>
                              <a:pt x="7" y="0"/>
                            </a:lnTo>
                            <a:lnTo>
                              <a:pt x="0" y="0"/>
                            </a:lnTo>
                            <a:lnTo>
                              <a:pt x="3" y="1"/>
                            </a:lnTo>
                            <a:lnTo>
                              <a:pt x="5" y="4"/>
                            </a:lnTo>
                            <a:lnTo>
                              <a:pt x="8" y="4"/>
                            </a:lnTo>
                            <a:lnTo>
                              <a:pt x="11" y="5"/>
                            </a:lnTo>
                            <a:lnTo>
                              <a:pt x="8" y="5"/>
                            </a:lnTo>
                            <a:lnTo>
                              <a:pt x="4" y="5"/>
                            </a:lnTo>
                            <a:lnTo>
                              <a:pt x="3" y="6"/>
                            </a:lnTo>
                            <a:lnTo>
                              <a:pt x="4" y="8"/>
                            </a:lnTo>
                            <a:lnTo>
                              <a:pt x="8" y="6"/>
                            </a:lnTo>
                            <a:lnTo>
                              <a:pt x="10" y="6"/>
                            </a:lnTo>
                            <a:lnTo>
                              <a:pt x="12" y="6"/>
                            </a:lnTo>
                            <a:lnTo>
                              <a:pt x="13" y="8"/>
                            </a:lnTo>
                            <a:lnTo>
                              <a:pt x="11" y="9"/>
                            </a:lnTo>
                            <a:lnTo>
                              <a:pt x="10" y="10"/>
                            </a:lnTo>
                            <a:lnTo>
                              <a:pt x="14" y="12"/>
                            </a:lnTo>
                            <a:lnTo>
                              <a:pt x="16" y="10"/>
                            </a:lnTo>
                            <a:lnTo>
                              <a:pt x="17" y="10"/>
                            </a:lnTo>
                            <a:lnTo>
                              <a:pt x="21" y="9"/>
                            </a:lnTo>
                            <a:lnTo>
                              <a:pt x="18" y="10"/>
                            </a:lnTo>
                            <a:lnTo>
                              <a:pt x="16" y="12"/>
                            </a:lnTo>
                            <a:lnTo>
                              <a:pt x="17" y="12"/>
                            </a:lnTo>
                            <a:lnTo>
                              <a:pt x="20" y="12"/>
                            </a:lnTo>
                            <a:lnTo>
                              <a:pt x="22" y="12"/>
                            </a:lnTo>
                            <a:lnTo>
                              <a:pt x="23" y="10"/>
                            </a:lnTo>
                            <a:lnTo>
                              <a:pt x="24" y="10"/>
                            </a:lnTo>
                            <a:lnTo>
                              <a:pt x="26" y="10"/>
                            </a:lnTo>
                            <a:lnTo>
                              <a:pt x="24" y="12"/>
                            </a:lnTo>
                            <a:lnTo>
                              <a:pt x="22" y="12"/>
                            </a:lnTo>
                            <a:lnTo>
                              <a:pt x="24" y="12"/>
                            </a:lnTo>
                            <a:lnTo>
                              <a:pt x="24" y="14"/>
                            </a:lnTo>
                            <a:lnTo>
                              <a:pt x="27" y="12"/>
                            </a:lnTo>
                            <a:lnTo>
                              <a:pt x="28" y="14"/>
                            </a:lnTo>
                            <a:lnTo>
                              <a:pt x="30" y="14"/>
                            </a:lnTo>
                            <a:lnTo>
                              <a:pt x="34" y="14"/>
                            </a:lnTo>
                            <a:lnTo>
                              <a:pt x="36" y="16"/>
                            </a:lnTo>
                            <a:lnTo>
                              <a:pt x="38" y="16"/>
                            </a:lnTo>
                            <a:lnTo>
                              <a:pt x="40" y="16"/>
                            </a:lnTo>
                            <a:lnTo>
                              <a:pt x="41" y="14"/>
                            </a:lnTo>
                            <a:lnTo>
                              <a:pt x="44" y="14"/>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30" name="Freeform 68"/>
                      <p:cNvSpPr>
                        <a:spLocks/>
                      </p:cNvSpPr>
                      <p:nvPr/>
                    </p:nvSpPr>
                    <p:spPr bwMode="auto">
                      <a:xfrm>
                        <a:off x="2912" y="1645"/>
                        <a:ext cx="144" cy="48"/>
                      </a:xfrm>
                      <a:custGeom>
                        <a:avLst/>
                        <a:gdLst>
                          <a:gd name="T0" fmla="*/ 129 w 144"/>
                          <a:gd name="T1" fmla="*/ 31 h 48"/>
                          <a:gd name="T2" fmla="*/ 143 w 144"/>
                          <a:gd name="T3" fmla="*/ 42 h 48"/>
                          <a:gd name="T4" fmla="*/ 135 w 144"/>
                          <a:gd name="T5" fmla="*/ 44 h 48"/>
                          <a:gd name="T6" fmla="*/ 131 w 144"/>
                          <a:gd name="T7" fmla="*/ 47 h 48"/>
                          <a:gd name="T8" fmla="*/ 127 w 144"/>
                          <a:gd name="T9" fmla="*/ 46 h 48"/>
                          <a:gd name="T10" fmla="*/ 126 w 144"/>
                          <a:gd name="T11" fmla="*/ 42 h 48"/>
                          <a:gd name="T12" fmla="*/ 124 w 144"/>
                          <a:gd name="T13" fmla="*/ 43 h 48"/>
                          <a:gd name="T14" fmla="*/ 120 w 144"/>
                          <a:gd name="T15" fmla="*/ 45 h 48"/>
                          <a:gd name="T16" fmla="*/ 118 w 144"/>
                          <a:gd name="T17" fmla="*/ 41 h 48"/>
                          <a:gd name="T18" fmla="*/ 118 w 144"/>
                          <a:gd name="T19" fmla="*/ 38 h 48"/>
                          <a:gd name="T20" fmla="*/ 115 w 144"/>
                          <a:gd name="T21" fmla="*/ 41 h 48"/>
                          <a:gd name="T22" fmla="*/ 112 w 144"/>
                          <a:gd name="T23" fmla="*/ 40 h 48"/>
                          <a:gd name="T24" fmla="*/ 111 w 144"/>
                          <a:gd name="T25" fmla="*/ 38 h 48"/>
                          <a:gd name="T26" fmla="*/ 106 w 144"/>
                          <a:gd name="T27" fmla="*/ 36 h 48"/>
                          <a:gd name="T28" fmla="*/ 104 w 144"/>
                          <a:gd name="T29" fmla="*/ 38 h 48"/>
                          <a:gd name="T30" fmla="*/ 102 w 144"/>
                          <a:gd name="T31" fmla="*/ 38 h 48"/>
                          <a:gd name="T32" fmla="*/ 99 w 144"/>
                          <a:gd name="T33" fmla="*/ 35 h 48"/>
                          <a:gd name="T34" fmla="*/ 93 w 144"/>
                          <a:gd name="T35" fmla="*/ 34 h 48"/>
                          <a:gd name="T36" fmla="*/ 87 w 144"/>
                          <a:gd name="T37" fmla="*/ 34 h 48"/>
                          <a:gd name="T38" fmla="*/ 82 w 144"/>
                          <a:gd name="T39" fmla="*/ 35 h 48"/>
                          <a:gd name="T40" fmla="*/ 79 w 144"/>
                          <a:gd name="T41" fmla="*/ 34 h 48"/>
                          <a:gd name="T42" fmla="*/ 71 w 144"/>
                          <a:gd name="T43" fmla="*/ 34 h 48"/>
                          <a:gd name="T44" fmla="*/ 68 w 144"/>
                          <a:gd name="T45" fmla="*/ 32 h 48"/>
                          <a:gd name="T46" fmla="*/ 63 w 144"/>
                          <a:gd name="T47" fmla="*/ 33 h 48"/>
                          <a:gd name="T48" fmla="*/ 58 w 144"/>
                          <a:gd name="T49" fmla="*/ 33 h 48"/>
                          <a:gd name="T50" fmla="*/ 51 w 144"/>
                          <a:gd name="T51" fmla="*/ 32 h 48"/>
                          <a:gd name="T52" fmla="*/ 58 w 144"/>
                          <a:gd name="T53" fmla="*/ 27 h 48"/>
                          <a:gd name="T54" fmla="*/ 51 w 144"/>
                          <a:gd name="T55" fmla="*/ 31 h 48"/>
                          <a:gd name="T56" fmla="*/ 43 w 144"/>
                          <a:gd name="T57" fmla="*/ 31 h 48"/>
                          <a:gd name="T58" fmla="*/ 51 w 144"/>
                          <a:gd name="T59" fmla="*/ 28 h 48"/>
                          <a:gd name="T60" fmla="*/ 48 w 144"/>
                          <a:gd name="T61" fmla="*/ 25 h 48"/>
                          <a:gd name="T62" fmla="*/ 41 w 144"/>
                          <a:gd name="T63" fmla="*/ 27 h 48"/>
                          <a:gd name="T64" fmla="*/ 31 w 144"/>
                          <a:gd name="T65" fmla="*/ 28 h 48"/>
                          <a:gd name="T66" fmla="*/ 20 w 144"/>
                          <a:gd name="T67" fmla="*/ 29 h 48"/>
                          <a:gd name="T68" fmla="*/ 21 w 144"/>
                          <a:gd name="T69" fmla="*/ 24 h 48"/>
                          <a:gd name="T70" fmla="*/ 21 w 144"/>
                          <a:gd name="T71" fmla="*/ 22 h 48"/>
                          <a:gd name="T72" fmla="*/ 13 w 144"/>
                          <a:gd name="T73" fmla="*/ 19 h 48"/>
                          <a:gd name="T74" fmla="*/ 14 w 144"/>
                          <a:gd name="T75" fmla="*/ 17 h 48"/>
                          <a:gd name="T76" fmla="*/ 20 w 144"/>
                          <a:gd name="T77" fmla="*/ 14 h 48"/>
                          <a:gd name="T78" fmla="*/ 8 w 144"/>
                          <a:gd name="T79" fmla="*/ 10 h 48"/>
                          <a:gd name="T80" fmla="*/ 13 w 144"/>
                          <a:gd name="T81" fmla="*/ 7 h 48"/>
                          <a:gd name="T82" fmla="*/ 5 w 144"/>
                          <a:gd name="T83" fmla="*/ 2 h 48"/>
                          <a:gd name="T84" fmla="*/ 13 w 144"/>
                          <a:gd name="T85" fmla="*/ 0 h 48"/>
                          <a:gd name="T86" fmla="*/ 38 w 144"/>
                          <a:gd name="T87" fmla="*/ 8 h 48"/>
                          <a:gd name="T88" fmla="*/ 77 w 144"/>
                          <a:gd name="T89" fmla="*/ 16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48"/>
                          <a:gd name="T137" fmla="*/ 144 w 144"/>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48">
                            <a:moveTo>
                              <a:pt x="108" y="24"/>
                            </a:moveTo>
                            <a:lnTo>
                              <a:pt x="129" y="31"/>
                            </a:lnTo>
                            <a:lnTo>
                              <a:pt x="137" y="35"/>
                            </a:lnTo>
                            <a:lnTo>
                              <a:pt x="143" y="42"/>
                            </a:lnTo>
                            <a:lnTo>
                              <a:pt x="139" y="43"/>
                            </a:lnTo>
                            <a:lnTo>
                              <a:pt x="135" y="44"/>
                            </a:lnTo>
                            <a:lnTo>
                              <a:pt x="132" y="46"/>
                            </a:lnTo>
                            <a:lnTo>
                              <a:pt x="131" y="47"/>
                            </a:lnTo>
                            <a:lnTo>
                              <a:pt x="129" y="47"/>
                            </a:lnTo>
                            <a:lnTo>
                              <a:pt x="127" y="46"/>
                            </a:lnTo>
                            <a:lnTo>
                              <a:pt x="126" y="45"/>
                            </a:lnTo>
                            <a:lnTo>
                              <a:pt x="126" y="42"/>
                            </a:lnTo>
                            <a:lnTo>
                              <a:pt x="124" y="43"/>
                            </a:lnTo>
                            <a:lnTo>
                              <a:pt x="122" y="44"/>
                            </a:lnTo>
                            <a:lnTo>
                              <a:pt x="120" y="45"/>
                            </a:lnTo>
                            <a:lnTo>
                              <a:pt x="119" y="43"/>
                            </a:lnTo>
                            <a:lnTo>
                              <a:pt x="118" y="41"/>
                            </a:lnTo>
                            <a:lnTo>
                              <a:pt x="118" y="39"/>
                            </a:lnTo>
                            <a:lnTo>
                              <a:pt x="118" y="38"/>
                            </a:lnTo>
                            <a:lnTo>
                              <a:pt x="117" y="39"/>
                            </a:lnTo>
                            <a:lnTo>
                              <a:pt x="115" y="41"/>
                            </a:lnTo>
                            <a:lnTo>
                              <a:pt x="112" y="41"/>
                            </a:lnTo>
                            <a:lnTo>
                              <a:pt x="112" y="40"/>
                            </a:lnTo>
                            <a:lnTo>
                              <a:pt x="112" y="39"/>
                            </a:lnTo>
                            <a:lnTo>
                              <a:pt x="111" y="38"/>
                            </a:lnTo>
                            <a:lnTo>
                              <a:pt x="108" y="40"/>
                            </a:lnTo>
                            <a:lnTo>
                              <a:pt x="106" y="36"/>
                            </a:lnTo>
                            <a:lnTo>
                              <a:pt x="105" y="37"/>
                            </a:lnTo>
                            <a:lnTo>
                              <a:pt x="104" y="38"/>
                            </a:lnTo>
                            <a:lnTo>
                              <a:pt x="104" y="39"/>
                            </a:lnTo>
                            <a:lnTo>
                              <a:pt x="102" y="38"/>
                            </a:lnTo>
                            <a:lnTo>
                              <a:pt x="101" y="37"/>
                            </a:lnTo>
                            <a:lnTo>
                              <a:pt x="99" y="35"/>
                            </a:lnTo>
                            <a:lnTo>
                              <a:pt x="93" y="37"/>
                            </a:lnTo>
                            <a:lnTo>
                              <a:pt x="93" y="34"/>
                            </a:lnTo>
                            <a:lnTo>
                              <a:pt x="89" y="35"/>
                            </a:lnTo>
                            <a:lnTo>
                              <a:pt x="87" y="34"/>
                            </a:lnTo>
                            <a:lnTo>
                              <a:pt x="85" y="35"/>
                            </a:lnTo>
                            <a:lnTo>
                              <a:pt x="82" y="35"/>
                            </a:lnTo>
                            <a:lnTo>
                              <a:pt x="82" y="32"/>
                            </a:lnTo>
                            <a:lnTo>
                              <a:pt x="79" y="34"/>
                            </a:lnTo>
                            <a:lnTo>
                              <a:pt x="76" y="34"/>
                            </a:lnTo>
                            <a:lnTo>
                              <a:pt x="71" y="34"/>
                            </a:lnTo>
                            <a:lnTo>
                              <a:pt x="68" y="34"/>
                            </a:lnTo>
                            <a:lnTo>
                              <a:pt x="68" y="32"/>
                            </a:lnTo>
                            <a:lnTo>
                              <a:pt x="66" y="33"/>
                            </a:lnTo>
                            <a:lnTo>
                              <a:pt x="63" y="33"/>
                            </a:lnTo>
                            <a:lnTo>
                              <a:pt x="61" y="33"/>
                            </a:lnTo>
                            <a:lnTo>
                              <a:pt x="58" y="33"/>
                            </a:lnTo>
                            <a:lnTo>
                              <a:pt x="59" y="31"/>
                            </a:lnTo>
                            <a:lnTo>
                              <a:pt x="51" y="32"/>
                            </a:lnTo>
                            <a:lnTo>
                              <a:pt x="56" y="29"/>
                            </a:lnTo>
                            <a:lnTo>
                              <a:pt x="58" y="27"/>
                            </a:lnTo>
                            <a:lnTo>
                              <a:pt x="52" y="30"/>
                            </a:lnTo>
                            <a:lnTo>
                              <a:pt x="51" y="31"/>
                            </a:lnTo>
                            <a:lnTo>
                              <a:pt x="47" y="32"/>
                            </a:lnTo>
                            <a:lnTo>
                              <a:pt x="43" y="31"/>
                            </a:lnTo>
                            <a:lnTo>
                              <a:pt x="45" y="30"/>
                            </a:lnTo>
                            <a:lnTo>
                              <a:pt x="51" y="28"/>
                            </a:lnTo>
                            <a:lnTo>
                              <a:pt x="53" y="25"/>
                            </a:lnTo>
                            <a:lnTo>
                              <a:pt x="48" y="25"/>
                            </a:lnTo>
                            <a:lnTo>
                              <a:pt x="44" y="25"/>
                            </a:lnTo>
                            <a:lnTo>
                              <a:pt x="41" y="27"/>
                            </a:lnTo>
                            <a:lnTo>
                              <a:pt x="37" y="29"/>
                            </a:lnTo>
                            <a:lnTo>
                              <a:pt x="31" y="28"/>
                            </a:lnTo>
                            <a:lnTo>
                              <a:pt x="26" y="29"/>
                            </a:lnTo>
                            <a:lnTo>
                              <a:pt x="20" y="29"/>
                            </a:lnTo>
                            <a:lnTo>
                              <a:pt x="11" y="27"/>
                            </a:lnTo>
                            <a:lnTo>
                              <a:pt x="21" y="24"/>
                            </a:lnTo>
                            <a:lnTo>
                              <a:pt x="25" y="22"/>
                            </a:lnTo>
                            <a:lnTo>
                              <a:pt x="21" y="22"/>
                            </a:lnTo>
                            <a:lnTo>
                              <a:pt x="17" y="21"/>
                            </a:lnTo>
                            <a:lnTo>
                              <a:pt x="13" y="19"/>
                            </a:lnTo>
                            <a:lnTo>
                              <a:pt x="10" y="18"/>
                            </a:lnTo>
                            <a:lnTo>
                              <a:pt x="14" y="17"/>
                            </a:lnTo>
                            <a:lnTo>
                              <a:pt x="18" y="16"/>
                            </a:lnTo>
                            <a:lnTo>
                              <a:pt x="20" y="14"/>
                            </a:lnTo>
                            <a:lnTo>
                              <a:pt x="15" y="12"/>
                            </a:lnTo>
                            <a:lnTo>
                              <a:pt x="8" y="10"/>
                            </a:lnTo>
                            <a:lnTo>
                              <a:pt x="0" y="8"/>
                            </a:lnTo>
                            <a:lnTo>
                              <a:pt x="13" y="7"/>
                            </a:lnTo>
                            <a:lnTo>
                              <a:pt x="8" y="5"/>
                            </a:lnTo>
                            <a:lnTo>
                              <a:pt x="5" y="2"/>
                            </a:lnTo>
                            <a:lnTo>
                              <a:pt x="10" y="2"/>
                            </a:lnTo>
                            <a:lnTo>
                              <a:pt x="13" y="0"/>
                            </a:lnTo>
                            <a:lnTo>
                              <a:pt x="27" y="6"/>
                            </a:lnTo>
                            <a:lnTo>
                              <a:pt x="38" y="8"/>
                            </a:lnTo>
                            <a:lnTo>
                              <a:pt x="63" y="14"/>
                            </a:lnTo>
                            <a:lnTo>
                              <a:pt x="77" y="16"/>
                            </a:lnTo>
                            <a:lnTo>
                              <a:pt x="108" y="24"/>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31" name="Freeform 69"/>
                      <p:cNvSpPr>
                        <a:spLocks/>
                      </p:cNvSpPr>
                      <p:nvPr/>
                    </p:nvSpPr>
                    <p:spPr bwMode="auto">
                      <a:xfrm>
                        <a:off x="2916" y="1631"/>
                        <a:ext cx="150" cy="65"/>
                      </a:xfrm>
                      <a:custGeom>
                        <a:avLst/>
                        <a:gdLst>
                          <a:gd name="T0" fmla="*/ 146 w 150"/>
                          <a:gd name="T1" fmla="*/ 55 h 65"/>
                          <a:gd name="T2" fmla="*/ 143 w 150"/>
                          <a:gd name="T3" fmla="*/ 52 h 65"/>
                          <a:gd name="T4" fmla="*/ 139 w 150"/>
                          <a:gd name="T5" fmla="*/ 49 h 65"/>
                          <a:gd name="T6" fmla="*/ 132 w 150"/>
                          <a:gd name="T7" fmla="*/ 47 h 65"/>
                          <a:gd name="T8" fmla="*/ 127 w 150"/>
                          <a:gd name="T9" fmla="*/ 43 h 65"/>
                          <a:gd name="T10" fmla="*/ 121 w 150"/>
                          <a:gd name="T11" fmla="*/ 40 h 65"/>
                          <a:gd name="T12" fmla="*/ 112 w 150"/>
                          <a:gd name="T13" fmla="*/ 38 h 65"/>
                          <a:gd name="T14" fmla="*/ 103 w 150"/>
                          <a:gd name="T15" fmla="*/ 34 h 65"/>
                          <a:gd name="T16" fmla="*/ 100 w 150"/>
                          <a:gd name="T17" fmla="*/ 32 h 65"/>
                          <a:gd name="T18" fmla="*/ 86 w 150"/>
                          <a:gd name="T19" fmla="*/ 31 h 65"/>
                          <a:gd name="T20" fmla="*/ 76 w 150"/>
                          <a:gd name="T21" fmla="*/ 29 h 65"/>
                          <a:gd name="T22" fmla="*/ 73 w 150"/>
                          <a:gd name="T23" fmla="*/ 27 h 65"/>
                          <a:gd name="T24" fmla="*/ 64 w 150"/>
                          <a:gd name="T25" fmla="*/ 26 h 65"/>
                          <a:gd name="T26" fmla="*/ 56 w 150"/>
                          <a:gd name="T27" fmla="*/ 24 h 65"/>
                          <a:gd name="T28" fmla="*/ 53 w 150"/>
                          <a:gd name="T29" fmla="*/ 23 h 65"/>
                          <a:gd name="T30" fmla="*/ 46 w 150"/>
                          <a:gd name="T31" fmla="*/ 22 h 65"/>
                          <a:gd name="T32" fmla="*/ 40 w 150"/>
                          <a:gd name="T33" fmla="*/ 21 h 65"/>
                          <a:gd name="T34" fmla="*/ 32 w 150"/>
                          <a:gd name="T35" fmla="*/ 20 h 65"/>
                          <a:gd name="T36" fmla="*/ 25 w 150"/>
                          <a:gd name="T37" fmla="*/ 18 h 65"/>
                          <a:gd name="T38" fmla="*/ 20 w 150"/>
                          <a:gd name="T39" fmla="*/ 16 h 65"/>
                          <a:gd name="T40" fmla="*/ 15 w 150"/>
                          <a:gd name="T41" fmla="*/ 13 h 65"/>
                          <a:gd name="T42" fmla="*/ 10 w 150"/>
                          <a:gd name="T43" fmla="*/ 10 h 65"/>
                          <a:gd name="T44" fmla="*/ 4 w 150"/>
                          <a:gd name="T45" fmla="*/ 4 h 65"/>
                          <a:gd name="T46" fmla="*/ 0 w 150"/>
                          <a:gd name="T47" fmla="*/ 2 h 65"/>
                          <a:gd name="T48" fmla="*/ 4 w 150"/>
                          <a:gd name="T49" fmla="*/ 7 h 65"/>
                          <a:gd name="T50" fmla="*/ 8 w 150"/>
                          <a:gd name="T51" fmla="*/ 12 h 65"/>
                          <a:gd name="T52" fmla="*/ 13 w 150"/>
                          <a:gd name="T53" fmla="*/ 16 h 65"/>
                          <a:gd name="T54" fmla="*/ 24 w 150"/>
                          <a:gd name="T55" fmla="*/ 20 h 65"/>
                          <a:gd name="T56" fmla="*/ 35 w 150"/>
                          <a:gd name="T57" fmla="*/ 22 h 65"/>
                          <a:gd name="T58" fmla="*/ 43 w 150"/>
                          <a:gd name="T59" fmla="*/ 24 h 65"/>
                          <a:gd name="T60" fmla="*/ 49 w 150"/>
                          <a:gd name="T61" fmla="*/ 25 h 65"/>
                          <a:gd name="T62" fmla="*/ 57 w 150"/>
                          <a:gd name="T63" fmla="*/ 27 h 65"/>
                          <a:gd name="T64" fmla="*/ 65 w 150"/>
                          <a:gd name="T65" fmla="*/ 29 h 65"/>
                          <a:gd name="T66" fmla="*/ 76 w 150"/>
                          <a:gd name="T67" fmla="*/ 30 h 65"/>
                          <a:gd name="T68" fmla="*/ 85 w 150"/>
                          <a:gd name="T69" fmla="*/ 33 h 65"/>
                          <a:gd name="T70" fmla="*/ 98 w 150"/>
                          <a:gd name="T71" fmla="*/ 36 h 65"/>
                          <a:gd name="T72" fmla="*/ 106 w 150"/>
                          <a:gd name="T73" fmla="*/ 39 h 65"/>
                          <a:gd name="T74" fmla="*/ 111 w 150"/>
                          <a:gd name="T75" fmla="*/ 41 h 65"/>
                          <a:gd name="T76" fmla="*/ 116 w 150"/>
                          <a:gd name="T77" fmla="*/ 43 h 65"/>
                          <a:gd name="T78" fmla="*/ 120 w 150"/>
                          <a:gd name="T79" fmla="*/ 44 h 65"/>
                          <a:gd name="T80" fmla="*/ 122 w 150"/>
                          <a:gd name="T81" fmla="*/ 46 h 65"/>
                          <a:gd name="T82" fmla="*/ 125 w 150"/>
                          <a:gd name="T83" fmla="*/ 48 h 65"/>
                          <a:gd name="T84" fmla="*/ 128 w 150"/>
                          <a:gd name="T85" fmla="*/ 48 h 65"/>
                          <a:gd name="T86" fmla="*/ 130 w 150"/>
                          <a:gd name="T87" fmla="*/ 50 h 65"/>
                          <a:gd name="T88" fmla="*/ 132 w 150"/>
                          <a:gd name="T89" fmla="*/ 52 h 65"/>
                          <a:gd name="T90" fmla="*/ 133 w 150"/>
                          <a:gd name="T91" fmla="*/ 55 h 65"/>
                          <a:gd name="T92" fmla="*/ 134 w 150"/>
                          <a:gd name="T93" fmla="*/ 60 h 65"/>
                          <a:gd name="T94" fmla="*/ 149 w 150"/>
                          <a:gd name="T95" fmla="*/ 56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65"/>
                          <a:gd name="T146" fmla="*/ 150 w 150"/>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65">
                            <a:moveTo>
                              <a:pt x="149" y="56"/>
                            </a:moveTo>
                            <a:lnTo>
                              <a:pt x="146" y="55"/>
                            </a:lnTo>
                            <a:lnTo>
                              <a:pt x="143" y="55"/>
                            </a:lnTo>
                            <a:lnTo>
                              <a:pt x="143" y="52"/>
                            </a:lnTo>
                            <a:lnTo>
                              <a:pt x="142" y="50"/>
                            </a:lnTo>
                            <a:lnTo>
                              <a:pt x="139" y="49"/>
                            </a:lnTo>
                            <a:lnTo>
                              <a:pt x="136" y="48"/>
                            </a:lnTo>
                            <a:lnTo>
                              <a:pt x="132" y="47"/>
                            </a:lnTo>
                            <a:lnTo>
                              <a:pt x="128" y="45"/>
                            </a:lnTo>
                            <a:lnTo>
                              <a:pt x="127" y="43"/>
                            </a:lnTo>
                            <a:lnTo>
                              <a:pt x="125" y="41"/>
                            </a:lnTo>
                            <a:lnTo>
                              <a:pt x="121" y="40"/>
                            </a:lnTo>
                            <a:lnTo>
                              <a:pt x="116" y="40"/>
                            </a:lnTo>
                            <a:lnTo>
                              <a:pt x="112" y="38"/>
                            </a:lnTo>
                            <a:lnTo>
                              <a:pt x="105" y="35"/>
                            </a:lnTo>
                            <a:lnTo>
                              <a:pt x="103" y="34"/>
                            </a:lnTo>
                            <a:lnTo>
                              <a:pt x="105" y="33"/>
                            </a:lnTo>
                            <a:lnTo>
                              <a:pt x="100" y="32"/>
                            </a:lnTo>
                            <a:lnTo>
                              <a:pt x="92" y="32"/>
                            </a:lnTo>
                            <a:lnTo>
                              <a:pt x="86" y="31"/>
                            </a:lnTo>
                            <a:lnTo>
                              <a:pt x="82" y="30"/>
                            </a:lnTo>
                            <a:lnTo>
                              <a:pt x="76" y="29"/>
                            </a:lnTo>
                            <a:lnTo>
                              <a:pt x="78" y="28"/>
                            </a:lnTo>
                            <a:lnTo>
                              <a:pt x="73" y="27"/>
                            </a:lnTo>
                            <a:lnTo>
                              <a:pt x="68" y="27"/>
                            </a:lnTo>
                            <a:lnTo>
                              <a:pt x="64" y="26"/>
                            </a:lnTo>
                            <a:lnTo>
                              <a:pt x="60" y="25"/>
                            </a:lnTo>
                            <a:lnTo>
                              <a:pt x="56" y="24"/>
                            </a:lnTo>
                            <a:lnTo>
                              <a:pt x="57" y="23"/>
                            </a:lnTo>
                            <a:lnTo>
                              <a:pt x="53" y="23"/>
                            </a:lnTo>
                            <a:lnTo>
                              <a:pt x="49" y="23"/>
                            </a:lnTo>
                            <a:lnTo>
                              <a:pt x="46" y="22"/>
                            </a:lnTo>
                            <a:lnTo>
                              <a:pt x="43" y="22"/>
                            </a:lnTo>
                            <a:lnTo>
                              <a:pt x="40" y="21"/>
                            </a:lnTo>
                            <a:lnTo>
                              <a:pt x="35" y="20"/>
                            </a:lnTo>
                            <a:lnTo>
                              <a:pt x="32" y="20"/>
                            </a:lnTo>
                            <a:lnTo>
                              <a:pt x="28" y="19"/>
                            </a:lnTo>
                            <a:lnTo>
                              <a:pt x="25" y="18"/>
                            </a:lnTo>
                            <a:lnTo>
                              <a:pt x="23" y="17"/>
                            </a:lnTo>
                            <a:lnTo>
                              <a:pt x="20" y="16"/>
                            </a:lnTo>
                            <a:lnTo>
                              <a:pt x="17" y="15"/>
                            </a:lnTo>
                            <a:lnTo>
                              <a:pt x="15" y="13"/>
                            </a:lnTo>
                            <a:lnTo>
                              <a:pt x="12" y="12"/>
                            </a:lnTo>
                            <a:lnTo>
                              <a:pt x="10" y="10"/>
                            </a:lnTo>
                            <a:lnTo>
                              <a:pt x="7" y="8"/>
                            </a:lnTo>
                            <a:lnTo>
                              <a:pt x="4" y="4"/>
                            </a:lnTo>
                            <a:lnTo>
                              <a:pt x="1" y="0"/>
                            </a:lnTo>
                            <a:lnTo>
                              <a:pt x="0" y="2"/>
                            </a:lnTo>
                            <a:lnTo>
                              <a:pt x="1" y="4"/>
                            </a:lnTo>
                            <a:lnTo>
                              <a:pt x="4" y="7"/>
                            </a:lnTo>
                            <a:lnTo>
                              <a:pt x="5" y="9"/>
                            </a:lnTo>
                            <a:lnTo>
                              <a:pt x="8" y="12"/>
                            </a:lnTo>
                            <a:lnTo>
                              <a:pt x="10" y="14"/>
                            </a:lnTo>
                            <a:lnTo>
                              <a:pt x="13" y="16"/>
                            </a:lnTo>
                            <a:lnTo>
                              <a:pt x="18" y="18"/>
                            </a:lnTo>
                            <a:lnTo>
                              <a:pt x="24" y="20"/>
                            </a:lnTo>
                            <a:lnTo>
                              <a:pt x="30" y="21"/>
                            </a:lnTo>
                            <a:lnTo>
                              <a:pt x="35" y="22"/>
                            </a:lnTo>
                            <a:lnTo>
                              <a:pt x="39" y="23"/>
                            </a:lnTo>
                            <a:lnTo>
                              <a:pt x="43" y="24"/>
                            </a:lnTo>
                            <a:lnTo>
                              <a:pt x="45" y="25"/>
                            </a:lnTo>
                            <a:lnTo>
                              <a:pt x="49" y="25"/>
                            </a:lnTo>
                            <a:lnTo>
                              <a:pt x="53" y="26"/>
                            </a:lnTo>
                            <a:lnTo>
                              <a:pt x="57" y="27"/>
                            </a:lnTo>
                            <a:lnTo>
                              <a:pt x="62" y="28"/>
                            </a:lnTo>
                            <a:lnTo>
                              <a:pt x="65" y="29"/>
                            </a:lnTo>
                            <a:lnTo>
                              <a:pt x="69" y="29"/>
                            </a:lnTo>
                            <a:lnTo>
                              <a:pt x="76" y="30"/>
                            </a:lnTo>
                            <a:lnTo>
                              <a:pt x="80" y="31"/>
                            </a:lnTo>
                            <a:lnTo>
                              <a:pt x="85" y="33"/>
                            </a:lnTo>
                            <a:lnTo>
                              <a:pt x="91" y="34"/>
                            </a:lnTo>
                            <a:lnTo>
                              <a:pt x="98" y="36"/>
                            </a:lnTo>
                            <a:lnTo>
                              <a:pt x="102" y="37"/>
                            </a:lnTo>
                            <a:lnTo>
                              <a:pt x="106" y="39"/>
                            </a:lnTo>
                            <a:lnTo>
                              <a:pt x="108" y="40"/>
                            </a:lnTo>
                            <a:lnTo>
                              <a:pt x="111" y="41"/>
                            </a:lnTo>
                            <a:lnTo>
                              <a:pt x="115" y="42"/>
                            </a:lnTo>
                            <a:lnTo>
                              <a:pt x="116" y="43"/>
                            </a:lnTo>
                            <a:lnTo>
                              <a:pt x="118" y="44"/>
                            </a:lnTo>
                            <a:lnTo>
                              <a:pt x="120" y="44"/>
                            </a:lnTo>
                            <a:lnTo>
                              <a:pt x="121" y="45"/>
                            </a:lnTo>
                            <a:lnTo>
                              <a:pt x="122" y="46"/>
                            </a:lnTo>
                            <a:lnTo>
                              <a:pt x="124" y="47"/>
                            </a:lnTo>
                            <a:lnTo>
                              <a:pt x="125" y="48"/>
                            </a:lnTo>
                            <a:lnTo>
                              <a:pt x="126" y="48"/>
                            </a:lnTo>
                            <a:lnTo>
                              <a:pt x="128" y="48"/>
                            </a:lnTo>
                            <a:lnTo>
                              <a:pt x="130" y="49"/>
                            </a:lnTo>
                            <a:lnTo>
                              <a:pt x="130" y="50"/>
                            </a:lnTo>
                            <a:lnTo>
                              <a:pt x="131" y="51"/>
                            </a:lnTo>
                            <a:lnTo>
                              <a:pt x="132" y="52"/>
                            </a:lnTo>
                            <a:lnTo>
                              <a:pt x="133" y="53"/>
                            </a:lnTo>
                            <a:lnTo>
                              <a:pt x="133" y="55"/>
                            </a:lnTo>
                            <a:lnTo>
                              <a:pt x="134" y="57"/>
                            </a:lnTo>
                            <a:lnTo>
                              <a:pt x="134" y="60"/>
                            </a:lnTo>
                            <a:lnTo>
                              <a:pt x="135" y="64"/>
                            </a:lnTo>
                            <a:lnTo>
                              <a:pt x="149" y="56"/>
                            </a:lnTo>
                          </a:path>
                        </a:pathLst>
                      </a:custGeom>
                      <a:solidFill>
                        <a:srgbClr val="A04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32" name="Freeform 70"/>
                      <p:cNvSpPr>
                        <a:spLocks/>
                      </p:cNvSpPr>
                      <p:nvPr/>
                    </p:nvSpPr>
                    <p:spPr bwMode="auto">
                      <a:xfrm>
                        <a:off x="2863" y="1653"/>
                        <a:ext cx="21" cy="17"/>
                      </a:xfrm>
                      <a:custGeom>
                        <a:avLst/>
                        <a:gdLst>
                          <a:gd name="T0" fmla="*/ 20 w 21"/>
                          <a:gd name="T1" fmla="*/ 5 h 17"/>
                          <a:gd name="T2" fmla="*/ 15 w 21"/>
                          <a:gd name="T3" fmla="*/ 5 h 17"/>
                          <a:gd name="T4" fmla="*/ 9 w 21"/>
                          <a:gd name="T5" fmla="*/ 3 h 17"/>
                          <a:gd name="T6" fmla="*/ 4 w 21"/>
                          <a:gd name="T7" fmla="*/ 1 h 17"/>
                          <a:gd name="T8" fmla="*/ 0 w 21"/>
                          <a:gd name="T9" fmla="*/ 0 h 17"/>
                          <a:gd name="T10" fmla="*/ 1 w 21"/>
                          <a:gd name="T11" fmla="*/ 1 h 17"/>
                          <a:gd name="T12" fmla="*/ 2 w 21"/>
                          <a:gd name="T13" fmla="*/ 3 h 17"/>
                          <a:gd name="T14" fmla="*/ 4 w 21"/>
                          <a:gd name="T15" fmla="*/ 5 h 17"/>
                          <a:gd name="T16" fmla="*/ 7 w 21"/>
                          <a:gd name="T17" fmla="*/ 7 h 17"/>
                          <a:gd name="T18" fmla="*/ 3 w 21"/>
                          <a:gd name="T19" fmla="*/ 5 h 17"/>
                          <a:gd name="T20" fmla="*/ 4 w 21"/>
                          <a:gd name="T21" fmla="*/ 8 h 17"/>
                          <a:gd name="T22" fmla="*/ 6 w 21"/>
                          <a:gd name="T23" fmla="*/ 8 h 17"/>
                          <a:gd name="T24" fmla="*/ 3 w 21"/>
                          <a:gd name="T25" fmla="*/ 8 h 17"/>
                          <a:gd name="T26" fmla="*/ 0 w 21"/>
                          <a:gd name="T27" fmla="*/ 8 h 17"/>
                          <a:gd name="T28" fmla="*/ 1 w 21"/>
                          <a:gd name="T29" fmla="*/ 10 h 17"/>
                          <a:gd name="T30" fmla="*/ 3 w 21"/>
                          <a:gd name="T31" fmla="*/ 12 h 17"/>
                          <a:gd name="T32" fmla="*/ 6 w 21"/>
                          <a:gd name="T33" fmla="*/ 14 h 17"/>
                          <a:gd name="T34" fmla="*/ 9 w 21"/>
                          <a:gd name="T35" fmla="*/ 16 h 17"/>
                          <a:gd name="T36" fmla="*/ 12 w 21"/>
                          <a:gd name="T37" fmla="*/ 16 h 17"/>
                          <a:gd name="T38" fmla="*/ 16 w 21"/>
                          <a:gd name="T39" fmla="*/ 16 h 17"/>
                          <a:gd name="T40" fmla="*/ 12 w 21"/>
                          <a:gd name="T41" fmla="*/ 14 h 17"/>
                          <a:gd name="T42" fmla="*/ 10 w 21"/>
                          <a:gd name="T43" fmla="*/ 12 h 17"/>
                          <a:gd name="T44" fmla="*/ 8 w 21"/>
                          <a:gd name="T45" fmla="*/ 12 h 17"/>
                          <a:gd name="T46" fmla="*/ 7 w 21"/>
                          <a:gd name="T47" fmla="*/ 8 h 17"/>
                          <a:gd name="T48" fmla="*/ 8 w 21"/>
                          <a:gd name="T49" fmla="*/ 10 h 17"/>
                          <a:gd name="T50" fmla="*/ 11 w 21"/>
                          <a:gd name="T51" fmla="*/ 10 h 17"/>
                          <a:gd name="T52" fmla="*/ 13 w 21"/>
                          <a:gd name="T53" fmla="*/ 10 h 17"/>
                          <a:gd name="T54" fmla="*/ 16 w 21"/>
                          <a:gd name="T55" fmla="*/ 10 h 17"/>
                          <a:gd name="T56" fmla="*/ 12 w 21"/>
                          <a:gd name="T57" fmla="*/ 7 h 17"/>
                          <a:gd name="T58" fmla="*/ 14 w 21"/>
                          <a:gd name="T59" fmla="*/ 7 h 17"/>
                          <a:gd name="T60" fmla="*/ 17 w 21"/>
                          <a:gd name="T61" fmla="*/ 7 h 17"/>
                          <a:gd name="T62" fmla="*/ 20 w 21"/>
                          <a:gd name="T63" fmla="*/ 5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7"/>
                          <a:gd name="T98" fmla="*/ 21 w 21"/>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7">
                            <a:moveTo>
                              <a:pt x="20" y="5"/>
                            </a:moveTo>
                            <a:lnTo>
                              <a:pt x="15" y="5"/>
                            </a:lnTo>
                            <a:lnTo>
                              <a:pt x="9" y="3"/>
                            </a:lnTo>
                            <a:lnTo>
                              <a:pt x="4" y="1"/>
                            </a:lnTo>
                            <a:lnTo>
                              <a:pt x="0" y="0"/>
                            </a:lnTo>
                            <a:lnTo>
                              <a:pt x="1" y="1"/>
                            </a:lnTo>
                            <a:lnTo>
                              <a:pt x="2" y="3"/>
                            </a:lnTo>
                            <a:lnTo>
                              <a:pt x="4" y="5"/>
                            </a:lnTo>
                            <a:lnTo>
                              <a:pt x="7" y="7"/>
                            </a:lnTo>
                            <a:lnTo>
                              <a:pt x="3" y="5"/>
                            </a:lnTo>
                            <a:lnTo>
                              <a:pt x="4" y="8"/>
                            </a:lnTo>
                            <a:lnTo>
                              <a:pt x="6" y="8"/>
                            </a:lnTo>
                            <a:lnTo>
                              <a:pt x="3" y="8"/>
                            </a:lnTo>
                            <a:lnTo>
                              <a:pt x="0" y="8"/>
                            </a:lnTo>
                            <a:lnTo>
                              <a:pt x="1" y="10"/>
                            </a:lnTo>
                            <a:lnTo>
                              <a:pt x="3" y="12"/>
                            </a:lnTo>
                            <a:lnTo>
                              <a:pt x="6" y="14"/>
                            </a:lnTo>
                            <a:lnTo>
                              <a:pt x="9" y="16"/>
                            </a:lnTo>
                            <a:lnTo>
                              <a:pt x="12" y="16"/>
                            </a:lnTo>
                            <a:lnTo>
                              <a:pt x="16" y="16"/>
                            </a:lnTo>
                            <a:lnTo>
                              <a:pt x="12" y="14"/>
                            </a:lnTo>
                            <a:lnTo>
                              <a:pt x="10" y="12"/>
                            </a:lnTo>
                            <a:lnTo>
                              <a:pt x="8" y="12"/>
                            </a:lnTo>
                            <a:lnTo>
                              <a:pt x="7" y="8"/>
                            </a:lnTo>
                            <a:lnTo>
                              <a:pt x="8" y="10"/>
                            </a:lnTo>
                            <a:lnTo>
                              <a:pt x="11" y="10"/>
                            </a:lnTo>
                            <a:lnTo>
                              <a:pt x="13" y="10"/>
                            </a:lnTo>
                            <a:lnTo>
                              <a:pt x="16" y="10"/>
                            </a:lnTo>
                            <a:lnTo>
                              <a:pt x="12" y="7"/>
                            </a:lnTo>
                            <a:lnTo>
                              <a:pt x="14" y="7"/>
                            </a:lnTo>
                            <a:lnTo>
                              <a:pt x="17" y="7"/>
                            </a:lnTo>
                            <a:lnTo>
                              <a:pt x="20" y="5"/>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nvGrpSpPr>
                      <p:cNvPr id="19633" name="Group 71"/>
                      <p:cNvGrpSpPr>
                        <a:grpSpLocks/>
                      </p:cNvGrpSpPr>
                      <p:nvPr/>
                    </p:nvGrpSpPr>
                    <p:grpSpPr bwMode="auto">
                      <a:xfrm>
                        <a:off x="2888" y="1667"/>
                        <a:ext cx="67" cy="30"/>
                        <a:chOff x="2888" y="1667"/>
                        <a:chExt cx="67" cy="30"/>
                      </a:xfrm>
                    </p:grpSpPr>
                    <p:grpSp>
                      <p:nvGrpSpPr>
                        <p:cNvPr id="19637" name="Group 72"/>
                        <p:cNvGrpSpPr>
                          <a:grpSpLocks/>
                        </p:cNvGrpSpPr>
                        <p:nvPr/>
                      </p:nvGrpSpPr>
                      <p:grpSpPr bwMode="auto">
                        <a:xfrm>
                          <a:off x="2888" y="1667"/>
                          <a:ext cx="42" cy="24"/>
                          <a:chOff x="2888" y="1667"/>
                          <a:chExt cx="42" cy="24"/>
                        </a:xfrm>
                      </p:grpSpPr>
                      <p:sp>
                        <p:nvSpPr>
                          <p:cNvPr id="19639" name="Freeform 73"/>
                          <p:cNvSpPr>
                            <a:spLocks/>
                          </p:cNvSpPr>
                          <p:nvPr/>
                        </p:nvSpPr>
                        <p:spPr bwMode="auto">
                          <a:xfrm>
                            <a:off x="2898" y="1667"/>
                            <a:ext cx="32" cy="17"/>
                          </a:xfrm>
                          <a:custGeom>
                            <a:avLst/>
                            <a:gdLst>
                              <a:gd name="T0" fmla="*/ 28 w 32"/>
                              <a:gd name="T1" fmla="*/ 0 h 17"/>
                              <a:gd name="T2" fmla="*/ 25 w 32"/>
                              <a:gd name="T3" fmla="*/ 5 h 17"/>
                              <a:gd name="T4" fmla="*/ 22 w 32"/>
                              <a:gd name="T5" fmla="*/ 10 h 17"/>
                              <a:gd name="T6" fmla="*/ 17 w 32"/>
                              <a:gd name="T7" fmla="*/ 10 h 17"/>
                              <a:gd name="T8" fmla="*/ 12 w 32"/>
                              <a:gd name="T9" fmla="*/ 10 h 17"/>
                              <a:gd name="T10" fmla="*/ 9 w 32"/>
                              <a:gd name="T11" fmla="*/ 10 h 17"/>
                              <a:gd name="T12" fmla="*/ 6 w 32"/>
                              <a:gd name="T13" fmla="*/ 5 h 17"/>
                              <a:gd name="T14" fmla="*/ 2 w 32"/>
                              <a:gd name="T15" fmla="*/ 5 h 17"/>
                              <a:gd name="T16" fmla="*/ 0 w 32"/>
                              <a:gd name="T17" fmla="*/ 0 h 17"/>
                              <a:gd name="T18" fmla="*/ 2 w 32"/>
                              <a:gd name="T19" fmla="*/ 5 h 17"/>
                              <a:gd name="T20" fmla="*/ 5 w 32"/>
                              <a:gd name="T21" fmla="*/ 10 h 17"/>
                              <a:gd name="T22" fmla="*/ 9 w 32"/>
                              <a:gd name="T23" fmla="*/ 16 h 17"/>
                              <a:gd name="T24" fmla="*/ 12 w 32"/>
                              <a:gd name="T25" fmla="*/ 16 h 17"/>
                              <a:gd name="T26" fmla="*/ 16 w 32"/>
                              <a:gd name="T27" fmla="*/ 16 h 17"/>
                              <a:gd name="T28" fmla="*/ 20 w 32"/>
                              <a:gd name="T29" fmla="*/ 16 h 17"/>
                              <a:gd name="T30" fmla="*/ 24 w 32"/>
                              <a:gd name="T31" fmla="*/ 16 h 17"/>
                              <a:gd name="T32" fmla="*/ 27 w 32"/>
                              <a:gd name="T33" fmla="*/ 10 h 17"/>
                              <a:gd name="T34" fmla="*/ 31 w 32"/>
                              <a:gd name="T35" fmla="*/ 10 h 17"/>
                              <a:gd name="T36" fmla="*/ 28 w 3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7"/>
                              <a:gd name="T59" fmla="*/ 32 w 3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7">
                                <a:moveTo>
                                  <a:pt x="28" y="0"/>
                                </a:moveTo>
                                <a:lnTo>
                                  <a:pt x="25" y="5"/>
                                </a:lnTo>
                                <a:lnTo>
                                  <a:pt x="22" y="10"/>
                                </a:lnTo>
                                <a:lnTo>
                                  <a:pt x="17" y="10"/>
                                </a:lnTo>
                                <a:lnTo>
                                  <a:pt x="12" y="10"/>
                                </a:lnTo>
                                <a:lnTo>
                                  <a:pt x="9" y="10"/>
                                </a:lnTo>
                                <a:lnTo>
                                  <a:pt x="6" y="5"/>
                                </a:lnTo>
                                <a:lnTo>
                                  <a:pt x="2" y="5"/>
                                </a:lnTo>
                                <a:lnTo>
                                  <a:pt x="0" y="0"/>
                                </a:lnTo>
                                <a:lnTo>
                                  <a:pt x="2" y="5"/>
                                </a:lnTo>
                                <a:lnTo>
                                  <a:pt x="5" y="10"/>
                                </a:lnTo>
                                <a:lnTo>
                                  <a:pt x="9" y="16"/>
                                </a:lnTo>
                                <a:lnTo>
                                  <a:pt x="12" y="16"/>
                                </a:lnTo>
                                <a:lnTo>
                                  <a:pt x="16" y="16"/>
                                </a:lnTo>
                                <a:lnTo>
                                  <a:pt x="20" y="16"/>
                                </a:lnTo>
                                <a:lnTo>
                                  <a:pt x="24" y="16"/>
                                </a:lnTo>
                                <a:lnTo>
                                  <a:pt x="27" y="10"/>
                                </a:lnTo>
                                <a:lnTo>
                                  <a:pt x="31" y="10"/>
                                </a:lnTo>
                                <a:lnTo>
                                  <a:pt x="28"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40" name="Freeform 74"/>
                          <p:cNvSpPr>
                            <a:spLocks/>
                          </p:cNvSpPr>
                          <p:nvPr/>
                        </p:nvSpPr>
                        <p:spPr bwMode="auto">
                          <a:xfrm>
                            <a:off x="2888" y="1674"/>
                            <a:ext cx="31" cy="17"/>
                          </a:xfrm>
                          <a:custGeom>
                            <a:avLst/>
                            <a:gdLst>
                              <a:gd name="T0" fmla="*/ 27 w 31"/>
                              <a:gd name="T1" fmla="*/ 0 h 17"/>
                              <a:gd name="T2" fmla="*/ 24 w 31"/>
                              <a:gd name="T3" fmla="*/ 8 h 17"/>
                              <a:gd name="T4" fmla="*/ 20 w 31"/>
                              <a:gd name="T5" fmla="*/ 8 h 17"/>
                              <a:gd name="T6" fmla="*/ 16 w 31"/>
                              <a:gd name="T7" fmla="*/ 8 h 17"/>
                              <a:gd name="T8" fmla="*/ 12 w 31"/>
                              <a:gd name="T9" fmla="*/ 8 h 17"/>
                              <a:gd name="T10" fmla="*/ 9 w 31"/>
                              <a:gd name="T11" fmla="*/ 8 h 17"/>
                              <a:gd name="T12" fmla="*/ 5 w 31"/>
                              <a:gd name="T13" fmla="*/ 8 h 17"/>
                              <a:gd name="T14" fmla="*/ 2 w 31"/>
                              <a:gd name="T15" fmla="*/ 0 h 17"/>
                              <a:gd name="T16" fmla="*/ 0 w 31"/>
                              <a:gd name="T17" fmla="*/ 0 h 17"/>
                              <a:gd name="T18" fmla="*/ 2 w 31"/>
                              <a:gd name="T19" fmla="*/ 8 h 17"/>
                              <a:gd name="T20" fmla="*/ 5 w 31"/>
                              <a:gd name="T21" fmla="*/ 8 h 17"/>
                              <a:gd name="T22" fmla="*/ 8 w 31"/>
                              <a:gd name="T23" fmla="*/ 16 h 17"/>
                              <a:gd name="T24" fmla="*/ 12 w 31"/>
                              <a:gd name="T25" fmla="*/ 16 h 17"/>
                              <a:gd name="T26" fmla="*/ 15 w 31"/>
                              <a:gd name="T27" fmla="*/ 16 h 17"/>
                              <a:gd name="T28" fmla="*/ 19 w 31"/>
                              <a:gd name="T29" fmla="*/ 16 h 17"/>
                              <a:gd name="T30" fmla="*/ 23 w 31"/>
                              <a:gd name="T31" fmla="*/ 16 h 17"/>
                              <a:gd name="T32" fmla="*/ 26 w 31"/>
                              <a:gd name="T33" fmla="*/ 8 h 17"/>
                              <a:gd name="T34" fmla="*/ 30 w 31"/>
                              <a:gd name="T35" fmla="*/ 8 h 17"/>
                              <a:gd name="T36" fmla="*/ 27 w 31"/>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17"/>
                              <a:gd name="T59" fmla="*/ 31 w 3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17">
                                <a:moveTo>
                                  <a:pt x="27" y="0"/>
                                </a:moveTo>
                                <a:lnTo>
                                  <a:pt x="24" y="8"/>
                                </a:lnTo>
                                <a:lnTo>
                                  <a:pt x="20" y="8"/>
                                </a:lnTo>
                                <a:lnTo>
                                  <a:pt x="16" y="8"/>
                                </a:lnTo>
                                <a:lnTo>
                                  <a:pt x="12" y="8"/>
                                </a:lnTo>
                                <a:lnTo>
                                  <a:pt x="9" y="8"/>
                                </a:lnTo>
                                <a:lnTo>
                                  <a:pt x="5" y="8"/>
                                </a:lnTo>
                                <a:lnTo>
                                  <a:pt x="2" y="0"/>
                                </a:lnTo>
                                <a:lnTo>
                                  <a:pt x="0" y="0"/>
                                </a:lnTo>
                                <a:lnTo>
                                  <a:pt x="2" y="8"/>
                                </a:lnTo>
                                <a:lnTo>
                                  <a:pt x="5" y="8"/>
                                </a:lnTo>
                                <a:lnTo>
                                  <a:pt x="8" y="16"/>
                                </a:lnTo>
                                <a:lnTo>
                                  <a:pt x="12" y="16"/>
                                </a:lnTo>
                                <a:lnTo>
                                  <a:pt x="15" y="16"/>
                                </a:lnTo>
                                <a:lnTo>
                                  <a:pt x="19" y="16"/>
                                </a:lnTo>
                                <a:lnTo>
                                  <a:pt x="23" y="16"/>
                                </a:lnTo>
                                <a:lnTo>
                                  <a:pt x="26" y="8"/>
                                </a:lnTo>
                                <a:lnTo>
                                  <a:pt x="30" y="8"/>
                                </a:lnTo>
                                <a:lnTo>
                                  <a:pt x="27"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sp>
                      <p:nvSpPr>
                        <p:cNvPr id="19638" name="Freeform 75"/>
                        <p:cNvSpPr>
                          <a:spLocks/>
                        </p:cNvSpPr>
                        <p:nvPr/>
                      </p:nvSpPr>
                      <p:spPr bwMode="auto">
                        <a:xfrm>
                          <a:off x="2930" y="1680"/>
                          <a:ext cx="25" cy="17"/>
                        </a:xfrm>
                        <a:custGeom>
                          <a:avLst/>
                          <a:gdLst>
                            <a:gd name="T0" fmla="*/ 24 w 25"/>
                            <a:gd name="T1" fmla="*/ 0 h 17"/>
                            <a:gd name="T2" fmla="*/ 16 w 25"/>
                            <a:gd name="T3" fmla="*/ 0 h 17"/>
                            <a:gd name="T4" fmla="*/ 14 w 25"/>
                            <a:gd name="T5" fmla="*/ 0 h 17"/>
                            <a:gd name="T6" fmla="*/ 12 w 25"/>
                            <a:gd name="T7" fmla="*/ 16 h 17"/>
                            <a:gd name="T8" fmla="*/ 9 w 25"/>
                            <a:gd name="T9" fmla="*/ 16 h 17"/>
                            <a:gd name="T10" fmla="*/ 4 w 25"/>
                            <a:gd name="T11" fmla="*/ 16 h 17"/>
                            <a:gd name="T12" fmla="*/ 0 w 25"/>
                            <a:gd name="T13" fmla="*/ 16 h 17"/>
                            <a:gd name="T14" fmla="*/ 13 w 25"/>
                            <a:gd name="T15" fmla="*/ 16 h 17"/>
                            <a:gd name="T16" fmla="*/ 24 w 2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24" y="0"/>
                              </a:moveTo>
                              <a:lnTo>
                                <a:pt x="16" y="0"/>
                              </a:lnTo>
                              <a:lnTo>
                                <a:pt x="14" y="0"/>
                              </a:lnTo>
                              <a:lnTo>
                                <a:pt x="12" y="16"/>
                              </a:lnTo>
                              <a:lnTo>
                                <a:pt x="9" y="16"/>
                              </a:lnTo>
                              <a:lnTo>
                                <a:pt x="4" y="16"/>
                              </a:lnTo>
                              <a:lnTo>
                                <a:pt x="0" y="16"/>
                              </a:lnTo>
                              <a:lnTo>
                                <a:pt x="13" y="16"/>
                              </a:lnTo>
                              <a:lnTo>
                                <a:pt x="24"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sp>
                    <p:nvSpPr>
                      <p:cNvPr id="19634" name="Freeform 76"/>
                      <p:cNvSpPr>
                        <a:spLocks/>
                      </p:cNvSpPr>
                      <p:nvPr/>
                    </p:nvSpPr>
                    <p:spPr bwMode="auto">
                      <a:xfrm>
                        <a:off x="3132" y="1710"/>
                        <a:ext cx="17" cy="17"/>
                      </a:xfrm>
                      <a:custGeom>
                        <a:avLst/>
                        <a:gdLst>
                          <a:gd name="T0" fmla="*/ 8 w 17"/>
                          <a:gd name="T1" fmla="*/ 0 h 17"/>
                          <a:gd name="T2" fmla="*/ 13 w 17"/>
                          <a:gd name="T3" fmla="*/ 1 h 17"/>
                          <a:gd name="T4" fmla="*/ 16 w 17"/>
                          <a:gd name="T5" fmla="*/ 5 h 17"/>
                          <a:gd name="T6" fmla="*/ 16 w 17"/>
                          <a:gd name="T7" fmla="*/ 7 h 17"/>
                          <a:gd name="T8" fmla="*/ 16 w 17"/>
                          <a:gd name="T9" fmla="*/ 8 h 17"/>
                          <a:gd name="T10" fmla="*/ 16 w 17"/>
                          <a:gd name="T11" fmla="*/ 12 h 17"/>
                          <a:gd name="T12" fmla="*/ 13 w 17"/>
                          <a:gd name="T13" fmla="*/ 14 h 17"/>
                          <a:gd name="T14" fmla="*/ 13 w 17"/>
                          <a:gd name="T15" fmla="*/ 12 h 17"/>
                          <a:gd name="T16" fmla="*/ 13 w 17"/>
                          <a:gd name="T17" fmla="*/ 10 h 17"/>
                          <a:gd name="T18" fmla="*/ 13 w 17"/>
                          <a:gd name="T19" fmla="*/ 12 h 17"/>
                          <a:gd name="T20" fmla="*/ 13 w 17"/>
                          <a:gd name="T21" fmla="*/ 14 h 17"/>
                          <a:gd name="T22" fmla="*/ 10 w 17"/>
                          <a:gd name="T23" fmla="*/ 16 h 17"/>
                          <a:gd name="T24" fmla="*/ 10 w 17"/>
                          <a:gd name="T25" fmla="*/ 12 h 17"/>
                          <a:gd name="T26" fmla="*/ 10 w 17"/>
                          <a:gd name="T27" fmla="*/ 8 h 17"/>
                          <a:gd name="T28" fmla="*/ 8 w 17"/>
                          <a:gd name="T29" fmla="*/ 7 h 17"/>
                          <a:gd name="T30" fmla="*/ 5 w 17"/>
                          <a:gd name="T31" fmla="*/ 7 h 17"/>
                          <a:gd name="T32" fmla="*/ 2 w 17"/>
                          <a:gd name="T33" fmla="*/ 5 h 17"/>
                          <a:gd name="T34" fmla="*/ 0 w 17"/>
                          <a:gd name="T35" fmla="*/ 5 h 17"/>
                          <a:gd name="T36" fmla="*/ 2 w 17"/>
                          <a:gd name="T37" fmla="*/ 5 h 17"/>
                          <a:gd name="T38" fmla="*/ 5 w 17"/>
                          <a:gd name="T39" fmla="*/ 3 h 17"/>
                          <a:gd name="T40" fmla="*/ 10 w 17"/>
                          <a:gd name="T41" fmla="*/ 5 h 17"/>
                          <a:gd name="T42" fmla="*/ 10 w 17"/>
                          <a:gd name="T43" fmla="*/ 1 h 17"/>
                          <a:gd name="T44" fmla="*/ 8 w 17"/>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8" y="0"/>
                            </a:moveTo>
                            <a:lnTo>
                              <a:pt x="13" y="1"/>
                            </a:lnTo>
                            <a:lnTo>
                              <a:pt x="16" y="5"/>
                            </a:lnTo>
                            <a:lnTo>
                              <a:pt x="16" y="7"/>
                            </a:lnTo>
                            <a:lnTo>
                              <a:pt x="16" y="8"/>
                            </a:lnTo>
                            <a:lnTo>
                              <a:pt x="16" y="12"/>
                            </a:lnTo>
                            <a:lnTo>
                              <a:pt x="13" y="14"/>
                            </a:lnTo>
                            <a:lnTo>
                              <a:pt x="13" y="12"/>
                            </a:lnTo>
                            <a:lnTo>
                              <a:pt x="13" y="10"/>
                            </a:lnTo>
                            <a:lnTo>
                              <a:pt x="13" y="12"/>
                            </a:lnTo>
                            <a:lnTo>
                              <a:pt x="13" y="14"/>
                            </a:lnTo>
                            <a:lnTo>
                              <a:pt x="10" y="16"/>
                            </a:lnTo>
                            <a:lnTo>
                              <a:pt x="10" y="12"/>
                            </a:lnTo>
                            <a:lnTo>
                              <a:pt x="10" y="8"/>
                            </a:lnTo>
                            <a:lnTo>
                              <a:pt x="8" y="7"/>
                            </a:lnTo>
                            <a:lnTo>
                              <a:pt x="5" y="7"/>
                            </a:lnTo>
                            <a:lnTo>
                              <a:pt x="2" y="5"/>
                            </a:lnTo>
                            <a:lnTo>
                              <a:pt x="0" y="5"/>
                            </a:lnTo>
                            <a:lnTo>
                              <a:pt x="2" y="5"/>
                            </a:lnTo>
                            <a:lnTo>
                              <a:pt x="5" y="3"/>
                            </a:lnTo>
                            <a:lnTo>
                              <a:pt x="10" y="5"/>
                            </a:lnTo>
                            <a:lnTo>
                              <a:pt x="10" y="1"/>
                            </a:lnTo>
                            <a:lnTo>
                              <a:pt x="8"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35" name="Freeform 77"/>
                      <p:cNvSpPr>
                        <a:spLocks/>
                      </p:cNvSpPr>
                      <p:nvPr/>
                    </p:nvSpPr>
                    <p:spPr bwMode="auto">
                      <a:xfrm>
                        <a:off x="3063" y="1725"/>
                        <a:ext cx="17" cy="32"/>
                      </a:xfrm>
                      <a:custGeom>
                        <a:avLst/>
                        <a:gdLst>
                          <a:gd name="T0" fmla="*/ 6 w 17"/>
                          <a:gd name="T1" fmla="*/ 0 h 32"/>
                          <a:gd name="T2" fmla="*/ 9 w 17"/>
                          <a:gd name="T3" fmla="*/ 2 h 32"/>
                          <a:gd name="T4" fmla="*/ 11 w 17"/>
                          <a:gd name="T5" fmla="*/ 3 h 32"/>
                          <a:gd name="T6" fmla="*/ 13 w 17"/>
                          <a:gd name="T7" fmla="*/ 5 h 32"/>
                          <a:gd name="T8" fmla="*/ 16 w 17"/>
                          <a:gd name="T9" fmla="*/ 6 h 32"/>
                          <a:gd name="T10" fmla="*/ 13 w 17"/>
                          <a:gd name="T11" fmla="*/ 7 h 32"/>
                          <a:gd name="T12" fmla="*/ 13 w 17"/>
                          <a:gd name="T13" fmla="*/ 7 h 32"/>
                          <a:gd name="T14" fmla="*/ 13 w 17"/>
                          <a:gd name="T15" fmla="*/ 9 h 32"/>
                          <a:gd name="T16" fmla="*/ 11 w 17"/>
                          <a:gd name="T17" fmla="*/ 8 h 32"/>
                          <a:gd name="T18" fmla="*/ 9 w 17"/>
                          <a:gd name="T19" fmla="*/ 7 h 32"/>
                          <a:gd name="T20" fmla="*/ 11 w 17"/>
                          <a:gd name="T21" fmla="*/ 9 h 32"/>
                          <a:gd name="T22" fmla="*/ 6 w 17"/>
                          <a:gd name="T23" fmla="*/ 11 h 32"/>
                          <a:gd name="T24" fmla="*/ 11 w 17"/>
                          <a:gd name="T25" fmla="*/ 13 h 32"/>
                          <a:gd name="T26" fmla="*/ 4 w 17"/>
                          <a:gd name="T27" fmla="*/ 13 h 32"/>
                          <a:gd name="T28" fmla="*/ 4 w 17"/>
                          <a:gd name="T29" fmla="*/ 14 h 32"/>
                          <a:gd name="T30" fmla="*/ 6 w 17"/>
                          <a:gd name="T31" fmla="*/ 18 h 32"/>
                          <a:gd name="T32" fmla="*/ 6 w 17"/>
                          <a:gd name="T33" fmla="*/ 26 h 32"/>
                          <a:gd name="T34" fmla="*/ 11 w 17"/>
                          <a:gd name="T35" fmla="*/ 28 h 32"/>
                          <a:gd name="T36" fmla="*/ 11 w 17"/>
                          <a:gd name="T37" fmla="*/ 28 h 32"/>
                          <a:gd name="T38" fmla="*/ 16 w 17"/>
                          <a:gd name="T39" fmla="*/ 29 h 32"/>
                          <a:gd name="T40" fmla="*/ 11 w 17"/>
                          <a:gd name="T41" fmla="*/ 31 h 32"/>
                          <a:gd name="T42" fmla="*/ 9 w 17"/>
                          <a:gd name="T43" fmla="*/ 29 h 32"/>
                          <a:gd name="T44" fmla="*/ 6 w 17"/>
                          <a:gd name="T45" fmla="*/ 28 h 32"/>
                          <a:gd name="T46" fmla="*/ 2 w 17"/>
                          <a:gd name="T47" fmla="*/ 18 h 32"/>
                          <a:gd name="T48" fmla="*/ 0 w 17"/>
                          <a:gd name="T49" fmla="*/ 17 h 32"/>
                          <a:gd name="T50" fmla="*/ 0 w 17"/>
                          <a:gd name="T51" fmla="*/ 13 h 32"/>
                          <a:gd name="T52" fmla="*/ 0 w 17"/>
                          <a:gd name="T53" fmla="*/ 9 h 32"/>
                          <a:gd name="T54" fmla="*/ 4 w 17"/>
                          <a:gd name="T55" fmla="*/ 5 h 32"/>
                          <a:gd name="T56" fmla="*/ 4 w 17"/>
                          <a:gd name="T57" fmla="*/ 4 h 32"/>
                          <a:gd name="T58" fmla="*/ 6 w 17"/>
                          <a:gd name="T59" fmla="*/ 0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32"/>
                          <a:gd name="T92" fmla="*/ 17 w 1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32">
                            <a:moveTo>
                              <a:pt x="6" y="0"/>
                            </a:moveTo>
                            <a:lnTo>
                              <a:pt x="9" y="2"/>
                            </a:lnTo>
                            <a:lnTo>
                              <a:pt x="11" y="3"/>
                            </a:lnTo>
                            <a:lnTo>
                              <a:pt x="13" y="5"/>
                            </a:lnTo>
                            <a:lnTo>
                              <a:pt x="16" y="6"/>
                            </a:lnTo>
                            <a:lnTo>
                              <a:pt x="13" y="7"/>
                            </a:lnTo>
                            <a:lnTo>
                              <a:pt x="13" y="9"/>
                            </a:lnTo>
                            <a:lnTo>
                              <a:pt x="11" y="8"/>
                            </a:lnTo>
                            <a:lnTo>
                              <a:pt x="9" y="7"/>
                            </a:lnTo>
                            <a:lnTo>
                              <a:pt x="11" y="9"/>
                            </a:lnTo>
                            <a:lnTo>
                              <a:pt x="6" y="11"/>
                            </a:lnTo>
                            <a:lnTo>
                              <a:pt x="11" y="13"/>
                            </a:lnTo>
                            <a:lnTo>
                              <a:pt x="4" y="13"/>
                            </a:lnTo>
                            <a:lnTo>
                              <a:pt x="4" y="14"/>
                            </a:lnTo>
                            <a:lnTo>
                              <a:pt x="6" y="18"/>
                            </a:lnTo>
                            <a:lnTo>
                              <a:pt x="6" y="26"/>
                            </a:lnTo>
                            <a:lnTo>
                              <a:pt x="11" y="28"/>
                            </a:lnTo>
                            <a:lnTo>
                              <a:pt x="16" y="29"/>
                            </a:lnTo>
                            <a:lnTo>
                              <a:pt x="11" y="31"/>
                            </a:lnTo>
                            <a:lnTo>
                              <a:pt x="9" y="29"/>
                            </a:lnTo>
                            <a:lnTo>
                              <a:pt x="6" y="28"/>
                            </a:lnTo>
                            <a:lnTo>
                              <a:pt x="2" y="18"/>
                            </a:lnTo>
                            <a:lnTo>
                              <a:pt x="0" y="17"/>
                            </a:lnTo>
                            <a:lnTo>
                              <a:pt x="0" y="13"/>
                            </a:lnTo>
                            <a:lnTo>
                              <a:pt x="0" y="9"/>
                            </a:lnTo>
                            <a:lnTo>
                              <a:pt x="4" y="5"/>
                            </a:lnTo>
                            <a:lnTo>
                              <a:pt x="4" y="4"/>
                            </a:lnTo>
                            <a:lnTo>
                              <a:pt x="6"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36" name="Freeform 78"/>
                      <p:cNvSpPr>
                        <a:spLocks/>
                      </p:cNvSpPr>
                      <p:nvPr/>
                    </p:nvSpPr>
                    <p:spPr bwMode="auto">
                      <a:xfrm>
                        <a:off x="3068" y="1682"/>
                        <a:ext cx="42" cy="33"/>
                      </a:xfrm>
                      <a:custGeom>
                        <a:avLst/>
                        <a:gdLst>
                          <a:gd name="T0" fmla="*/ 34 w 42"/>
                          <a:gd name="T1" fmla="*/ 1 h 33"/>
                          <a:gd name="T2" fmla="*/ 30 w 42"/>
                          <a:gd name="T3" fmla="*/ 0 h 33"/>
                          <a:gd name="T4" fmla="*/ 26 w 42"/>
                          <a:gd name="T5" fmla="*/ 0 h 33"/>
                          <a:gd name="T6" fmla="*/ 21 w 42"/>
                          <a:gd name="T7" fmla="*/ 0 h 33"/>
                          <a:gd name="T8" fmla="*/ 16 w 42"/>
                          <a:gd name="T9" fmla="*/ 1 h 33"/>
                          <a:gd name="T10" fmla="*/ 12 w 42"/>
                          <a:gd name="T11" fmla="*/ 2 h 33"/>
                          <a:gd name="T12" fmla="*/ 8 w 42"/>
                          <a:gd name="T13" fmla="*/ 4 h 33"/>
                          <a:gd name="T14" fmla="*/ 4 w 42"/>
                          <a:gd name="T15" fmla="*/ 6 h 33"/>
                          <a:gd name="T16" fmla="*/ 0 w 42"/>
                          <a:gd name="T17" fmla="*/ 10 h 33"/>
                          <a:gd name="T18" fmla="*/ 3 w 42"/>
                          <a:gd name="T19" fmla="*/ 27 h 33"/>
                          <a:gd name="T20" fmla="*/ 16 w 42"/>
                          <a:gd name="T21" fmla="*/ 32 h 33"/>
                          <a:gd name="T22" fmla="*/ 21 w 42"/>
                          <a:gd name="T23" fmla="*/ 30 h 33"/>
                          <a:gd name="T24" fmla="*/ 24 w 42"/>
                          <a:gd name="T25" fmla="*/ 29 h 33"/>
                          <a:gd name="T26" fmla="*/ 27 w 42"/>
                          <a:gd name="T27" fmla="*/ 28 h 33"/>
                          <a:gd name="T28" fmla="*/ 32 w 42"/>
                          <a:gd name="T29" fmla="*/ 29 h 33"/>
                          <a:gd name="T30" fmla="*/ 41 w 42"/>
                          <a:gd name="T31" fmla="*/ 29 h 33"/>
                          <a:gd name="T32" fmla="*/ 34 w 4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3"/>
                          <a:gd name="T53" fmla="*/ 42 w 4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3">
                            <a:moveTo>
                              <a:pt x="34" y="1"/>
                            </a:moveTo>
                            <a:lnTo>
                              <a:pt x="30" y="0"/>
                            </a:lnTo>
                            <a:lnTo>
                              <a:pt x="26" y="0"/>
                            </a:lnTo>
                            <a:lnTo>
                              <a:pt x="21" y="0"/>
                            </a:lnTo>
                            <a:lnTo>
                              <a:pt x="16" y="1"/>
                            </a:lnTo>
                            <a:lnTo>
                              <a:pt x="12" y="2"/>
                            </a:lnTo>
                            <a:lnTo>
                              <a:pt x="8" y="4"/>
                            </a:lnTo>
                            <a:lnTo>
                              <a:pt x="4" y="6"/>
                            </a:lnTo>
                            <a:lnTo>
                              <a:pt x="0" y="10"/>
                            </a:lnTo>
                            <a:lnTo>
                              <a:pt x="3" y="27"/>
                            </a:lnTo>
                            <a:lnTo>
                              <a:pt x="16" y="32"/>
                            </a:lnTo>
                            <a:lnTo>
                              <a:pt x="21" y="30"/>
                            </a:lnTo>
                            <a:lnTo>
                              <a:pt x="24" y="29"/>
                            </a:lnTo>
                            <a:lnTo>
                              <a:pt x="27" y="28"/>
                            </a:lnTo>
                            <a:lnTo>
                              <a:pt x="32" y="29"/>
                            </a:lnTo>
                            <a:lnTo>
                              <a:pt x="41" y="29"/>
                            </a:lnTo>
                            <a:lnTo>
                              <a:pt x="34" y="1"/>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grpSp>
              </p:grpSp>
            </p:grpSp>
            <p:grpSp>
              <p:nvGrpSpPr>
                <p:cNvPr id="19615" name="Group 79"/>
                <p:cNvGrpSpPr>
                  <a:grpSpLocks/>
                </p:cNvGrpSpPr>
                <p:nvPr/>
              </p:nvGrpSpPr>
              <p:grpSpPr bwMode="auto">
                <a:xfrm>
                  <a:off x="3048" y="1741"/>
                  <a:ext cx="44" cy="32"/>
                  <a:chOff x="3048" y="1741"/>
                  <a:chExt cx="44" cy="32"/>
                </a:xfrm>
              </p:grpSpPr>
              <p:sp>
                <p:nvSpPr>
                  <p:cNvPr id="19616" name="Freeform 80"/>
                  <p:cNvSpPr>
                    <a:spLocks/>
                  </p:cNvSpPr>
                  <p:nvPr/>
                </p:nvSpPr>
                <p:spPr bwMode="auto">
                  <a:xfrm>
                    <a:off x="3051" y="1741"/>
                    <a:ext cx="41" cy="17"/>
                  </a:xfrm>
                  <a:custGeom>
                    <a:avLst/>
                    <a:gdLst>
                      <a:gd name="T0" fmla="*/ 40 w 41"/>
                      <a:gd name="T1" fmla="*/ 0 h 17"/>
                      <a:gd name="T2" fmla="*/ 35 w 41"/>
                      <a:gd name="T3" fmla="*/ 0 h 17"/>
                      <a:gd name="T4" fmla="*/ 25 w 41"/>
                      <a:gd name="T5" fmla="*/ 1 h 17"/>
                      <a:gd name="T6" fmla="*/ 18 w 41"/>
                      <a:gd name="T7" fmla="*/ 2 h 17"/>
                      <a:gd name="T8" fmla="*/ 13 w 41"/>
                      <a:gd name="T9" fmla="*/ 3 h 17"/>
                      <a:gd name="T10" fmla="*/ 8 w 41"/>
                      <a:gd name="T11" fmla="*/ 3 h 17"/>
                      <a:gd name="T12" fmla="*/ 0 w 41"/>
                      <a:gd name="T13" fmla="*/ 3 h 17"/>
                      <a:gd name="T14" fmla="*/ 1 w 41"/>
                      <a:gd name="T15" fmla="*/ 4 h 17"/>
                      <a:gd name="T16" fmla="*/ 3 w 41"/>
                      <a:gd name="T17" fmla="*/ 6 h 17"/>
                      <a:gd name="T18" fmla="*/ 3 w 41"/>
                      <a:gd name="T19" fmla="*/ 6 h 17"/>
                      <a:gd name="T20" fmla="*/ 5 w 41"/>
                      <a:gd name="T21" fmla="*/ 6 h 17"/>
                      <a:gd name="T22" fmla="*/ 4 w 41"/>
                      <a:gd name="T23" fmla="*/ 6 h 17"/>
                      <a:gd name="T24" fmla="*/ 3 w 41"/>
                      <a:gd name="T25" fmla="*/ 6 h 17"/>
                      <a:gd name="T26" fmla="*/ 4 w 41"/>
                      <a:gd name="T27" fmla="*/ 7 h 17"/>
                      <a:gd name="T28" fmla="*/ 5 w 41"/>
                      <a:gd name="T29" fmla="*/ 9 h 17"/>
                      <a:gd name="T30" fmla="*/ 6 w 41"/>
                      <a:gd name="T31" fmla="*/ 9 h 17"/>
                      <a:gd name="T32" fmla="*/ 9 w 41"/>
                      <a:gd name="T33" fmla="*/ 8 h 17"/>
                      <a:gd name="T34" fmla="*/ 10 w 41"/>
                      <a:gd name="T35" fmla="*/ 9 h 17"/>
                      <a:gd name="T36" fmla="*/ 8 w 41"/>
                      <a:gd name="T37" fmla="*/ 9 h 17"/>
                      <a:gd name="T38" fmla="*/ 6 w 41"/>
                      <a:gd name="T39" fmla="*/ 11 h 17"/>
                      <a:gd name="T40" fmla="*/ 6 w 41"/>
                      <a:gd name="T41" fmla="*/ 12 h 17"/>
                      <a:gd name="T42" fmla="*/ 6 w 41"/>
                      <a:gd name="T43" fmla="*/ 13 h 17"/>
                      <a:gd name="T44" fmla="*/ 10 w 41"/>
                      <a:gd name="T45" fmla="*/ 14 h 17"/>
                      <a:gd name="T46" fmla="*/ 11 w 41"/>
                      <a:gd name="T47" fmla="*/ 13 h 17"/>
                      <a:gd name="T48" fmla="*/ 12 w 41"/>
                      <a:gd name="T49" fmla="*/ 12 h 17"/>
                      <a:gd name="T50" fmla="*/ 14 w 41"/>
                      <a:gd name="T51" fmla="*/ 9 h 17"/>
                      <a:gd name="T52" fmla="*/ 15 w 41"/>
                      <a:gd name="T53" fmla="*/ 7 h 17"/>
                      <a:gd name="T54" fmla="*/ 19 w 41"/>
                      <a:gd name="T55" fmla="*/ 7 h 17"/>
                      <a:gd name="T56" fmla="*/ 21 w 41"/>
                      <a:gd name="T57" fmla="*/ 7 h 17"/>
                      <a:gd name="T58" fmla="*/ 21 w 41"/>
                      <a:gd name="T59" fmla="*/ 8 h 17"/>
                      <a:gd name="T60" fmla="*/ 22 w 41"/>
                      <a:gd name="T61" fmla="*/ 11 h 17"/>
                      <a:gd name="T62" fmla="*/ 21 w 41"/>
                      <a:gd name="T63" fmla="*/ 14 h 17"/>
                      <a:gd name="T64" fmla="*/ 22 w 41"/>
                      <a:gd name="T65" fmla="*/ 16 h 17"/>
                      <a:gd name="T66" fmla="*/ 25 w 41"/>
                      <a:gd name="T67" fmla="*/ 16 h 17"/>
                      <a:gd name="T68" fmla="*/ 25 w 41"/>
                      <a:gd name="T69" fmla="*/ 16 h 17"/>
                      <a:gd name="T70" fmla="*/ 26 w 41"/>
                      <a:gd name="T71" fmla="*/ 14 h 17"/>
                      <a:gd name="T72" fmla="*/ 25 w 41"/>
                      <a:gd name="T73" fmla="*/ 13 h 17"/>
                      <a:gd name="T74" fmla="*/ 25 w 41"/>
                      <a:gd name="T75" fmla="*/ 12 h 17"/>
                      <a:gd name="T76" fmla="*/ 24 w 41"/>
                      <a:gd name="T77" fmla="*/ 9 h 17"/>
                      <a:gd name="T78" fmla="*/ 25 w 41"/>
                      <a:gd name="T79" fmla="*/ 8 h 17"/>
                      <a:gd name="T80" fmla="*/ 25 w 41"/>
                      <a:gd name="T81" fmla="*/ 7 h 17"/>
                      <a:gd name="T82" fmla="*/ 26 w 41"/>
                      <a:gd name="T83" fmla="*/ 6 h 17"/>
                      <a:gd name="T84" fmla="*/ 29 w 41"/>
                      <a:gd name="T85" fmla="*/ 6 h 17"/>
                      <a:gd name="T86" fmla="*/ 34 w 41"/>
                      <a:gd name="T87" fmla="*/ 4 h 17"/>
                      <a:gd name="T88" fmla="*/ 38 w 41"/>
                      <a:gd name="T89" fmla="*/ 3 h 17"/>
                      <a:gd name="T90" fmla="*/ 40 w 41"/>
                      <a:gd name="T91" fmla="*/ 0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17"/>
                      <a:gd name="T140" fmla="*/ 41 w 41"/>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17">
                        <a:moveTo>
                          <a:pt x="40" y="0"/>
                        </a:moveTo>
                        <a:lnTo>
                          <a:pt x="35" y="0"/>
                        </a:lnTo>
                        <a:lnTo>
                          <a:pt x="25" y="1"/>
                        </a:lnTo>
                        <a:lnTo>
                          <a:pt x="18" y="2"/>
                        </a:lnTo>
                        <a:lnTo>
                          <a:pt x="13" y="3"/>
                        </a:lnTo>
                        <a:lnTo>
                          <a:pt x="8" y="3"/>
                        </a:lnTo>
                        <a:lnTo>
                          <a:pt x="0" y="3"/>
                        </a:lnTo>
                        <a:lnTo>
                          <a:pt x="1" y="4"/>
                        </a:lnTo>
                        <a:lnTo>
                          <a:pt x="3" y="6"/>
                        </a:lnTo>
                        <a:lnTo>
                          <a:pt x="5" y="6"/>
                        </a:lnTo>
                        <a:lnTo>
                          <a:pt x="4" y="6"/>
                        </a:lnTo>
                        <a:lnTo>
                          <a:pt x="3" y="6"/>
                        </a:lnTo>
                        <a:lnTo>
                          <a:pt x="4" y="7"/>
                        </a:lnTo>
                        <a:lnTo>
                          <a:pt x="5" y="9"/>
                        </a:lnTo>
                        <a:lnTo>
                          <a:pt x="6" y="9"/>
                        </a:lnTo>
                        <a:lnTo>
                          <a:pt x="9" y="8"/>
                        </a:lnTo>
                        <a:lnTo>
                          <a:pt x="10" y="9"/>
                        </a:lnTo>
                        <a:lnTo>
                          <a:pt x="8" y="9"/>
                        </a:lnTo>
                        <a:lnTo>
                          <a:pt x="6" y="11"/>
                        </a:lnTo>
                        <a:lnTo>
                          <a:pt x="6" y="12"/>
                        </a:lnTo>
                        <a:lnTo>
                          <a:pt x="6" y="13"/>
                        </a:lnTo>
                        <a:lnTo>
                          <a:pt x="10" y="14"/>
                        </a:lnTo>
                        <a:lnTo>
                          <a:pt x="11" y="13"/>
                        </a:lnTo>
                        <a:lnTo>
                          <a:pt x="12" y="12"/>
                        </a:lnTo>
                        <a:lnTo>
                          <a:pt x="14" y="9"/>
                        </a:lnTo>
                        <a:lnTo>
                          <a:pt x="15" y="7"/>
                        </a:lnTo>
                        <a:lnTo>
                          <a:pt x="19" y="7"/>
                        </a:lnTo>
                        <a:lnTo>
                          <a:pt x="21" y="7"/>
                        </a:lnTo>
                        <a:lnTo>
                          <a:pt x="21" y="8"/>
                        </a:lnTo>
                        <a:lnTo>
                          <a:pt x="22" y="11"/>
                        </a:lnTo>
                        <a:lnTo>
                          <a:pt x="21" y="14"/>
                        </a:lnTo>
                        <a:lnTo>
                          <a:pt x="22" y="16"/>
                        </a:lnTo>
                        <a:lnTo>
                          <a:pt x="25" y="16"/>
                        </a:lnTo>
                        <a:lnTo>
                          <a:pt x="26" y="14"/>
                        </a:lnTo>
                        <a:lnTo>
                          <a:pt x="25" y="13"/>
                        </a:lnTo>
                        <a:lnTo>
                          <a:pt x="25" y="12"/>
                        </a:lnTo>
                        <a:lnTo>
                          <a:pt x="24" y="9"/>
                        </a:lnTo>
                        <a:lnTo>
                          <a:pt x="25" y="8"/>
                        </a:lnTo>
                        <a:lnTo>
                          <a:pt x="25" y="7"/>
                        </a:lnTo>
                        <a:lnTo>
                          <a:pt x="26" y="6"/>
                        </a:lnTo>
                        <a:lnTo>
                          <a:pt x="29" y="6"/>
                        </a:lnTo>
                        <a:lnTo>
                          <a:pt x="34" y="4"/>
                        </a:lnTo>
                        <a:lnTo>
                          <a:pt x="38" y="3"/>
                        </a:lnTo>
                        <a:lnTo>
                          <a:pt x="40" y="0"/>
                        </a:lnTo>
                      </a:path>
                    </a:pathLst>
                  </a:custGeom>
                  <a:solidFill>
                    <a:srgbClr val="FF6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17" name="Freeform 81"/>
                  <p:cNvSpPr>
                    <a:spLocks/>
                  </p:cNvSpPr>
                  <p:nvPr/>
                </p:nvSpPr>
                <p:spPr bwMode="auto">
                  <a:xfrm>
                    <a:off x="3048" y="1746"/>
                    <a:ext cx="17" cy="1"/>
                  </a:xfrm>
                  <a:custGeom>
                    <a:avLst/>
                    <a:gdLst>
                      <a:gd name="T0" fmla="*/ 16 w 17"/>
                      <a:gd name="T1" fmla="*/ 0 h 1"/>
                      <a:gd name="T2" fmla="*/ 16 w 17"/>
                      <a:gd name="T3" fmla="*/ 0 h 1"/>
                      <a:gd name="T4" fmla="*/ 0 w 17"/>
                      <a:gd name="T5" fmla="*/ 0 h 1"/>
                      <a:gd name="T6" fmla="*/ 0 w 17"/>
                      <a:gd name="T7" fmla="*/ 0 h 1"/>
                      <a:gd name="T8" fmla="*/ 0 w 17"/>
                      <a:gd name="T9" fmla="*/ 0 h 1"/>
                      <a:gd name="T10" fmla="*/ 0 w 17"/>
                      <a:gd name="T11" fmla="*/ 0 h 1"/>
                      <a:gd name="T12" fmla="*/ 0 w 17"/>
                      <a:gd name="T13" fmla="*/ 0 h 1"/>
                      <a:gd name="T14" fmla="*/ 0 w 17"/>
                      <a:gd name="T15" fmla="*/ 0 h 1"/>
                      <a:gd name="T16" fmla="*/ 0 w 17"/>
                      <a:gd name="T17" fmla="*/ 0 h 1"/>
                      <a:gd name="T18" fmla="*/ 0 w 17"/>
                      <a:gd name="T19" fmla="*/ 0 h 1"/>
                      <a:gd name="T20" fmla="*/ 16 w 17"/>
                      <a:gd name="T21" fmla="*/ 0 h 1"/>
                      <a:gd name="T22" fmla="*/ 16 w 17"/>
                      <a:gd name="T23" fmla="*/ 0 h 1"/>
                      <a:gd name="T24" fmla="*/ 16 w 17"/>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
                      <a:gd name="T41" fmla="*/ 17 w 17"/>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
                        <a:moveTo>
                          <a:pt x="16" y="0"/>
                        </a:moveTo>
                        <a:lnTo>
                          <a:pt x="16" y="0"/>
                        </a:lnTo>
                        <a:lnTo>
                          <a:pt x="0" y="0"/>
                        </a:lnTo>
                        <a:lnTo>
                          <a:pt x="16"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18" name="Freeform 82"/>
                  <p:cNvSpPr>
                    <a:spLocks/>
                  </p:cNvSpPr>
                  <p:nvPr/>
                </p:nvSpPr>
                <p:spPr bwMode="auto">
                  <a:xfrm>
                    <a:off x="3051" y="1749"/>
                    <a:ext cx="17" cy="1"/>
                  </a:xfrm>
                  <a:custGeom>
                    <a:avLst/>
                    <a:gdLst>
                      <a:gd name="T0" fmla="*/ 16 w 17"/>
                      <a:gd name="T1" fmla="*/ 0 h 1"/>
                      <a:gd name="T2" fmla="*/ 0 w 17"/>
                      <a:gd name="T3" fmla="*/ 0 h 1"/>
                      <a:gd name="T4" fmla="*/ 0 w 17"/>
                      <a:gd name="T5" fmla="*/ 0 h 1"/>
                      <a:gd name="T6" fmla="*/ 0 w 17"/>
                      <a:gd name="T7" fmla="*/ 0 h 1"/>
                      <a:gd name="T8" fmla="*/ 0 w 17"/>
                      <a:gd name="T9" fmla="*/ 0 h 1"/>
                      <a:gd name="T10" fmla="*/ 0 w 17"/>
                      <a:gd name="T11" fmla="*/ 0 h 1"/>
                      <a:gd name="T12" fmla="*/ 0 w 17"/>
                      <a:gd name="T13" fmla="*/ 0 h 1"/>
                      <a:gd name="T14" fmla="*/ 0 w 17"/>
                      <a:gd name="T15" fmla="*/ 0 h 1"/>
                      <a:gd name="T16" fmla="*/ 0 w 17"/>
                      <a:gd name="T17" fmla="*/ 0 h 1"/>
                      <a:gd name="T18" fmla="*/ 0 w 17"/>
                      <a:gd name="T19" fmla="*/ 0 h 1"/>
                      <a:gd name="T20" fmla="*/ 16 w 17"/>
                      <a:gd name="T21" fmla="*/ 0 h 1"/>
                      <a:gd name="T22" fmla="*/ 16 w 17"/>
                      <a:gd name="T23" fmla="*/ 0 h 1"/>
                      <a:gd name="T24" fmla="*/ 16 w 17"/>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
                      <a:gd name="T41" fmla="*/ 17 w 17"/>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
                        <a:moveTo>
                          <a:pt x="16" y="0"/>
                        </a:moveTo>
                        <a:lnTo>
                          <a:pt x="0" y="0"/>
                        </a:lnTo>
                        <a:lnTo>
                          <a:pt x="16"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19" name="Freeform 83"/>
                  <p:cNvSpPr>
                    <a:spLocks/>
                  </p:cNvSpPr>
                  <p:nvPr/>
                </p:nvSpPr>
                <p:spPr bwMode="auto">
                  <a:xfrm>
                    <a:off x="3057" y="1754"/>
                    <a:ext cx="1" cy="17"/>
                  </a:xfrm>
                  <a:custGeom>
                    <a:avLst/>
                    <a:gdLst>
                      <a:gd name="T0" fmla="*/ 0 w 1"/>
                      <a:gd name="T1" fmla="*/ 0 h 17"/>
                      <a:gd name="T2" fmla="*/ 0 w 1"/>
                      <a:gd name="T3" fmla="*/ 0 h 17"/>
                      <a:gd name="T4" fmla="*/ 0 w 1"/>
                      <a:gd name="T5" fmla="*/ 0 h 17"/>
                      <a:gd name="T6" fmla="*/ 0 w 1"/>
                      <a:gd name="T7" fmla="*/ 16 h 17"/>
                      <a:gd name="T8" fmla="*/ 0 w 1"/>
                      <a:gd name="T9" fmla="*/ 16 h 17"/>
                      <a:gd name="T10" fmla="*/ 0 w 1"/>
                      <a:gd name="T11" fmla="*/ 16 h 17"/>
                      <a:gd name="T12" fmla="*/ 0 w 1"/>
                      <a:gd name="T13" fmla="*/ 16 h 17"/>
                      <a:gd name="T14" fmla="*/ 0 w 1"/>
                      <a:gd name="T15" fmla="*/ 16 h 17"/>
                      <a:gd name="T16" fmla="*/ 0 w 1"/>
                      <a:gd name="T17" fmla="*/ 16 h 17"/>
                      <a:gd name="T18" fmla="*/ 0 w 1"/>
                      <a:gd name="T19" fmla="*/ 16 h 17"/>
                      <a:gd name="T20" fmla="*/ 0 w 1"/>
                      <a:gd name="T21" fmla="*/ 16 h 17"/>
                      <a:gd name="T22" fmla="*/ 0 w 1"/>
                      <a:gd name="T23" fmla="*/ 16 h 17"/>
                      <a:gd name="T24" fmla="*/ 0 w 1"/>
                      <a:gd name="T25" fmla="*/ 0 h 17"/>
                      <a:gd name="T26" fmla="*/ 0 w 1"/>
                      <a:gd name="T27" fmla="*/ 0 h 17"/>
                      <a:gd name="T28" fmla="*/ 0 w 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7"/>
                      <a:gd name="T47" fmla="*/ 1 w 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7">
                        <a:moveTo>
                          <a:pt x="0" y="0"/>
                        </a:moveTo>
                        <a:lnTo>
                          <a:pt x="0" y="0"/>
                        </a:lnTo>
                        <a:lnTo>
                          <a:pt x="0" y="16"/>
                        </a:ln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20" name="Freeform 84"/>
                  <p:cNvSpPr>
                    <a:spLocks/>
                  </p:cNvSpPr>
                  <p:nvPr/>
                </p:nvSpPr>
                <p:spPr bwMode="auto">
                  <a:xfrm>
                    <a:off x="3075" y="1756"/>
                    <a:ext cx="1" cy="17"/>
                  </a:xfrm>
                  <a:custGeom>
                    <a:avLst/>
                    <a:gdLst>
                      <a:gd name="T0" fmla="*/ 0 w 1"/>
                      <a:gd name="T1" fmla="*/ 0 h 17"/>
                      <a:gd name="T2" fmla="*/ 0 w 1"/>
                      <a:gd name="T3" fmla="*/ 0 h 17"/>
                      <a:gd name="T4" fmla="*/ 0 w 1"/>
                      <a:gd name="T5" fmla="*/ 8 h 17"/>
                      <a:gd name="T6" fmla="*/ 0 w 1"/>
                      <a:gd name="T7" fmla="*/ 8 h 17"/>
                      <a:gd name="T8" fmla="*/ 0 w 1"/>
                      <a:gd name="T9" fmla="*/ 8 h 17"/>
                      <a:gd name="T10" fmla="*/ 0 w 1"/>
                      <a:gd name="T11" fmla="*/ 16 h 17"/>
                      <a:gd name="T12" fmla="*/ 0 w 1"/>
                      <a:gd name="T13" fmla="*/ 16 h 17"/>
                      <a:gd name="T14" fmla="*/ 0 w 1"/>
                      <a:gd name="T15" fmla="*/ 16 h 17"/>
                      <a:gd name="T16" fmla="*/ 0 w 1"/>
                      <a:gd name="T17" fmla="*/ 16 h 17"/>
                      <a:gd name="T18" fmla="*/ 0 w 1"/>
                      <a:gd name="T19" fmla="*/ 16 h 17"/>
                      <a:gd name="T20" fmla="*/ 0 w 1"/>
                      <a:gd name="T21" fmla="*/ 16 h 17"/>
                      <a:gd name="T22" fmla="*/ 0 w 1"/>
                      <a:gd name="T23" fmla="*/ 8 h 17"/>
                      <a:gd name="T24" fmla="*/ 0 w 1"/>
                      <a:gd name="T25" fmla="*/ 8 h 17"/>
                      <a:gd name="T26" fmla="*/ 0 w 1"/>
                      <a:gd name="T27" fmla="*/ 0 h 17"/>
                      <a:gd name="T28" fmla="*/ 0 w 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7"/>
                      <a:gd name="T47" fmla="*/ 1 w 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7">
                        <a:moveTo>
                          <a:pt x="0" y="0"/>
                        </a:moveTo>
                        <a:lnTo>
                          <a:pt x="0" y="0"/>
                        </a:lnTo>
                        <a:lnTo>
                          <a:pt x="0" y="8"/>
                        </a:lnTo>
                        <a:lnTo>
                          <a:pt x="0" y="16"/>
                        </a:lnTo>
                        <a:lnTo>
                          <a:pt x="0" y="8"/>
                        </a:ln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grpSp>
          </p:grpSp>
          <p:sp>
            <p:nvSpPr>
              <p:cNvPr id="19613" name="Freeform 85"/>
              <p:cNvSpPr>
                <a:spLocks/>
              </p:cNvSpPr>
              <p:nvPr/>
            </p:nvSpPr>
            <p:spPr bwMode="auto">
              <a:xfrm>
                <a:off x="3089" y="1706"/>
                <a:ext cx="32" cy="44"/>
              </a:xfrm>
              <a:custGeom>
                <a:avLst/>
                <a:gdLst>
                  <a:gd name="T0" fmla="*/ 31 w 32"/>
                  <a:gd name="T1" fmla="*/ 7 h 44"/>
                  <a:gd name="T2" fmla="*/ 29 w 32"/>
                  <a:gd name="T3" fmla="*/ 4 h 44"/>
                  <a:gd name="T4" fmla="*/ 26 w 32"/>
                  <a:gd name="T5" fmla="*/ 2 h 44"/>
                  <a:gd name="T6" fmla="*/ 22 w 32"/>
                  <a:gd name="T7" fmla="*/ 0 h 44"/>
                  <a:gd name="T8" fmla="*/ 21 w 32"/>
                  <a:gd name="T9" fmla="*/ 0 h 44"/>
                  <a:gd name="T10" fmla="*/ 19 w 32"/>
                  <a:gd name="T11" fmla="*/ 1 h 44"/>
                  <a:gd name="T12" fmla="*/ 19 w 32"/>
                  <a:gd name="T13" fmla="*/ 3 h 44"/>
                  <a:gd name="T14" fmla="*/ 19 w 32"/>
                  <a:gd name="T15" fmla="*/ 4 h 44"/>
                  <a:gd name="T16" fmla="*/ 20 w 32"/>
                  <a:gd name="T17" fmla="*/ 5 h 44"/>
                  <a:gd name="T18" fmla="*/ 18 w 32"/>
                  <a:gd name="T19" fmla="*/ 5 h 44"/>
                  <a:gd name="T20" fmla="*/ 16 w 32"/>
                  <a:gd name="T21" fmla="*/ 5 h 44"/>
                  <a:gd name="T22" fmla="*/ 13 w 32"/>
                  <a:gd name="T23" fmla="*/ 7 h 44"/>
                  <a:gd name="T24" fmla="*/ 12 w 32"/>
                  <a:gd name="T25" fmla="*/ 8 h 44"/>
                  <a:gd name="T26" fmla="*/ 9 w 32"/>
                  <a:gd name="T27" fmla="*/ 10 h 44"/>
                  <a:gd name="T28" fmla="*/ 8 w 32"/>
                  <a:gd name="T29" fmla="*/ 13 h 44"/>
                  <a:gd name="T30" fmla="*/ 7 w 32"/>
                  <a:gd name="T31" fmla="*/ 14 h 44"/>
                  <a:gd name="T32" fmla="*/ 5 w 32"/>
                  <a:gd name="T33" fmla="*/ 15 h 44"/>
                  <a:gd name="T34" fmla="*/ 5 w 32"/>
                  <a:gd name="T35" fmla="*/ 16 h 44"/>
                  <a:gd name="T36" fmla="*/ 5 w 32"/>
                  <a:gd name="T37" fmla="*/ 17 h 44"/>
                  <a:gd name="T38" fmla="*/ 5 w 32"/>
                  <a:gd name="T39" fmla="*/ 18 h 44"/>
                  <a:gd name="T40" fmla="*/ 4 w 32"/>
                  <a:gd name="T41" fmla="*/ 19 h 44"/>
                  <a:gd name="T42" fmla="*/ 4 w 32"/>
                  <a:gd name="T43" fmla="*/ 20 h 44"/>
                  <a:gd name="T44" fmla="*/ 2 w 32"/>
                  <a:gd name="T45" fmla="*/ 20 h 44"/>
                  <a:gd name="T46" fmla="*/ 1 w 32"/>
                  <a:gd name="T47" fmla="*/ 23 h 44"/>
                  <a:gd name="T48" fmla="*/ 0 w 32"/>
                  <a:gd name="T49" fmla="*/ 26 h 44"/>
                  <a:gd name="T50" fmla="*/ 1 w 32"/>
                  <a:gd name="T51" fmla="*/ 28 h 44"/>
                  <a:gd name="T52" fmla="*/ 2 w 32"/>
                  <a:gd name="T53" fmla="*/ 32 h 44"/>
                  <a:gd name="T54" fmla="*/ 4 w 32"/>
                  <a:gd name="T55" fmla="*/ 36 h 44"/>
                  <a:gd name="T56" fmla="*/ 5 w 32"/>
                  <a:gd name="T57" fmla="*/ 40 h 44"/>
                  <a:gd name="T58" fmla="*/ 8 w 32"/>
                  <a:gd name="T59" fmla="*/ 43 h 44"/>
                  <a:gd name="T60" fmla="*/ 11 w 32"/>
                  <a:gd name="T61" fmla="*/ 42 h 44"/>
                  <a:gd name="T62" fmla="*/ 7 w 32"/>
                  <a:gd name="T63" fmla="*/ 40 h 44"/>
                  <a:gd name="T64" fmla="*/ 5 w 32"/>
                  <a:gd name="T65" fmla="*/ 35 h 44"/>
                  <a:gd name="T66" fmla="*/ 10 w 32"/>
                  <a:gd name="T67" fmla="*/ 39 h 44"/>
                  <a:gd name="T68" fmla="*/ 10 w 32"/>
                  <a:gd name="T69" fmla="*/ 36 h 44"/>
                  <a:gd name="T70" fmla="*/ 9 w 32"/>
                  <a:gd name="T71" fmla="*/ 31 h 44"/>
                  <a:gd name="T72" fmla="*/ 13 w 32"/>
                  <a:gd name="T73" fmla="*/ 37 h 44"/>
                  <a:gd name="T74" fmla="*/ 15 w 32"/>
                  <a:gd name="T75" fmla="*/ 35 h 44"/>
                  <a:gd name="T76" fmla="*/ 15 w 32"/>
                  <a:gd name="T77" fmla="*/ 33 h 44"/>
                  <a:gd name="T78" fmla="*/ 11 w 32"/>
                  <a:gd name="T79" fmla="*/ 25 h 44"/>
                  <a:gd name="T80" fmla="*/ 16 w 32"/>
                  <a:gd name="T81" fmla="*/ 30 h 44"/>
                  <a:gd name="T82" fmla="*/ 12 w 32"/>
                  <a:gd name="T83" fmla="*/ 21 h 44"/>
                  <a:gd name="T84" fmla="*/ 18 w 32"/>
                  <a:gd name="T85" fmla="*/ 23 h 44"/>
                  <a:gd name="T86" fmla="*/ 15 w 32"/>
                  <a:gd name="T87" fmla="*/ 18 h 44"/>
                  <a:gd name="T88" fmla="*/ 21 w 32"/>
                  <a:gd name="T89" fmla="*/ 21 h 44"/>
                  <a:gd name="T90" fmla="*/ 20 w 32"/>
                  <a:gd name="T91" fmla="*/ 15 h 44"/>
                  <a:gd name="T92" fmla="*/ 24 w 32"/>
                  <a:gd name="T93" fmla="*/ 18 h 44"/>
                  <a:gd name="T94" fmla="*/ 25 w 32"/>
                  <a:gd name="T95" fmla="*/ 15 h 44"/>
                  <a:gd name="T96" fmla="*/ 26 w 32"/>
                  <a:gd name="T97" fmla="*/ 11 h 44"/>
                  <a:gd name="T98" fmla="*/ 24 w 32"/>
                  <a:gd name="T99" fmla="*/ 8 h 44"/>
                  <a:gd name="T100" fmla="*/ 24 w 32"/>
                  <a:gd name="T101" fmla="*/ 6 h 44"/>
                  <a:gd name="T102" fmla="*/ 27 w 32"/>
                  <a:gd name="T103" fmla="*/ 7 h 44"/>
                  <a:gd name="T104" fmla="*/ 30 w 32"/>
                  <a:gd name="T105" fmla="*/ 7 h 44"/>
                  <a:gd name="T106" fmla="*/ 31 w 32"/>
                  <a:gd name="T107" fmla="*/ 7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44"/>
                  <a:gd name="T164" fmla="*/ 32 w 32"/>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44">
                    <a:moveTo>
                      <a:pt x="31" y="7"/>
                    </a:moveTo>
                    <a:lnTo>
                      <a:pt x="29" y="4"/>
                    </a:lnTo>
                    <a:lnTo>
                      <a:pt x="26" y="2"/>
                    </a:lnTo>
                    <a:lnTo>
                      <a:pt x="22" y="0"/>
                    </a:lnTo>
                    <a:lnTo>
                      <a:pt x="21" y="0"/>
                    </a:lnTo>
                    <a:lnTo>
                      <a:pt x="19" y="1"/>
                    </a:lnTo>
                    <a:lnTo>
                      <a:pt x="19" y="3"/>
                    </a:lnTo>
                    <a:lnTo>
                      <a:pt x="19" y="4"/>
                    </a:lnTo>
                    <a:lnTo>
                      <a:pt x="20" y="5"/>
                    </a:lnTo>
                    <a:lnTo>
                      <a:pt x="18" y="5"/>
                    </a:lnTo>
                    <a:lnTo>
                      <a:pt x="16" y="5"/>
                    </a:lnTo>
                    <a:lnTo>
                      <a:pt x="13" y="7"/>
                    </a:lnTo>
                    <a:lnTo>
                      <a:pt x="12" y="8"/>
                    </a:lnTo>
                    <a:lnTo>
                      <a:pt x="9" y="10"/>
                    </a:lnTo>
                    <a:lnTo>
                      <a:pt x="8" y="13"/>
                    </a:lnTo>
                    <a:lnTo>
                      <a:pt x="7" y="14"/>
                    </a:lnTo>
                    <a:lnTo>
                      <a:pt x="5" y="15"/>
                    </a:lnTo>
                    <a:lnTo>
                      <a:pt x="5" y="16"/>
                    </a:lnTo>
                    <a:lnTo>
                      <a:pt x="5" y="17"/>
                    </a:lnTo>
                    <a:lnTo>
                      <a:pt x="5" y="18"/>
                    </a:lnTo>
                    <a:lnTo>
                      <a:pt x="4" y="19"/>
                    </a:lnTo>
                    <a:lnTo>
                      <a:pt x="4" y="20"/>
                    </a:lnTo>
                    <a:lnTo>
                      <a:pt x="2" y="20"/>
                    </a:lnTo>
                    <a:lnTo>
                      <a:pt x="1" y="23"/>
                    </a:lnTo>
                    <a:lnTo>
                      <a:pt x="0" y="26"/>
                    </a:lnTo>
                    <a:lnTo>
                      <a:pt x="1" y="28"/>
                    </a:lnTo>
                    <a:lnTo>
                      <a:pt x="2" y="32"/>
                    </a:lnTo>
                    <a:lnTo>
                      <a:pt x="4" y="36"/>
                    </a:lnTo>
                    <a:lnTo>
                      <a:pt x="5" y="40"/>
                    </a:lnTo>
                    <a:lnTo>
                      <a:pt x="8" y="43"/>
                    </a:lnTo>
                    <a:lnTo>
                      <a:pt x="11" y="42"/>
                    </a:lnTo>
                    <a:lnTo>
                      <a:pt x="7" y="40"/>
                    </a:lnTo>
                    <a:lnTo>
                      <a:pt x="5" y="35"/>
                    </a:lnTo>
                    <a:lnTo>
                      <a:pt x="10" y="39"/>
                    </a:lnTo>
                    <a:lnTo>
                      <a:pt x="10" y="36"/>
                    </a:lnTo>
                    <a:lnTo>
                      <a:pt x="9" y="31"/>
                    </a:lnTo>
                    <a:lnTo>
                      <a:pt x="13" y="37"/>
                    </a:lnTo>
                    <a:lnTo>
                      <a:pt x="15" y="35"/>
                    </a:lnTo>
                    <a:lnTo>
                      <a:pt x="15" y="33"/>
                    </a:lnTo>
                    <a:lnTo>
                      <a:pt x="11" y="25"/>
                    </a:lnTo>
                    <a:lnTo>
                      <a:pt x="16" y="30"/>
                    </a:lnTo>
                    <a:lnTo>
                      <a:pt x="12" y="21"/>
                    </a:lnTo>
                    <a:lnTo>
                      <a:pt x="18" y="23"/>
                    </a:lnTo>
                    <a:lnTo>
                      <a:pt x="15" y="18"/>
                    </a:lnTo>
                    <a:lnTo>
                      <a:pt x="21" y="21"/>
                    </a:lnTo>
                    <a:lnTo>
                      <a:pt x="20" y="15"/>
                    </a:lnTo>
                    <a:lnTo>
                      <a:pt x="24" y="18"/>
                    </a:lnTo>
                    <a:lnTo>
                      <a:pt x="25" y="15"/>
                    </a:lnTo>
                    <a:lnTo>
                      <a:pt x="26" y="11"/>
                    </a:lnTo>
                    <a:lnTo>
                      <a:pt x="24" y="8"/>
                    </a:lnTo>
                    <a:lnTo>
                      <a:pt x="24" y="6"/>
                    </a:lnTo>
                    <a:lnTo>
                      <a:pt x="27" y="7"/>
                    </a:lnTo>
                    <a:lnTo>
                      <a:pt x="30" y="7"/>
                    </a:lnTo>
                    <a:lnTo>
                      <a:pt x="31" y="7"/>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grpSp>
        <p:grpSp>
          <p:nvGrpSpPr>
            <p:cNvPr id="19596" name="Group 86"/>
            <p:cNvGrpSpPr>
              <a:grpSpLocks/>
            </p:cNvGrpSpPr>
            <p:nvPr/>
          </p:nvGrpSpPr>
          <p:grpSpPr bwMode="auto">
            <a:xfrm>
              <a:off x="3036" y="1686"/>
              <a:ext cx="58" cy="60"/>
              <a:chOff x="3036" y="1686"/>
              <a:chExt cx="58" cy="60"/>
            </a:xfrm>
          </p:grpSpPr>
          <p:grpSp>
            <p:nvGrpSpPr>
              <p:cNvPr id="19597" name="Group 87"/>
              <p:cNvGrpSpPr>
                <a:grpSpLocks/>
              </p:cNvGrpSpPr>
              <p:nvPr/>
            </p:nvGrpSpPr>
            <p:grpSpPr bwMode="auto">
              <a:xfrm>
                <a:off x="3039" y="1686"/>
                <a:ext cx="55" cy="51"/>
                <a:chOff x="3039" y="1686"/>
                <a:chExt cx="55" cy="51"/>
              </a:xfrm>
            </p:grpSpPr>
            <p:sp>
              <p:nvSpPr>
                <p:cNvPr id="19601" name="Freeform 88"/>
                <p:cNvSpPr>
                  <a:spLocks/>
                </p:cNvSpPr>
                <p:nvPr/>
              </p:nvSpPr>
              <p:spPr bwMode="auto">
                <a:xfrm>
                  <a:off x="3077" y="1686"/>
                  <a:ext cx="17" cy="17"/>
                </a:xfrm>
                <a:custGeom>
                  <a:avLst/>
                  <a:gdLst>
                    <a:gd name="T0" fmla="*/ 0 w 17"/>
                    <a:gd name="T1" fmla="*/ 5 h 17"/>
                    <a:gd name="T2" fmla="*/ 1 w 17"/>
                    <a:gd name="T3" fmla="*/ 2 h 17"/>
                    <a:gd name="T4" fmla="*/ 3 w 17"/>
                    <a:gd name="T5" fmla="*/ 1 h 17"/>
                    <a:gd name="T6" fmla="*/ 6 w 17"/>
                    <a:gd name="T7" fmla="*/ 0 h 17"/>
                    <a:gd name="T8" fmla="*/ 8 w 17"/>
                    <a:gd name="T9" fmla="*/ 0 h 17"/>
                    <a:gd name="T10" fmla="*/ 8 w 17"/>
                    <a:gd name="T11" fmla="*/ 2 h 17"/>
                    <a:gd name="T12" fmla="*/ 9 w 17"/>
                    <a:gd name="T13" fmla="*/ 1 h 17"/>
                    <a:gd name="T14" fmla="*/ 12 w 17"/>
                    <a:gd name="T15" fmla="*/ 0 h 17"/>
                    <a:gd name="T16" fmla="*/ 14 w 17"/>
                    <a:gd name="T17" fmla="*/ 0 h 17"/>
                    <a:gd name="T18" fmla="*/ 16 w 17"/>
                    <a:gd name="T19" fmla="*/ 0 h 17"/>
                    <a:gd name="T20" fmla="*/ 16 w 17"/>
                    <a:gd name="T21" fmla="*/ 2 h 17"/>
                    <a:gd name="T22" fmla="*/ 14 w 17"/>
                    <a:gd name="T23" fmla="*/ 2 h 17"/>
                    <a:gd name="T24" fmla="*/ 11 w 17"/>
                    <a:gd name="T25" fmla="*/ 5 h 17"/>
                    <a:gd name="T26" fmla="*/ 16 w 17"/>
                    <a:gd name="T27" fmla="*/ 5 h 17"/>
                    <a:gd name="T28" fmla="*/ 12 w 17"/>
                    <a:gd name="T29" fmla="*/ 8 h 17"/>
                    <a:gd name="T30" fmla="*/ 16 w 17"/>
                    <a:gd name="T31" fmla="*/ 7 h 17"/>
                    <a:gd name="T32" fmla="*/ 14 w 17"/>
                    <a:gd name="T33" fmla="*/ 10 h 17"/>
                    <a:gd name="T34" fmla="*/ 13 w 17"/>
                    <a:gd name="T35" fmla="*/ 13 h 17"/>
                    <a:gd name="T36" fmla="*/ 8 w 17"/>
                    <a:gd name="T37" fmla="*/ 16 h 17"/>
                    <a:gd name="T38" fmla="*/ 8 w 17"/>
                    <a:gd name="T39" fmla="*/ 13 h 17"/>
                    <a:gd name="T40" fmla="*/ 4 w 17"/>
                    <a:gd name="T41" fmla="*/ 13 h 17"/>
                    <a:gd name="T42" fmla="*/ 4 w 17"/>
                    <a:gd name="T43" fmla="*/ 10 h 17"/>
                    <a:gd name="T44" fmla="*/ 2 w 17"/>
                    <a:gd name="T45" fmla="*/ 10 h 17"/>
                    <a:gd name="T46" fmla="*/ 1 w 17"/>
                    <a:gd name="T47" fmla="*/ 8 h 17"/>
                    <a:gd name="T48" fmla="*/ 0 w 17"/>
                    <a:gd name="T49" fmla="*/ 5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5"/>
                      </a:moveTo>
                      <a:lnTo>
                        <a:pt x="1" y="2"/>
                      </a:lnTo>
                      <a:lnTo>
                        <a:pt x="3" y="1"/>
                      </a:lnTo>
                      <a:lnTo>
                        <a:pt x="6" y="0"/>
                      </a:lnTo>
                      <a:lnTo>
                        <a:pt x="8" y="0"/>
                      </a:lnTo>
                      <a:lnTo>
                        <a:pt x="8" y="2"/>
                      </a:lnTo>
                      <a:lnTo>
                        <a:pt x="9" y="1"/>
                      </a:lnTo>
                      <a:lnTo>
                        <a:pt x="12" y="0"/>
                      </a:lnTo>
                      <a:lnTo>
                        <a:pt x="14" y="0"/>
                      </a:lnTo>
                      <a:lnTo>
                        <a:pt x="16" y="0"/>
                      </a:lnTo>
                      <a:lnTo>
                        <a:pt x="16" y="2"/>
                      </a:lnTo>
                      <a:lnTo>
                        <a:pt x="14" y="2"/>
                      </a:lnTo>
                      <a:lnTo>
                        <a:pt x="11" y="5"/>
                      </a:lnTo>
                      <a:lnTo>
                        <a:pt x="16" y="5"/>
                      </a:lnTo>
                      <a:lnTo>
                        <a:pt x="12" y="8"/>
                      </a:lnTo>
                      <a:lnTo>
                        <a:pt x="16" y="7"/>
                      </a:lnTo>
                      <a:lnTo>
                        <a:pt x="14" y="10"/>
                      </a:lnTo>
                      <a:lnTo>
                        <a:pt x="13" y="13"/>
                      </a:lnTo>
                      <a:lnTo>
                        <a:pt x="8" y="16"/>
                      </a:lnTo>
                      <a:lnTo>
                        <a:pt x="8" y="13"/>
                      </a:lnTo>
                      <a:lnTo>
                        <a:pt x="4" y="13"/>
                      </a:lnTo>
                      <a:lnTo>
                        <a:pt x="4" y="10"/>
                      </a:lnTo>
                      <a:lnTo>
                        <a:pt x="2" y="10"/>
                      </a:lnTo>
                      <a:lnTo>
                        <a:pt x="1" y="8"/>
                      </a:lnTo>
                      <a:lnTo>
                        <a:pt x="0" y="5"/>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2" name="Freeform 89"/>
                <p:cNvSpPr>
                  <a:spLocks/>
                </p:cNvSpPr>
                <p:nvPr/>
              </p:nvSpPr>
              <p:spPr bwMode="auto">
                <a:xfrm>
                  <a:off x="3067" y="1689"/>
                  <a:ext cx="24" cy="18"/>
                </a:xfrm>
                <a:custGeom>
                  <a:avLst/>
                  <a:gdLst>
                    <a:gd name="T0" fmla="*/ 2 w 24"/>
                    <a:gd name="T1" fmla="*/ 4 h 18"/>
                    <a:gd name="T2" fmla="*/ 3 w 24"/>
                    <a:gd name="T3" fmla="*/ 3 h 18"/>
                    <a:gd name="T4" fmla="*/ 6 w 24"/>
                    <a:gd name="T5" fmla="*/ 1 h 18"/>
                    <a:gd name="T6" fmla="*/ 10 w 24"/>
                    <a:gd name="T7" fmla="*/ 0 h 18"/>
                    <a:gd name="T8" fmla="*/ 8 w 24"/>
                    <a:gd name="T9" fmla="*/ 2 h 18"/>
                    <a:gd name="T10" fmla="*/ 10 w 24"/>
                    <a:gd name="T11" fmla="*/ 1 h 18"/>
                    <a:gd name="T12" fmla="*/ 13 w 24"/>
                    <a:gd name="T13" fmla="*/ 0 h 18"/>
                    <a:gd name="T14" fmla="*/ 15 w 24"/>
                    <a:gd name="T15" fmla="*/ 0 h 18"/>
                    <a:gd name="T16" fmla="*/ 13 w 24"/>
                    <a:gd name="T17" fmla="*/ 1 h 18"/>
                    <a:gd name="T18" fmla="*/ 12 w 24"/>
                    <a:gd name="T19" fmla="*/ 2 h 18"/>
                    <a:gd name="T20" fmla="*/ 10 w 24"/>
                    <a:gd name="T21" fmla="*/ 3 h 18"/>
                    <a:gd name="T22" fmla="*/ 10 w 24"/>
                    <a:gd name="T23" fmla="*/ 4 h 18"/>
                    <a:gd name="T24" fmla="*/ 12 w 24"/>
                    <a:gd name="T25" fmla="*/ 3 h 18"/>
                    <a:gd name="T26" fmla="*/ 14 w 24"/>
                    <a:gd name="T27" fmla="*/ 2 h 18"/>
                    <a:gd name="T28" fmla="*/ 18 w 24"/>
                    <a:gd name="T29" fmla="*/ 3 h 18"/>
                    <a:gd name="T30" fmla="*/ 16 w 24"/>
                    <a:gd name="T31" fmla="*/ 4 h 18"/>
                    <a:gd name="T32" fmla="*/ 14 w 24"/>
                    <a:gd name="T33" fmla="*/ 5 h 18"/>
                    <a:gd name="T34" fmla="*/ 13 w 24"/>
                    <a:gd name="T35" fmla="*/ 7 h 18"/>
                    <a:gd name="T36" fmla="*/ 14 w 24"/>
                    <a:gd name="T37" fmla="*/ 6 h 18"/>
                    <a:gd name="T38" fmla="*/ 17 w 24"/>
                    <a:gd name="T39" fmla="*/ 5 h 18"/>
                    <a:gd name="T40" fmla="*/ 19 w 24"/>
                    <a:gd name="T41" fmla="*/ 5 h 18"/>
                    <a:gd name="T42" fmla="*/ 19 w 24"/>
                    <a:gd name="T43" fmla="*/ 6 h 18"/>
                    <a:gd name="T44" fmla="*/ 19 w 24"/>
                    <a:gd name="T45" fmla="*/ 8 h 18"/>
                    <a:gd name="T46" fmla="*/ 17 w 24"/>
                    <a:gd name="T47" fmla="*/ 10 h 18"/>
                    <a:gd name="T48" fmla="*/ 22 w 24"/>
                    <a:gd name="T49" fmla="*/ 9 h 18"/>
                    <a:gd name="T50" fmla="*/ 21 w 24"/>
                    <a:gd name="T51" fmla="*/ 11 h 18"/>
                    <a:gd name="T52" fmla="*/ 17 w 24"/>
                    <a:gd name="T53" fmla="*/ 12 h 18"/>
                    <a:gd name="T54" fmla="*/ 20 w 24"/>
                    <a:gd name="T55" fmla="*/ 12 h 18"/>
                    <a:gd name="T56" fmla="*/ 23 w 24"/>
                    <a:gd name="T57" fmla="*/ 12 h 18"/>
                    <a:gd name="T58" fmla="*/ 13 w 24"/>
                    <a:gd name="T59" fmla="*/ 17 h 18"/>
                    <a:gd name="T60" fmla="*/ 0 w 24"/>
                    <a:gd name="T61" fmla="*/ 6 h 18"/>
                    <a:gd name="T62" fmla="*/ 2 w 24"/>
                    <a:gd name="T63" fmla="*/ 4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18"/>
                    <a:gd name="T98" fmla="*/ 24 w 24"/>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18">
                      <a:moveTo>
                        <a:pt x="2" y="4"/>
                      </a:moveTo>
                      <a:lnTo>
                        <a:pt x="3" y="3"/>
                      </a:lnTo>
                      <a:lnTo>
                        <a:pt x="6" y="1"/>
                      </a:lnTo>
                      <a:lnTo>
                        <a:pt x="10" y="0"/>
                      </a:lnTo>
                      <a:lnTo>
                        <a:pt x="8" y="2"/>
                      </a:lnTo>
                      <a:lnTo>
                        <a:pt x="10" y="1"/>
                      </a:lnTo>
                      <a:lnTo>
                        <a:pt x="13" y="0"/>
                      </a:lnTo>
                      <a:lnTo>
                        <a:pt x="15" y="0"/>
                      </a:lnTo>
                      <a:lnTo>
                        <a:pt x="13" y="1"/>
                      </a:lnTo>
                      <a:lnTo>
                        <a:pt x="12" y="2"/>
                      </a:lnTo>
                      <a:lnTo>
                        <a:pt x="10" y="3"/>
                      </a:lnTo>
                      <a:lnTo>
                        <a:pt x="10" y="4"/>
                      </a:lnTo>
                      <a:lnTo>
                        <a:pt x="12" y="3"/>
                      </a:lnTo>
                      <a:lnTo>
                        <a:pt x="14" y="2"/>
                      </a:lnTo>
                      <a:lnTo>
                        <a:pt x="18" y="3"/>
                      </a:lnTo>
                      <a:lnTo>
                        <a:pt x="16" y="4"/>
                      </a:lnTo>
                      <a:lnTo>
                        <a:pt x="14" y="5"/>
                      </a:lnTo>
                      <a:lnTo>
                        <a:pt x="13" y="7"/>
                      </a:lnTo>
                      <a:lnTo>
                        <a:pt x="14" y="6"/>
                      </a:lnTo>
                      <a:lnTo>
                        <a:pt x="17" y="5"/>
                      </a:lnTo>
                      <a:lnTo>
                        <a:pt x="19" y="5"/>
                      </a:lnTo>
                      <a:lnTo>
                        <a:pt x="19" y="6"/>
                      </a:lnTo>
                      <a:lnTo>
                        <a:pt x="19" y="8"/>
                      </a:lnTo>
                      <a:lnTo>
                        <a:pt x="17" y="10"/>
                      </a:lnTo>
                      <a:lnTo>
                        <a:pt x="22" y="9"/>
                      </a:lnTo>
                      <a:lnTo>
                        <a:pt x="21" y="11"/>
                      </a:lnTo>
                      <a:lnTo>
                        <a:pt x="17" y="12"/>
                      </a:lnTo>
                      <a:lnTo>
                        <a:pt x="20" y="12"/>
                      </a:lnTo>
                      <a:lnTo>
                        <a:pt x="23" y="12"/>
                      </a:lnTo>
                      <a:lnTo>
                        <a:pt x="13" y="17"/>
                      </a:lnTo>
                      <a:lnTo>
                        <a:pt x="0" y="6"/>
                      </a:lnTo>
                      <a:lnTo>
                        <a:pt x="2" y="4"/>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3" name="Freeform 90"/>
                <p:cNvSpPr>
                  <a:spLocks/>
                </p:cNvSpPr>
                <p:nvPr/>
              </p:nvSpPr>
              <p:spPr bwMode="auto">
                <a:xfrm>
                  <a:off x="3039" y="1691"/>
                  <a:ext cx="49" cy="40"/>
                </a:xfrm>
                <a:custGeom>
                  <a:avLst/>
                  <a:gdLst>
                    <a:gd name="T0" fmla="*/ 37 w 49"/>
                    <a:gd name="T1" fmla="*/ 23 h 40"/>
                    <a:gd name="T2" fmla="*/ 46 w 49"/>
                    <a:gd name="T3" fmla="*/ 22 h 40"/>
                    <a:gd name="T4" fmla="*/ 48 w 49"/>
                    <a:gd name="T5" fmla="*/ 20 h 40"/>
                    <a:gd name="T6" fmla="*/ 44 w 49"/>
                    <a:gd name="T7" fmla="*/ 20 h 40"/>
                    <a:gd name="T8" fmla="*/ 48 w 49"/>
                    <a:gd name="T9" fmla="*/ 19 h 40"/>
                    <a:gd name="T10" fmla="*/ 43 w 49"/>
                    <a:gd name="T11" fmla="*/ 18 h 40"/>
                    <a:gd name="T12" fmla="*/ 46 w 49"/>
                    <a:gd name="T13" fmla="*/ 16 h 40"/>
                    <a:gd name="T14" fmla="*/ 47 w 49"/>
                    <a:gd name="T15" fmla="*/ 13 h 40"/>
                    <a:gd name="T16" fmla="*/ 45 w 49"/>
                    <a:gd name="T17" fmla="*/ 15 h 40"/>
                    <a:gd name="T18" fmla="*/ 41 w 49"/>
                    <a:gd name="T19" fmla="*/ 16 h 40"/>
                    <a:gd name="T20" fmla="*/ 44 w 49"/>
                    <a:gd name="T21" fmla="*/ 14 h 40"/>
                    <a:gd name="T22" fmla="*/ 40 w 49"/>
                    <a:gd name="T23" fmla="*/ 15 h 40"/>
                    <a:gd name="T24" fmla="*/ 44 w 49"/>
                    <a:gd name="T25" fmla="*/ 11 h 40"/>
                    <a:gd name="T26" fmla="*/ 38 w 49"/>
                    <a:gd name="T27" fmla="*/ 12 h 40"/>
                    <a:gd name="T28" fmla="*/ 40 w 49"/>
                    <a:gd name="T29" fmla="*/ 9 h 40"/>
                    <a:gd name="T30" fmla="*/ 43 w 49"/>
                    <a:gd name="T31" fmla="*/ 7 h 40"/>
                    <a:gd name="T32" fmla="*/ 38 w 49"/>
                    <a:gd name="T33" fmla="*/ 7 h 40"/>
                    <a:gd name="T34" fmla="*/ 36 w 49"/>
                    <a:gd name="T35" fmla="*/ 8 h 40"/>
                    <a:gd name="T36" fmla="*/ 38 w 49"/>
                    <a:gd name="T37" fmla="*/ 5 h 40"/>
                    <a:gd name="T38" fmla="*/ 34 w 49"/>
                    <a:gd name="T39" fmla="*/ 5 h 40"/>
                    <a:gd name="T40" fmla="*/ 36 w 49"/>
                    <a:gd name="T41" fmla="*/ 3 h 40"/>
                    <a:gd name="T42" fmla="*/ 32 w 49"/>
                    <a:gd name="T43" fmla="*/ 3 h 40"/>
                    <a:gd name="T44" fmla="*/ 33 w 49"/>
                    <a:gd name="T45" fmla="*/ 2 h 40"/>
                    <a:gd name="T46" fmla="*/ 33 w 49"/>
                    <a:gd name="T47" fmla="*/ 0 h 40"/>
                    <a:gd name="T48" fmla="*/ 29 w 49"/>
                    <a:gd name="T49" fmla="*/ 2 h 40"/>
                    <a:gd name="T50" fmla="*/ 26 w 49"/>
                    <a:gd name="T51" fmla="*/ 4 h 40"/>
                    <a:gd name="T52" fmla="*/ 28 w 49"/>
                    <a:gd name="T53" fmla="*/ 1 h 40"/>
                    <a:gd name="T54" fmla="*/ 27 w 49"/>
                    <a:gd name="T55" fmla="*/ 0 h 40"/>
                    <a:gd name="T56" fmla="*/ 24 w 49"/>
                    <a:gd name="T57" fmla="*/ 1 h 40"/>
                    <a:gd name="T58" fmla="*/ 23 w 49"/>
                    <a:gd name="T59" fmla="*/ 3 h 40"/>
                    <a:gd name="T60" fmla="*/ 22 w 49"/>
                    <a:gd name="T61" fmla="*/ 1 h 40"/>
                    <a:gd name="T62" fmla="*/ 20 w 49"/>
                    <a:gd name="T63" fmla="*/ 4 h 40"/>
                    <a:gd name="T64" fmla="*/ 19 w 49"/>
                    <a:gd name="T65" fmla="*/ 2 h 40"/>
                    <a:gd name="T66" fmla="*/ 18 w 49"/>
                    <a:gd name="T67" fmla="*/ 6 h 40"/>
                    <a:gd name="T68" fmla="*/ 15 w 49"/>
                    <a:gd name="T69" fmla="*/ 9 h 40"/>
                    <a:gd name="T70" fmla="*/ 14 w 49"/>
                    <a:gd name="T71" fmla="*/ 7 h 40"/>
                    <a:gd name="T72" fmla="*/ 13 w 49"/>
                    <a:gd name="T73" fmla="*/ 9 h 40"/>
                    <a:gd name="T74" fmla="*/ 12 w 49"/>
                    <a:gd name="T75" fmla="*/ 7 h 40"/>
                    <a:gd name="T76" fmla="*/ 12 w 49"/>
                    <a:gd name="T77" fmla="*/ 11 h 40"/>
                    <a:gd name="T78" fmla="*/ 9 w 49"/>
                    <a:gd name="T79" fmla="*/ 14 h 40"/>
                    <a:gd name="T80" fmla="*/ 9 w 49"/>
                    <a:gd name="T81" fmla="*/ 11 h 40"/>
                    <a:gd name="T82" fmla="*/ 6 w 49"/>
                    <a:gd name="T83" fmla="*/ 16 h 40"/>
                    <a:gd name="T84" fmla="*/ 6 w 49"/>
                    <a:gd name="T85" fmla="*/ 17 h 40"/>
                    <a:gd name="T86" fmla="*/ 5 w 49"/>
                    <a:gd name="T87" fmla="*/ 18 h 40"/>
                    <a:gd name="T88" fmla="*/ 4 w 49"/>
                    <a:gd name="T89" fmla="*/ 18 h 40"/>
                    <a:gd name="T90" fmla="*/ 3 w 49"/>
                    <a:gd name="T91" fmla="*/ 20 h 40"/>
                    <a:gd name="T92" fmla="*/ 1 w 49"/>
                    <a:gd name="T93" fmla="*/ 20 h 40"/>
                    <a:gd name="T94" fmla="*/ 1 w 49"/>
                    <a:gd name="T95" fmla="*/ 21 h 40"/>
                    <a:gd name="T96" fmla="*/ 1 w 49"/>
                    <a:gd name="T97" fmla="*/ 25 h 40"/>
                    <a:gd name="T98" fmla="*/ 1 w 49"/>
                    <a:gd name="T99" fmla="*/ 25 h 40"/>
                    <a:gd name="T100" fmla="*/ 0 w 49"/>
                    <a:gd name="T101" fmla="*/ 28 h 40"/>
                    <a:gd name="T102" fmla="*/ 1 w 49"/>
                    <a:gd name="T103" fmla="*/ 28 h 40"/>
                    <a:gd name="T104" fmla="*/ 1 w 49"/>
                    <a:gd name="T105" fmla="*/ 31 h 40"/>
                    <a:gd name="T106" fmla="*/ 2 w 49"/>
                    <a:gd name="T107" fmla="*/ 31 h 40"/>
                    <a:gd name="T108" fmla="*/ 3 w 49"/>
                    <a:gd name="T109" fmla="*/ 33 h 40"/>
                    <a:gd name="T110" fmla="*/ 9 w 49"/>
                    <a:gd name="T111" fmla="*/ 39 h 40"/>
                    <a:gd name="T112" fmla="*/ 18 w 49"/>
                    <a:gd name="T113" fmla="*/ 38 h 40"/>
                    <a:gd name="T114" fmla="*/ 37 w 49"/>
                    <a:gd name="T115" fmla="*/ 23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
                    <a:gd name="T175" fmla="*/ 0 h 40"/>
                    <a:gd name="T176" fmla="*/ 49 w 49"/>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 h="40">
                      <a:moveTo>
                        <a:pt x="37" y="23"/>
                      </a:moveTo>
                      <a:lnTo>
                        <a:pt x="46" y="22"/>
                      </a:lnTo>
                      <a:lnTo>
                        <a:pt x="48" y="20"/>
                      </a:lnTo>
                      <a:lnTo>
                        <a:pt x="44" y="20"/>
                      </a:lnTo>
                      <a:lnTo>
                        <a:pt x="48" y="19"/>
                      </a:lnTo>
                      <a:lnTo>
                        <a:pt x="43" y="18"/>
                      </a:lnTo>
                      <a:lnTo>
                        <a:pt x="46" y="16"/>
                      </a:lnTo>
                      <a:lnTo>
                        <a:pt x="47" y="13"/>
                      </a:lnTo>
                      <a:lnTo>
                        <a:pt x="45" y="15"/>
                      </a:lnTo>
                      <a:lnTo>
                        <a:pt x="41" y="16"/>
                      </a:lnTo>
                      <a:lnTo>
                        <a:pt x="44" y="14"/>
                      </a:lnTo>
                      <a:lnTo>
                        <a:pt x="40" y="15"/>
                      </a:lnTo>
                      <a:lnTo>
                        <a:pt x="44" y="11"/>
                      </a:lnTo>
                      <a:lnTo>
                        <a:pt x="38" y="12"/>
                      </a:lnTo>
                      <a:lnTo>
                        <a:pt x="40" y="9"/>
                      </a:lnTo>
                      <a:lnTo>
                        <a:pt x="43" y="7"/>
                      </a:lnTo>
                      <a:lnTo>
                        <a:pt x="38" y="7"/>
                      </a:lnTo>
                      <a:lnTo>
                        <a:pt x="36" y="8"/>
                      </a:lnTo>
                      <a:lnTo>
                        <a:pt x="38" y="5"/>
                      </a:lnTo>
                      <a:lnTo>
                        <a:pt x="34" y="5"/>
                      </a:lnTo>
                      <a:lnTo>
                        <a:pt x="36" y="3"/>
                      </a:lnTo>
                      <a:lnTo>
                        <a:pt x="32" y="3"/>
                      </a:lnTo>
                      <a:lnTo>
                        <a:pt x="33" y="2"/>
                      </a:lnTo>
                      <a:lnTo>
                        <a:pt x="33" y="0"/>
                      </a:lnTo>
                      <a:lnTo>
                        <a:pt x="29" y="2"/>
                      </a:lnTo>
                      <a:lnTo>
                        <a:pt x="26" y="4"/>
                      </a:lnTo>
                      <a:lnTo>
                        <a:pt x="28" y="1"/>
                      </a:lnTo>
                      <a:lnTo>
                        <a:pt x="27" y="0"/>
                      </a:lnTo>
                      <a:lnTo>
                        <a:pt x="24" y="1"/>
                      </a:lnTo>
                      <a:lnTo>
                        <a:pt x="23" y="3"/>
                      </a:lnTo>
                      <a:lnTo>
                        <a:pt x="22" y="1"/>
                      </a:lnTo>
                      <a:lnTo>
                        <a:pt x="20" y="4"/>
                      </a:lnTo>
                      <a:lnTo>
                        <a:pt x="19" y="2"/>
                      </a:lnTo>
                      <a:lnTo>
                        <a:pt x="18" y="6"/>
                      </a:lnTo>
                      <a:lnTo>
                        <a:pt x="15" y="9"/>
                      </a:lnTo>
                      <a:lnTo>
                        <a:pt x="14" y="7"/>
                      </a:lnTo>
                      <a:lnTo>
                        <a:pt x="13" y="9"/>
                      </a:lnTo>
                      <a:lnTo>
                        <a:pt x="12" y="7"/>
                      </a:lnTo>
                      <a:lnTo>
                        <a:pt x="12" y="11"/>
                      </a:lnTo>
                      <a:lnTo>
                        <a:pt x="9" y="14"/>
                      </a:lnTo>
                      <a:lnTo>
                        <a:pt x="9" y="11"/>
                      </a:lnTo>
                      <a:lnTo>
                        <a:pt x="6" y="16"/>
                      </a:lnTo>
                      <a:lnTo>
                        <a:pt x="6" y="17"/>
                      </a:lnTo>
                      <a:lnTo>
                        <a:pt x="5" y="18"/>
                      </a:lnTo>
                      <a:lnTo>
                        <a:pt x="4" y="18"/>
                      </a:lnTo>
                      <a:lnTo>
                        <a:pt x="3" y="20"/>
                      </a:lnTo>
                      <a:lnTo>
                        <a:pt x="1" y="20"/>
                      </a:lnTo>
                      <a:lnTo>
                        <a:pt x="1" y="21"/>
                      </a:lnTo>
                      <a:lnTo>
                        <a:pt x="1" y="25"/>
                      </a:lnTo>
                      <a:lnTo>
                        <a:pt x="0" y="28"/>
                      </a:lnTo>
                      <a:lnTo>
                        <a:pt x="1" y="28"/>
                      </a:lnTo>
                      <a:lnTo>
                        <a:pt x="1" y="31"/>
                      </a:lnTo>
                      <a:lnTo>
                        <a:pt x="2" y="31"/>
                      </a:lnTo>
                      <a:lnTo>
                        <a:pt x="3" y="33"/>
                      </a:lnTo>
                      <a:lnTo>
                        <a:pt x="9" y="39"/>
                      </a:lnTo>
                      <a:lnTo>
                        <a:pt x="18" y="38"/>
                      </a:lnTo>
                      <a:lnTo>
                        <a:pt x="37" y="23"/>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4" name="Freeform 91"/>
                <p:cNvSpPr>
                  <a:spLocks/>
                </p:cNvSpPr>
                <p:nvPr/>
              </p:nvSpPr>
              <p:spPr bwMode="auto">
                <a:xfrm>
                  <a:off x="3049" y="1705"/>
                  <a:ext cx="38" cy="25"/>
                </a:xfrm>
                <a:custGeom>
                  <a:avLst/>
                  <a:gdLst>
                    <a:gd name="T0" fmla="*/ 22 w 38"/>
                    <a:gd name="T1" fmla="*/ 8 h 25"/>
                    <a:gd name="T2" fmla="*/ 32 w 38"/>
                    <a:gd name="T3" fmla="*/ 2 h 25"/>
                    <a:gd name="T4" fmla="*/ 33 w 38"/>
                    <a:gd name="T5" fmla="*/ 2 h 25"/>
                    <a:gd name="T6" fmla="*/ 37 w 38"/>
                    <a:gd name="T7" fmla="*/ 0 h 25"/>
                    <a:gd name="T8" fmla="*/ 35 w 38"/>
                    <a:gd name="T9" fmla="*/ 3 h 25"/>
                    <a:gd name="T10" fmla="*/ 32 w 38"/>
                    <a:gd name="T11" fmla="*/ 6 h 25"/>
                    <a:gd name="T12" fmla="*/ 35 w 38"/>
                    <a:gd name="T13" fmla="*/ 6 h 25"/>
                    <a:gd name="T14" fmla="*/ 30 w 38"/>
                    <a:gd name="T15" fmla="*/ 8 h 25"/>
                    <a:gd name="T16" fmla="*/ 36 w 38"/>
                    <a:gd name="T17" fmla="*/ 8 h 25"/>
                    <a:gd name="T18" fmla="*/ 30 w 38"/>
                    <a:gd name="T19" fmla="*/ 11 h 25"/>
                    <a:gd name="T20" fmla="*/ 37 w 38"/>
                    <a:gd name="T21" fmla="*/ 10 h 25"/>
                    <a:gd name="T22" fmla="*/ 29 w 38"/>
                    <a:gd name="T23" fmla="*/ 15 h 25"/>
                    <a:gd name="T24" fmla="*/ 25 w 38"/>
                    <a:gd name="T25" fmla="*/ 16 h 25"/>
                    <a:gd name="T26" fmla="*/ 22 w 38"/>
                    <a:gd name="T27" fmla="*/ 18 h 25"/>
                    <a:gd name="T28" fmla="*/ 17 w 38"/>
                    <a:gd name="T29" fmla="*/ 19 h 25"/>
                    <a:gd name="T30" fmla="*/ 15 w 38"/>
                    <a:gd name="T31" fmla="*/ 20 h 25"/>
                    <a:gd name="T32" fmla="*/ 12 w 38"/>
                    <a:gd name="T33" fmla="*/ 23 h 25"/>
                    <a:gd name="T34" fmla="*/ 9 w 38"/>
                    <a:gd name="T35" fmla="*/ 24 h 25"/>
                    <a:gd name="T36" fmla="*/ 10 w 38"/>
                    <a:gd name="T37" fmla="*/ 21 h 25"/>
                    <a:gd name="T38" fmla="*/ 9 w 38"/>
                    <a:gd name="T39" fmla="*/ 19 h 25"/>
                    <a:gd name="T40" fmla="*/ 1 w 38"/>
                    <a:gd name="T41" fmla="*/ 24 h 25"/>
                    <a:gd name="T42" fmla="*/ 0 w 38"/>
                    <a:gd name="T43" fmla="*/ 23 h 25"/>
                    <a:gd name="T44" fmla="*/ 13 w 38"/>
                    <a:gd name="T45" fmla="*/ 15 h 25"/>
                    <a:gd name="T46" fmla="*/ 15 w 38"/>
                    <a:gd name="T47" fmla="*/ 13 h 25"/>
                    <a:gd name="T48" fmla="*/ 18 w 38"/>
                    <a:gd name="T49" fmla="*/ 12 h 25"/>
                    <a:gd name="T50" fmla="*/ 22 w 38"/>
                    <a:gd name="T51" fmla="*/ 8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25"/>
                    <a:gd name="T80" fmla="*/ 38 w 38"/>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25">
                      <a:moveTo>
                        <a:pt x="22" y="8"/>
                      </a:moveTo>
                      <a:lnTo>
                        <a:pt x="32" y="2"/>
                      </a:lnTo>
                      <a:lnTo>
                        <a:pt x="33" y="2"/>
                      </a:lnTo>
                      <a:lnTo>
                        <a:pt x="37" y="0"/>
                      </a:lnTo>
                      <a:lnTo>
                        <a:pt x="35" y="3"/>
                      </a:lnTo>
                      <a:lnTo>
                        <a:pt x="32" y="6"/>
                      </a:lnTo>
                      <a:lnTo>
                        <a:pt x="35" y="6"/>
                      </a:lnTo>
                      <a:lnTo>
                        <a:pt x="30" y="8"/>
                      </a:lnTo>
                      <a:lnTo>
                        <a:pt x="36" y="8"/>
                      </a:lnTo>
                      <a:lnTo>
                        <a:pt x="30" y="11"/>
                      </a:lnTo>
                      <a:lnTo>
                        <a:pt x="37" y="10"/>
                      </a:lnTo>
                      <a:lnTo>
                        <a:pt x="29" y="15"/>
                      </a:lnTo>
                      <a:lnTo>
                        <a:pt x="25" y="16"/>
                      </a:lnTo>
                      <a:lnTo>
                        <a:pt x="22" y="18"/>
                      </a:lnTo>
                      <a:lnTo>
                        <a:pt x="17" y="19"/>
                      </a:lnTo>
                      <a:lnTo>
                        <a:pt x="15" y="20"/>
                      </a:lnTo>
                      <a:lnTo>
                        <a:pt x="12" y="23"/>
                      </a:lnTo>
                      <a:lnTo>
                        <a:pt x="9" y="24"/>
                      </a:lnTo>
                      <a:lnTo>
                        <a:pt x="10" y="21"/>
                      </a:lnTo>
                      <a:lnTo>
                        <a:pt x="9" y="19"/>
                      </a:lnTo>
                      <a:lnTo>
                        <a:pt x="1" y="24"/>
                      </a:lnTo>
                      <a:lnTo>
                        <a:pt x="0" y="23"/>
                      </a:lnTo>
                      <a:lnTo>
                        <a:pt x="13" y="15"/>
                      </a:lnTo>
                      <a:lnTo>
                        <a:pt x="15" y="13"/>
                      </a:lnTo>
                      <a:lnTo>
                        <a:pt x="18" y="12"/>
                      </a:lnTo>
                      <a:lnTo>
                        <a:pt x="22" y="8"/>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5" name="Freeform 92"/>
                <p:cNvSpPr>
                  <a:spLocks/>
                </p:cNvSpPr>
                <p:nvPr/>
              </p:nvSpPr>
              <p:spPr bwMode="auto">
                <a:xfrm>
                  <a:off x="3062" y="1712"/>
                  <a:ext cx="17" cy="17"/>
                </a:xfrm>
                <a:custGeom>
                  <a:avLst/>
                  <a:gdLst>
                    <a:gd name="T0" fmla="*/ 16 w 17"/>
                    <a:gd name="T1" fmla="*/ 0 h 17"/>
                    <a:gd name="T2" fmla="*/ 14 w 17"/>
                    <a:gd name="T3" fmla="*/ 1 h 17"/>
                    <a:gd name="T4" fmla="*/ 12 w 17"/>
                    <a:gd name="T5" fmla="*/ 2 h 17"/>
                    <a:gd name="T6" fmla="*/ 7 w 17"/>
                    <a:gd name="T7" fmla="*/ 8 h 17"/>
                    <a:gd name="T8" fmla="*/ 4 w 17"/>
                    <a:gd name="T9" fmla="*/ 8 h 17"/>
                    <a:gd name="T10" fmla="*/ 2 w 17"/>
                    <a:gd name="T11" fmla="*/ 10 h 17"/>
                    <a:gd name="T12" fmla="*/ 0 w 17"/>
                    <a:gd name="T13" fmla="*/ 16 h 17"/>
                    <a:gd name="T14" fmla="*/ 3 w 17"/>
                    <a:gd name="T15" fmla="*/ 13 h 17"/>
                    <a:gd name="T16" fmla="*/ 3 w 17"/>
                    <a:gd name="T17" fmla="*/ 14 h 17"/>
                    <a:gd name="T18" fmla="*/ 11 w 17"/>
                    <a:gd name="T19" fmla="*/ 10 h 17"/>
                    <a:gd name="T20" fmla="*/ 14 w 17"/>
                    <a:gd name="T21" fmla="*/ 5 h 17"/>
                    <a:gd name="T22" fmla="*/ 16 w 17"/>
                    <a:gd name="T23" fmla="*/ 2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4" y="1"/>
                      </a:lnTo>
                      <a:lnTo>
                        <a:pt x="12" y="2"/>
                      </a:lnTo>
                      <a:lnTo>
                        <a:pt x="7" y="8"/>
                      </a:lnTo>
                      <a:lnTo>
                        <a:pt x="4" y="8"/>
                      </a:lnTo>
                      <a:lnTo>
                        <a:pt x="2" y="10"/>
                      </a:lnTo>
                      <a:lnTo>
                        <a:pt x="0" y="16"/>
                      </a:lnTo>
                      <a:lnTo>
                        <a:pt x="3" y="13"/>
                      </a:lnTo>
                      <a:lnTo>
                        <a:pt x="3" y="14"/>
                      </a:lnTo>
                      <a:lnTo>
                        <a:pt x="11" y="10"/>
                      </a:lnTo>
                      <a:lnTo>
                        <a:pt x="14" y="5"/>
                      </a:lnTo>
                      <a:lnTo>
                        <a:pt x="16" y="2"/>
                      </a:lnTo>
                      <a:lnTo>
                        <a:pt x="16" y="0"/>
                      </a:lnTo>
                    </a:path>
                  </a:pathLst>
                </a:custGeom>
                <a:solidFill>
                  <a:srgbClr val="80808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6" name="Freeform 93"/>
                <p:cNvSpPr>
                  <a:spLocks/>
                </p:cNvSpPr>
                <p:nvPr/>
              </p:nvSpPr>
              <p:spPr bwMode="auto">
                <a:xfrm>
                  <a:off x="3051" y="1720"/>
                  <a:ext cx="17" cy="17"/>
                </a:xfrm>
                <a:custGeom>
                  <a:avLst/>
                  <a:gdLst>
                    <a:gd name="T0" fmla="*/ 16 w 17"/>
                    <a:gd name="T1" fmla="*/ 5 h 17"/>
                    <a:gd name="T2" fmla="*/ 16 w 17"/>
                    <a:gd name="T3" fmla="*/ 5 h 17"/>
                    <a:gd name="T4" fmla="*/ 13 w 17"/>
                    <a:gd name="T5" fmla="*/ 0 h 17"/>
                    <a:gd name="T6" fmla="*/ 10 w 17"/>
                    <a:gd name="T7" fmla="*/ 5 h 17"/>
                    <a:gd name="T8" fmla="*/ 10 w 17"/>
                    <a:gd name="T9" fmla="*/ 0 h 17"/>
                    <a:gd name="T10" fmla="*/ 10 w 17"/>
                    <a:gd name="T11" fmla="*/ 5 h 17"/>
                    <a:gd name="T12" fmla="*/ 10 w 17"/>
                    <a:gd name="T13" fmla="*/ 10 h 17"/>
                    <a:gd name="T14" fmla="*/ 5 w 17"/>
                    <a:gd name="T15" fmla="*/ 10 h 17"/>
                    <a:gd name="T16" fmla="*/ 0 w 17"/>
                    <a:gd name="T17" fmla="*/ 16 h 17"/>
                    <a:gd name="T18" fmla="*/ 5 w 17"/>
                    <a:gd name="T19" fmla="*/ 16 h 17"/>
                    <a:gd name="T20" fmla="*/ 5 w 17"/>
                    <a:gd name="T21" fmla="*/ 16 h 17"/>
                    <a:gd name="T22" fmla="*/ 13 w 17"/>
                    <a:gd name="T23" fmla="*/ 10 h 17"/>
                    <a:gd name="T24" fmla="*/ 16 w 17"/>
                    <a:gd name="T25" fmla="*/ 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5"/>
                      </a:moveTo>
                      <a:lnTo>
                        <a:pt x="16" y="5"/>
                      </a:lnTo>
                      <a:lnTo>
                        <a:pt x="13" y="0"/>
                      </a:lnTo>
                      <a:lnTo>
                        <a:pt x="10" y="5"/>
                      </a:lnTo>
                      <a:lnTo>
                        <a:pt x="10" y="0"/>
                      </a:lnTo>
                      <a:lnTo>
                        <a:pt x="10" y="5"/>
                      </a:lnTo>
                      <a:lnTo>
                        <a:pt x="10" y="10"/>
                      </a:lnTo>
                      <a:lnTo>
                        <a:pt x="5" y="10"/>
                      </a:lnTo>
                      <a:lnTo>
                        <a:pt x="0" y="16"/>
                      </a:lnTo>
                      <a:lnTo>
                        <a:pt x="5" y="16"/>
                      </a:lnTo>
                      <a:lnTo>
                        <a:pt x="13" y="10"/>
                      </a:lnTo>
                      <a:lnTo>
                        <a:pt x="16" y="5"/>
                      </a:lnTo>
                    </a:path>
                  </a:pathLst>
                </a:custGeom>
                <a:solidFill>
                  <a:srgbClr val="40404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7" name="Freeform 94"/>
                <p:cNvSpPr>
                  <a:spLocks/>
                </p:cNvSpPr>
                <p:nvPr/>
              </p:nvSpPr>
              <p:spPr bwMode="auto">
                <a:xfrm>
                  <a:off x="3057" y="1702"/>
                  <a:ext cx="17" cy="17"/>
                </a:xfrm>
                <a:custGeom>
                  <a:avLst/>
                  <a:gdLst>
                    <a:gd name="T0" fmla="*/ 16 w 17"/>
                    <a:gd name="T1" fmla="*/ 0 h 17"/>
                    <a:gd name="T2" fmla="*/ 12 w 17"/>
                    <a:gd name="T3" fmla="*/ 9 h 17"/>
                    <a:gd name="T4" fmla="*/ 9 w 17"/>
                    <a:gd name="T5" fmla="*/ 11 h 17"/>
                    <a:gd name="T6" fmla="*/ 6 w 17"/>
                    <a:gd name="T7" fmla="*/ 11 h 17"/>
                    <a:gd name="T8" fmla="*/ 1 w 17"/>
                    <a:gd name="T9" fmla="*/ 16 h 17"/>
                    <a:gd name="T10" fmla="*/ 3 w 17"/>
                    <a:gd name="T11" fmla="*/ 11 h 17"/>
                    <a:gd name="T12" fmla="*/ 0 w 17"/>
                    <a:gd name="T13" fmla="*/ 11 h 17"/>
                    <a:gd name="T14" fmla="*/ 4 w 17"/>
                    <a:gd name="T15" fmla="*/ 9 h 17"/>
                    <a:gd name="T16" fmla="*/ 6 w 17"/>
                    <a:gd name="T17" fmla="*/ 6 h 17"/>
                    <a:gd name="T18" fmla="*/ 8 w 17"/>
                    <a:gd name="T19" fmla="*/ 9 h 17"/>
                    <a:gd name="T20" fmla="*/ 11 w 17"/>
                    <a:gd name="T21" fmla="*/ 4 h 17"/>
                    <a:gd name="T22" fmla="*/ 12 w 17"/>
                    <a:gd name="T23" fmla="*/ 4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2" y="9"/>
                      </a:lnTo>
                      <a:lnTo>
                        <a:pt x="9" y="11"/>
                      </a:lnTo>
                      <a:lnTo>
                        <a:pt x="6" y="11"/>
                      </a:lnTo>
                      <a:lnTo>
                        <a:pt x="1" y="16"/>
                      </a:lnTo>
                      <a:lnTo>
                        <a:pt x="3" y="11"/>
                      </a:lnTo>
                      <a:lnTo>
                        <a:pt x="0" y="11"/>
                      </a:lnTo>
                      <a:lnTo>
                        <a:pt x="4" y="9"/>
                      </a:lnTo>
                      <a:lnTo>
                        <a:pt x="6" y="6"/>
                      </a:lnTo>
                      <a:lnTo>
                        <a:pt x="8" y="9"/>
                      </a:lnTo>
                      <a:lnTo>
                        <a:pt x="11" y="4"/>
                      </a:lnTo>
                      <a:lnTo>
                        <a:pt x="12" y="4"/>
                      </a:lnTo>
                      <a:lnTo>
                        <a:pt x="16" y="0"/>
                      </a:lnTo>
                    </a:path>
                  </a:pathLst>
                </a:custGeom>
                <a:solidFill>
                  <a:srgbClr val="A0A0A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8" name="Freeform 95"/>
                <p:cNvSpPr>
                  <a:spLocks/>
                </p:cNvSpPr>
                <p:nvPr/>
              </p:nvSpPr>
              <p:spPr bwMode="auto">
                <a:xfrm>
                  <a:off x="3042" y="1700"/>
                  <a:ext cx="17" cy="17"/>
                </a:xfrm>
                <a:custGeom>
                  <a:avLst/>
                  <a:gdLst>
                    <a:gd name="T0" fmla="*/ 16 w 17"/>
                    <a:gd name="T1" fmla="*/ 0 h 17"/>
                    <a:gd name="T2" fmla="*/ 10 w 17"/>
                    <a:gd name="T3" fmla="*/ 4 h 17"/>
                    <a:gd name="T4" fmla="*/ 5 w 17"/>
                    <a:gd name="T5" fmla="*/ 10 h 17"/>
                    <a:gd name="T6" fmla="*/ 4 w 17"/>
                    <a:gd name="T7" fmla="*/ 10 h 17"/>
                    <a:gd name="T8" fmla="*/ 1 w 17"/>
                    <a:gd name="T9" fmla="*/ 12 h 17"/>
                    <a:gd name="T10" fmla="*/ 0 w 17"/>
                    <a:gd name="T11" fmla="*/ 13 h 17"/>
                    <a:gd name="T12" fmla="*/ 0 w 17"/>
                    <a:gd name="T13" fmla="*/ 16 h 17"/>
                    <a:gd name="T14" fmla="*/ 2 w 17"/>
                    <a:gd name="T15" fmla="*/ 13 h 17"/>
                    <a:gd name="T16" fmla="*/ 5 w 17"/>
                    <a:gd name="T17" fmla="*/ 12 h 17"/>
                    <a:gd name="T18" fmla="*/ 9 w 17"/>
                    <a:gd name="T19" fmla="*/ 8 h 17"/>
                    <a:gd name="T20" fmla="*/ 12 w 17"/>
                    <a:gd name="T21" fmla="*/ 8 h 17"/>
                    <a:gd name="T22" fmla="*/ 13 w 17"/>
                    <a:gd name="T23" fmla="*/ 3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0" y="4"/>
                      </a:lnTo>
                      <a:lnTo>
                        <a:pt x="5" y="10"/>
                      </a:lnTo>
                      <a:lnTo>
                        <a:pt x="4" y="10"/>
                      </a:lnTo>
                      <a:lnTo>
                        <a:pt x="1" y="12"/>
                      </a:lnTo>
                      <a:lnTo>
                        <a:pt x="0" y="13"/>
                      </a:lnTo>
                      <a:lnTo>
                        <a:pt x="0" y="16"/>
                      </a:lnTo>
                      <a:lnTo>
                        <a:pt x="2" y="13"/>
                      </a:lnTo>
                      <a:lnTo>
                        <a:pt x="5" y="12"/>
                      </a:lnTo>
                      <a:lnTo>
                        <a:pt x="9" y="8"/>
                      </a:lnTo>
                      <a:lnTo>
                        <a:pt x="12" y="8"/>
                      </a:lnTo>
                      <a:lnTo>
                        <a:pt x="13" y="3"/>
                      </a:lnTo>
                      <a:lnTo>
                        <a:pt x="16" y="0"/>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9" name="Freeform 96"/>
                <p:cNvSpPr>
                  <a:spLocks/>
                </p:cNvSpPr>
                <p:nvPr/>
              </p:nvSpPr>
              <p:spPr bwMode="auto">
                <a:xfrm>
                  <a:off x="3047" y="1713"/>
                  <a:ext cx="17" cy="17"/>
                </a:xfrm>
                <a:custGeom>
                  <a:avLst/>
                  <a:gdLst>
                    <a:gd name="T0" fmla="*/ 16 w 17"/>
                    <a:gd name="T1" fmla="*/ 0 h 17"/>
                    <a:gd name="T2" fmla="*/ 14 w 17"/>
                    <a:gd name="T3" fmla="*/ 2 h 17"/>
                    <a:gd name="T4" fmla="*/ 12 w 17"/>
                    <a:gd name="T5" fmla="*/ 0 h 17"/>
                    <a:gd name="T6" fmla="*/ 10 w 17"/>
                    <a:gd name="T7" fmla="*/ 4 h 17"/>
                    <a:gd name="T8" fmla="*/ 10 w 17"/>
                    <a:gd name="T9" fmla="*/ 4 h 17"/>
                    <a:gd name="T10" fmla="*/ 6 w 17"/>
                    <a:gd name="T11" fmla="*/ 6 h 17"/>
                    <a:gd name="T12" fmla="*/ 6 w 17"/>
                    <a:gd name="T13" fmla="*/ 4 h 17"/>
                    <a:gd name="T14" fmla="*/ 6 w 17"/>
                    <a:gd name="T15" fmla="*/ 9 h 17"/>
                    <a:gd name="T16" fmla="*/ 4 w 17"/>
                    <a:gd name="T17" fmla="*/ 6 h 17"/>
                    <a:gd name="T18" fmla="*/ 2 w 17"/>
                    <a:gd name="T19" fmla="*/ 9 h 17"/>
                    <a:gd name="T20" fmla="*/ 0 w 17"/>
                    <a:gd name="T21" fmla="*/ 9 h 17"/>
                    <a:gd name="T22" fmla="*/ 0 w 17"/>
                    <a:gd name="T23" fmla="*/ 11 h 17"/>
                    <a:gd name="T24" fmla="*/ 2 w 17"/>
                    <a:gd name="T25" fmla="*/ 11 h 17"/>
                    <a:gd name="T26" fmla="*/ 2 w 17"/>
                    <a:gd name="T27" fmla="*/ 16 h 17"/>
                    <a:gd name="T28" fmla="*/ 4 w 17"/>
                    <a:gd name="T29" fmla="*/ 13 h 17"/>
                    <a:gd name="T30" fmla="*/ 4 w 17"/>
                    <a:gd name="T31" fmla="*/ 16 h 17"/>
                    <a:gd name="T32" fmla="*/ 8 w 17"/>
                    <a:gd name="T33" fmla="*/ 16 h 17"/>
                    <a:gd name="T34" fmla="*/ 12 w 17"/>
                    <a:gd name="T35" fmla="*/ 13 h 17"/>
                    <a:gd name="T36" fmla="*/ 10 w 17"/>
                    <a:gd name="T37" fmla="*/ 11 h 17"/>
                    <a:gd name="T38" fmla="*/ 10 w 17"/>
                    <a:gd name="T39" fmla="*/ 11 h 17"/>
                    <a:gd name="T40" fmla="*/ 10 w 17"/>
                    <a:gd name="T41" fmla="*/ 9 h 17"/>
                    <a:gd name="T42" fmla="*/ 12 w 17"/>
                    <a:gd name="T43" fmla="*/ 6 h 17"/>
                    <a:gd name="T44" fmla="*/ 16 w 17"/>
                    <a:gd name="T45" fmla="*/ 6 h 17"/>
                    <a:gd name="T46" fmla="*/ 14 w 17"/>
                    <a:gd name="T47" fmla="*/ 4 h 17"/>
                    <a:gd name="T48" fmla="*/ 14 w 17"/>
                    <a:gd name="T49" fmla="*/ 4 h 17"/>
                    <a:gd name="T50" fmla="*/ 16 w 17"/>
                    <a:gd name="T51" fmla="*/ 4 h 17"/>
                    <a:gd name="T52" fmla="*/ 16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16" y="0"/>
                      </a:moveTo>
                      <a:lnTo>
                        <a:pt x="14" y="2"/>
                      </a:lnTo>
                      <a:lnTo>
                        <a:pt x="12" y="0"/>
                      </a:lnTo>
                      <a:lnTo>
                        <a:pt x="10" y="4"/>
                      </a:lnTo>
                      <a:lnTo>
                        <a:pt x="6" y="6"/>
                      </a:lnTo>
                      <a:lnTo>
                        <a:pt x="6" y="4"/>
                      </a:lnTo>
                      <a:lnTo>
                        <a:pt x="6" y="9"/>
                      </a:lnTo>
                      <a:lnTo>
                        <a:pt x="4" y="6"/>
                      </a:lnTo>
                      <a:lnTo>
                        <a:pt x="2" y="9"/>
                      </a:lnTo>
                      <a:lnTo>
                        <a:pt x="0" y="9"/>
                      </a:lnTo>
                      <a:lnTo>
                        <a:pt x="0" y="11"/>
                      </a:lnTo>
                      <a:lnTo>
                        <a:pt x="2" y="11"/>
                      </a:lnTo>
                      <a:lnTo>
                        <a:pt x="2" y="16"/>
                      </a:lnTo>
                      <a:lnTo>
                        <a:pt x="4" y="13"/>
                      </a:lnTo>
                      <a:lnTo>
                        <a:pt x="4" y="16"/>
                      </a:lnTo>
                      <a:lnTo>
                        <a:pt x="8" y="16"/>
                      </a:lnTo>
                      <a:lnTo>
                        <a:pt x="12" y="13"/>
                      </a:lnTo>
                      <a:lnTo>
                        <a:pt x="10" y="11"/>
                      </a:lnTo>
                      <a:lnTo>
                        <a:pt x="10" y="9"/>
                      </a:lnTo>
                      <a:lnTo>
                        <a:pt x="12" y="6"/>
                      </a:lnTo>
                      <a:lnTo>
                        <a:pt x="16" y="6"/>
                      </a:lnTo>
                      <a:lnTo>
                        <a:pt x="14" y="4"/>
                      </a:lnTo>
                      <a:lnTo>
                        <a:pt x="16" y="4"/>
                      </a:lnTo>
                      <a:lnTo>
                        <a:pt x="16" y="0"/>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10" name="Oval 97"/>
                <p:cNvSpPr>
                  <a:spLocks noChangeArrowheads="1"/>
                </p:cNvSpPr>
                <p:nvPr/>
              </p:nvSpPr>
              <p:spPr bwMode="auto">
                <a:xfrm>
                  <a:off x="3048" y="1720"/>
                  <a:ext cx="1" cy="0"/>
                </a:xfrm>
                <a:prstGeom prst="ellipse">
                  <a:avLst/>
                </a:prstGeom>
                <a:solidFill>
                  <a:srgbClr val="FFFFFF"/>
                </a:solidFill>
                <a:ln w="9525">
                  <a:noFill/>
                  <a:round/>
                  <a:headEnd/>
                  <a:tailEnd/>
                </a:ln>
              </p:spPr>
              <p:txBody>
                <a:bodyPr wrap="none" anchor="ctr"/>
                <a:lstStyle/>
                <a:p>
                  <a:endParaRPr lang="zh-CN" altLang="en-US">
                    <a:latin typeface="华文中宋" pitchFamily="2" charset="-122"/>
                    <a:ea typeface="华文中宋" pitchFamily="2" charset="-122"/>
                  </a:endParaRPr>
                </a:p>
              </p:txBody>
            </p:sp>
            <p:sp>
              <p:nvSpPr>
                <p:cNvPr id="19611" name="Oval 98"/>
                <p:cNvSpPr>
                  <a:spLocks noChangeArrowheads="1"/>
                </p:cNvSpPr>
                <p:nvPr/>
              </p:nvSpPr>
              <p:spPr bwMode="auto">
                <a:xfrm>
                  <a:off x="3047" y="1720"/>
                  <a:ext cx="2" cy="1"/>
                </a:xfrm>
                <a:prstGeom prst="ellipse">
                  <a:avLst/>
                </a:prstGeom>
                <a:solidFill>
                  <a:srgbClr val="000000"/>
                </a:solidFill>
                <a:ln w="9525">
                  <a:noFill/>
                  <a:round/>
                  <a:headEnd/>
                  <a:tailEnd/>
                </a:ln>
              </p:spPr>
              <p:txBody>
                <a:bodyPr wrap="none" anchor="ctr"/>
                <a:lstStyle/>
                <a:p>
                  <a:endParaRPr lang="zh-CN" altLang="en-US">
                    <a:latin typeface="华文中宋" pitchFamily="2" charset="-122"/>
                    <a:ea typeface="华文中宋" pitchFamily="2" charset="-122"/>
                  </a:endParaRPr>
                </a:p>
              </p:txBody>
            </p:sp>
          </p:grpSp>
          <p:grpSp>
            <p:nvGrpSpPr>
              <p:cNvPr id="19598" name="Group 99"/>
              <p:cNvGrpSpPr>
                <a:grpSpLocks/>
              </p:cNvGrpSpPr>
              <p:nvPr/>
            </p:nvGrpSpPr>
            <p:grpSpPr bwMode="auto">
              <a:xfrm>
                <a:off x="3036" y="1727"/>
                <a:ext cx="29" cy="19"/>
                <a:chOff x="3036" y="1727"/>
                <a:chExt cx="29" cy="19"/>
              </a:xfrm>
            </p:grpSpPr>
            <p:sp>
              <p:nvSpPr>
                <p:cNvPr id="19599" name="Freeform 100"/>
                <p:cNvSpPr>
                  <a:spLocks/>
                </p:cNvSpPr>
                <p:nvPr/>
              </p:nvSpPr>
              <p:spPr bwMode="auto">
                <a:xfrm>
                  <a:off x="3036" y="1727"/>
                  <a:ext cx="22" cy="17"/>
                </a:xfrm>
                <a:custGeom>
                  <a:avLst/>
                  <a:gdLst>
                    <a:gd name="T0" fmla="*/ 21 w 22"/>
                    <a:gd name="T1" fmla="*/ 4 h 17"/>
                    <a:gd name="T2" fmla="*/ 19 w 22"/>
                    <a:gd name="T3" fmla="*/ 4 h 17"/>
                    <a:gd name="T4" fmla="*/ 20 w 22"/>
                    <a:gd name="T5" fmla="*/ 2 h 17"/>
                    <a:gd name="T6" fmla="*/ 19 w 22"/>
                    <a:gd name="T7" fmla="*/ 0 h 17"/>
                    <a:gd name="T8" fmla="*/ 15 w 22"/>
                    <a:gd name="T9" fmla="*/ 2 h 17"/>
                    <a:gd name="T10" fmla="*/ 11 w 22"/>
                    <a:gd name="T11" fmla="*/ 6 h 17"/>
                    <a:gd name="T12" fmla="*/ 9 w 22"/>
                    <a:gd name="T13" fmla="*/ 4 h 17"/>
                    <a:gd name="T14" fmla="*/ 10 w 22"/>
                    <a:gd name="T15" fmla="*/ 1 h 17"/>
                    <a:gd name="T16" fmla="*/ 9 w 22"/>
                    <a:gd name="T17" fmla="*/ 1 h 17"/>
                    <a:gd name="T18" fmla="*/ 8 w 22"/>
                    <a:gd name="T19" fmla="*/ 0 h 17"/>
                    <a:gd name="T20" fmla="*/ 6 w 22"/>
                    <a:gd name="T21" fmla="*/ 0 h 17"/>
                    <a:gd name="T22" fmla="*/ 5 w 22"/>
                    <a:gd name="T23" fmla="*/ 1 h 17"/>
                    <a:gd name="T24" fmla="*/ 3 w 22"/>
                    <a:gd name="T25" fmla="*/ 4 h 17"/>
                    <a:gd name="T26" fmla="*/ 1 w 22"/>
                    <a:gd name="T27" fmla="*/ 9 h 17"/>
                    <a:gd name="T28" fmla="*/ 0 w 22"/>
                    <a:gd name="T29" fmla="*/ 10 h 17"/>
                    <a:gd name="T30" fmla="*/ 1 w 22"/>
                    <a:gd name="T31" fmla="*/ 13 h 17"/>
                    <a:gd name="T32" fmla="*/ 4 w 22"/>
                    <a:gd name="T33" fmla="*/ 14 h 17"/>
                    <a:gd name="T34" fmla="*/ 9 w 22"/>
                    <a:gd name="T35" fmla="*/ 16 h 17"/>
                    <a:gd name="T36" fmla="*/ 6 w 22"/>
                    <a:gd name="T37" fmla="*/ 14 h 17"/>
                    <a:gd name="T38" fmla="*/ 6 w 22"/>
                    <a:gd name="T39" fmla="*/ 13 h 17"/>
                    <a:gd name="T40" fmla="*/ 9 w 22"/>
                    <a:gd name="T41" fmla="*/ 12 h 17"/>
                    <a:gd name="T42" fmla="*/ 9 w 22"/>
                    <a:gd name="T43" fmla="*/ 10 h 17"/>
                    <a:gd name="T44" fmla="*/ 14 w 22"/>
                    <a:gd name="T45" fmla="*/ 8 h 17"/>
                    <a:gd name="T46" fmla="*/ 10 w 22"/>
                    <a:gd name="T47" fmla="*/ 13 h 17"/>
                    <a:gd name="T48" fmla="*/ 9 w 22"/>
                    <a:gd name="T49" fmla="*/ 16 h 17"/>
                    <a:gd name="T50" fmla="*/ 12 w 22"/>
                    <a:gd name="T51" fmla="*/ 14 h 17"/>
                    <a:gd name="T52" fmla="*/ 14 w 22"/>
                    <a:gd name="T53" fmla="*/ 13 h 17"/>
                    <a:gd name="T54" fmla="*/ 18 w 22"/>
                    <a:gd name="T55" fmla="*/ 9 h 17"/>
                    <a:gd name="T56" fmla="*/ 21 w 22"/>
                    <a:gd name="T57" fmla="*/ 4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17"/>
                    <a:gd name="T89" fmla="*/ 22 w 22"/>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17">
                      <a:moveTo>
                        <a:pt x="21" y="4"/>
                      </a:moveTo>
                      <a:lnTo>
                        <a:pt x="19" y="4"/>
                      </a:lnTo>
                      <a:lnTo>
                        <a:pt x="20" y="2"/>
                      </a:lnTo>
                      <a:lnTo>
                        <a:pt x="19" y="0"/>
                      </a:lnTo>
                      <a:lnTo>
                        <a:pt x="15" y="2"/>
                      </a:lnTo>
                      <a:lnTo>
                        <a:pt x="11" y="6"/>
                      </a:lnTo>
                      <a:lnTo>
                        <a:pt x="9" y="4"/>
                      </a:lnTo>
                      <a:lnTo>
                        <a:pt x="10" y="1"/>
                      </a:lnTo>
                      <a:lnTo>
                        <a:pt x="9" y="1"/>
                      </a:lnTo>
                      <a:lnTo>
                        <a:pt x="8" y="0"/>
                      </a:lnTo>
                      <a:lnTo>
                        <a:pt x="6" y="0"/>
                      </a:lnTo>
                      <a:lnTo>
                        <a:pt x="5" y="1"/>
                      </a:lnTo>
                      <a:lnTo>
                        <a:pt x="3" y="4"/>
                      </a:lnTo>
                      <a:lnTo>
                        <a:pt x="1" y="9"/>
                      </a:lnTo>
                      <a:lnTo>
                        <a:pt x="0" y="10"/>
                      </a:lnTo>
                      <a:lnTo>
                        <a:pt x="1" y="13"/>
                      </a:lnTo>
                      <a:lnTo>
                        <a:pt x="4" y="14"/>
                      </a:lnTo>
                      <a:lnTo>
                        <a:pt x="9" y="16"/>
                      </a:lnTo>
                      <a:lnTo>
                        <a:pt x="6" y="14"/>
                      </a:lnTo>
                      <a:lnTo>
                        <a:pt x="6" y="13"/>
                      </a:lnTo>
                      <a:lnTo>
                        <a:pt x="9" y="12"/>
                      </a:lnTo>
                      <a:lnTo>
                        <a:pt x="9" y="10"/>
                      </a:lnTo>
                      <a:lnTo>
                        <a:pt x="14" y="8"/>
                      </a:lnTo>
                      <a:lnTo>
                        <a:pt x="10" y="13"/>
                      </a:lnTo>
                      <a:lnTo>
                        <a:pt x="9" y="16"/>
                      </a:lnTo>
                      <a:lnTo>
                        <a:pt x="12" y="14"/>
                      </a:lnTo>
                      <a:lnTo>
                        <a:pt x="14" y="13"/>
                      </a:lnTo>
                      <a:lnTo>
                        <a:pt x="18" y="9"/>
                      </a:lnTo>
                      <a:lnTo>
                        <a:pt x="21" y="4"/>
                      </a:lnTo>
                    </a:path>
                  </a:pathLst>
                </a:custGeom>
                <a:solidFill>
                  <a:srgbClr val="C04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600" name="Freeform 101"/>
                <p:cNvSpPr>
                  <a:spLocks/>
                </p:cNvSpPr>
                <p:nvPr/>
              </p:nvSpPr>
              <p:spPr bwMode="auto">
                <a:xfrm>
                  <a:off x="3048" y="1729"/>
                  <a:ext cx="17" cy="17"/>
                </a:xfrm>
                <a:custGeom>
                  <a:avLst/>
                  <a:gdLst>
                    <a:gd name="T0" fmla="*/ 16 w 17"/>
                    <a:gd name="T1" fmla="*/ 0 h 17"/>
                    <a:gd name="T2" fmla="*/ 16 w 17"/>
                    <a:gd name="T3" fmla="*/ 2 h 17"/>
                    <a:gd name="T4" fmla="*/ 16 w 17"/>
                    <a:gd name="T5" fmla="*/ 4 h 17"/>
                    <a:gd name="T6" fmla="*/ 12 w 17"/>
                    <a:gd name="T7" fmla="*/ 6 h 17"/>
                    <a:gd name="T8" fmla="*/ 12 w 17"/>
                    <a:gd name="T9" fmla="*/ 8 h 17"/>
                    <a:gd name="T10" fmla="*/ 9 w 17"/>
                    <a:gd name="T11" fmla="*/ 10 h 17"/>
                    <a:gd name="T12" fmla="*/ 3 w 17"/>
                    <a:gd name="T13" fmla="*/ 14 h 17"/>
                    <a:gd name="T14" fmla="*/ 0 w 17"/>
                    <a:gd name="T15" fmla="*/ 16 h 17"/>
                    <a:gd name="T16" fmla="*/ 3 w 17"/>
                    <a:gd name="T17" fmla="*/ 12 h 17"/>
                    <a:gd name="T18" fmla="*/ 6 w 17"/>
                    <a:gd name="T19" fmla="*/ 10 h 17"/>
                    <a:gd name="T20" fmla="*/ 9 w 17"/>
                    <a:gd name="T21" fmla="*/ 6 h 17"/>
                    <a:gd name="T22" fmla="*/ 16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6" y="0"/>
                      </a:moveTo>
                      <a:lnTo>
                        <a:pt x="16" y="2"/>
                      </a:lnTo>
                      <a:lnTo>
                        <a:pt x="16" y="4"/>
                      </a:lnTo>
                      <a:lnTo>
                        <a:pt x="12" y="6"/>
                      </a:lnTo>
                      <a:lnTo>
                        <a:pt x="12" y="8"/>
                      </a:lnTo>
                      <a:lnTo>
                        <a:pt x="9" y="10"/>
                      </a:lnTo>
                      <a:lnTo>
                        <a:pt x="3" y="14"/>
                      </a:lnTo>
                      <a:lnTo>
                        <a:pt x="0" y="16"/>
                      </a:lnTo>
                      <a:lnTo>
                        <a:pt x="3" y="12"/>
                      </a:lnTo>
                      <a:lnTo>
                        <a:pt x="6" y="10"/>
                      </a:lnTo>
                      <a:lnTo>
                        <a:pt x="9" y="6"/>
                      </a:lnTo>
                      <a:lnTo>
                        <a:pt x="16" y="0"/>
                      </a:lnTo>
                    </a:path>
                  </a:pathLst>
                </a:custGeom>
                <a:solidFill>
                  <a:srgbClr val="FF0000"/>
                </a:solidFill>
                <a:ln w="9525" cap="rnd">
                  <a:noFill/>
                  <a:round/>
                  <a:headEnd/>
                  <a:tailEnd/>
                </a:ln>
              </p:spPr>
              <p:txBody>
                <a:bodyPr/>
                <a:lstStyle/>
                <a:p>
                  <a:endParaRPr lang="zh-CN" altLang="en-US">
                    <a:latin typeface="华文中宋" pitchFamily="2" charset="-122"/>
                    <a:ea typeface="华文中宋" pitchFamily="2" charset="-122"/>
                  </a:endParaRPr>
                </a:p>
              </p:txBody>
            </p:sp>
          </p:grpSp>
        </p:grpSp>
      </p:grpSp>
      <p:grpSp>
        <p:nvGrpSpPr>
          <p:cNvPr id="19488" name="Group 102"/>
          <p:cNvGrpSpPr>
            <a:grpSpLocks/>
          </p:cNvGrpSpPr>
          <p:nvPr/>
        </p:nvGrpSpPr>
        <p:grpSpPr bwMode="auto">
          <a:xfrm>
            <a:off x="6983413" y="2817813"/>
            <a:ext cx="439737" cy="233362"/>
            <a:chOff x="4044" y="1440"/>
            <a:chExt cx="277" cy="147"/>
          </a:xfrm>
        </p:grpSpPr>
        <p:grpSp>
          <p:nvGrpSpPr>
            <p:cNvPr id="19535" name="Group 103"/>
            <p:cNvGrpSpPr>
              <a:grpSpLocks/>
            </p:cNvGrpSpPr>
            <p:nvPr/>
          </p:nvGrpSpPr>
          <p:grpSpPr bwMode="auto">
            <a:xfrm>
              <a:off x="4044" y="1440"/>
              <a:ext cx="277" cy="147"/>
              <a:chOff x="4044" y="1440"/>
              <a:chExt cx="277" cy="147"/>
            </a:xfrm>
          </p:grpSpPr>
          <p:grpSp>
            <p:nvGrpSpPr>
              <p:cNvPr id="19552" name="Group 104"/>
              <p:cNvGrpSpPr>
                <a:grpSpLocks/>
              </p:cNvGrpSpPr>
              <p:nvPr/>
            </p:nvGrpSpPr>
            <p:grpSpPr bwMode="auto">
              <a:xfrm>
                <a:off x="4044" y="1440"/>
                <a:ext cx="277" cy="147"/>
                <a:chOff x="4044" y="1440"/>
                <a:chExt cx="277" cy="147"/>
              </a:xfrm>
            </p:grpSpPr>
            <p:grpSp>
              <p:nvGrpSpPr>
                <p:cNvPr id="19554" name="Group 105"/>
                <p:cNvGrpSpPr>
                  <a:grpSpLocks/>
                </p:cNvGrpSpPr>
                <p:nvPr/>
              </p:nvGrpSpPr>
              <p:grpSpPr bwMode="auto">
                <a:xfrm>
                  <a:off x="4044" y="1440"/>
                  <a:ext cx="277" cy="144"/>
                  <a:chOff x="4044" y="1440"/>
                  <a:chExt cx="277" cy="144"/>
                </a:xfrm>
              </p:grpSpPr>
              <p:grpSp>
                <p:nvGrpSpPr>
                  <p:cNvPr id="19561" name="Group 106"/>
                  <p:cNvGrpSpPr>
                    <a:grpSpLocks/>
                  </p:cNvGrpSpPr>
                  <p:nvPr/>
                </p:nvGrpSpPr>
                <p:grpSpPr bwMode="auto">
                  <a:xfrm>
                    <a:off x="4183" y="1567"/>
                    <a:ext cx="41" cy="17"/>
                    <a:chOff x="4183" y="1567"/>
                    <a:chExt cx="41" cy="17"/>
                  </a:xfrm>
                </p:grpSpPr>
                <p:sp>
                  <p:nvSpPr>
                    <p:cNvPr id="19590" name="Freeform 107"/>
                    <p:cNvSpPr>
                      <a:spLocks/>
                    </p:cNvSpPr>
                    <p:nvPr/>
                  </p:nvSpPr>
                  <p:spPr bwMode="auto">
                    <a:xfrm>
                      <a:off x="4186" y="1567"/>
                      <a:ext cx="22" cy="17"/>
                    </a:xfrm>
                    <a:custGeom>
                      <a:avLst/>
                      <a:gdLst>
                        <a:gd name="T0" fmla="*/ 19 w 22"/>
                        <a:gd name="T1" fmla="*/ 0 h 17"/>
                        <a:gd name="T2" fmla="*/ 21 w 22"/>
                        <a:gd name="T3" fmla="*/ 2 h 17"/>
                        <a:gd name="T4" fmla="*/ 20 w 22"/>
                        <a:gd name="T5" fmla="*/ 4 h 17"/>
                        <a:gd name="T6" fmla="*/ 18 w 22"/>
                        <a:gd name="T7" fmla="*/ 5 h 17"/>
                        <a:gd name="T8" fmla="*/ 18 w 22"/>
                        <a:gd name="T9" fmla="*/ 8 h 17"/>
                        <a:gd name="T10" fmla="*/ 17 w 22"/>
                        <a:gd name="T11" fmla="*/ 10 h 17"/>
                        <a:gd name="T12" fmla="*/ 18 w 22"/>
                        <a:gd name="T13" fmla="*/ 12 h 17"/>
                        <a:gd name="T14" fmla="*/ 19 w 22"/>
                        <a:gd name="T15" fmla="*/ 12 h 17"/>
                        <a:gd name="T16" fmla="*/ 20 w 22"/>
                        <a:gd name="T17" fmla="*/ 12 h 17"/>
                        <a:gd name="T18" fmla="*/ 21 w 22"/>
                        <a:gd name="T19" fmla="*/ 13 h 17"/>
                        <a:gd name="T20" fmla="*/ 21 w 22"/>
                        <a:gd name="T21" fmla="*/ 14 h 17"/>
                        <a:gd name="T22" fmla="*/ 18 w 22"/>
                        <a:gd name="T23" fmla="*/ 13 h 17"/>
                        <a:gd name="T24" fmla="*/ 17 w 22"/>
                        <a:gd name="T25" fmla="*/ 13 h 17"/>
                        <a:gd name="T26" fmla="*/ 16 w 22"/>
                        <a:gd name="T27" fmla="*/ 12 h 17"/>
                        <a:gd name="T28" fmla="*/ 14 w 22"/>
                        <a:gd name="T29" fmla="*/ 13 h 17"/>
                        <a:gd name="T30" fmla="*/ 13 w 22"/>
                        <a:gd name="T31" fmla="*/ 13 h 17"/>
                        <a:gd name="T32" fmla="*/ 10 w 22"/>
                        <a:gd name="T33" fmla="*/ 14 h 17"/>
                        <a:gd name="T34" fmla="*/ 9 w 22"/>
                        <a:gd name="T35" fmla="*/ 16 h 17"/>
                        <a:gd name="T36" fmla="*/ 8 w 22"/>
                        <a:gd name="T37" fmla="*/ 16 h 17"/>
                        <a:gd name="T38" fmla="*/ 7 w 22"/>
                        <a:gd name="T39" fmla="*/ 14 h 17"/>
                        <a:gd name="T40" fmla="*/ 7 w 22"/>
                        <a:gd name="T41" fmla="*/ 14 h 17"/>
                        <a:gd name="T42" fmla="*/ 8 w 22"/>
                        <a:gd name="T43" fmla="*/ 14 h 17"/>
                        <a:gd name="T44" fmla="*/ 8 w 22"/>
                        <a:gd name="T45" fmla="*/ 13 h 17"/>
                        <a:gd name="T46" fmla="*/ 10 w 22"/>
                        <a:gd name="T47" fmla="*/ 13 h 17"/>
                        <a:gd name="T48" fmla="*/ 7 w 22"/>
                        <a:gd name="T49" fmla="*/ 13 h 17"/>
                        <a:gd name="T50" fmla="*/ 6 w 22"/>
                        <a:gd name="T51" fmla="*/ 14 h 17"/>
                        <a:gd name="T52" fmla="*/ 3 w 22"/>
                        <a:gd name="T53" fmla="*/ 14 h 17"/>
                        <a:gd name="T54" fmla="*/ 2 w 22"/>
                        <a:gd name="T55" fmla="*/ 16 h 17"/>
                        <a:gd name="T56" fmla="*/ 0 w 22"/>
                        <a:gd name="T57" fmla="*/ 14 h 17"/>
                        <a:gd name="T58" fmla="*/ 0 w 22"/>
                        <a:gd name="T59" fmla="*/ 14 h 17"/>
                        <a:gd name="T60" fmla="*/ 2 w 22"/>
                        <a:gd name="T61" fmla="*/ 14 h 17"/>
                        <a:gd name="T62" fmla="*/ 3 w 22"/>
                        <a:gd name="T63" fmla="*/ 14 h 17"/>
                        <a:gd name="T64" fmla="*/ 2 w 22"/>
                        <a:gd name="T65" fmla="*/ 13 h 17"/>
                        <a:gd name="T66" fmla="*/ 1 w 22"/>
                        <a:gd name="T67" fmla="*/ 13 h 17"/>
                        <a:gd name="T68" fmla="*/ 0 w 22"/>
                        <a:gd name="T69" fmla="*/ 14 h 17"/>
                        <a:gd name="T70" fmla="*/ 0 w 22"/>
                        <a:gd name="T71" fmla="*/ 13 h 17"/>
                        <a:gd name="T72" fmla="*/ 1 w 22"/>
                        <a:gd name="T73" fmla="*/ 13 h 17"/>
                        <a:gd name="T74" fmla="*/ 2 w 22"/>
                        <a:gd name="T75" fmla="*/ 13 h 17"/>
                        <a:gd name="T76" fmla="*/ 3 w 22"/>
                        <a:gd name="T77" fmla="*/ 13 h 17"/>
                        <a:gd name="T78" fmla="*/ 5 w 22"/>
                        <a:gd name="T79" fmla="*/ 13 h 17"/>
                        <a:gd name="T80" fmla="*/ 6 w 22"/>
                        <a:gd name="T81" fmla="*/ 13 h 17"/>
                        <a:gd name="T82" fmla="*/ 7 w 22"/>
                        <a:gd name="T83" fmla="*/ 12 h 17"/>
                        <a:gd name="T84" fmla="*/ 9 w 22"/>
                        <a:gd name="T85" fmla="*/ 10 h 17"/>
                        <a:gd name="T86" fmla="*/ 11 w 22"/>
                        <a:gd name="T87" fmla="*/ 10 h 17"/>
                        <a:gd name="T88" fmla="*/ 12 w 22"/>
                        <a:gd name="T89" fmla="*/ 9 h 17"/>
                        <a:gd name="T90" fmla="*/ 13 w 22"/>
                        <a:gd name="T91" fmla="*/ 8 h 17"/>
                        <a:gd name="T92" fmla="*/ 14 w 22"/>
                        <a:gd name="T93" fmla="*/ 5 h 17"/>
                        <a:gd name="T94" fmla="*/ 16 w 22"/>
                        <a:gd name="T95" fmla="*/ 2 h 17"/>
                        <a:gd name="T96" fmla="*/ 19 w 22"/>
                        <a:gd name="T97" fmla="*/ 0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17"/>
                        <a:gd name="T149" fmla="*/ 22 w 22"/>
                        <a:gd name="T150" fmla="*/ 17 h 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17">
                          <a:moveTo>
                            <a:pt x="19" y="0"/>
                          </a:moveTo>
                          <a:lnTo>
                            <a:pt x="21" y="2"/>
                          </a:lnTo>
                          <a:lnTo>
                            <a:pt x="20" y="4"/>
                          </a:lnTo>
                          <a:lnTo>
                            <a:pt x="18" y="5"/>
                          </a:lnTo>
                          <a:lnTo>
                            <a:pt x="18" y="8"/>
                          </a:lnTo>
                          <a:lnTo>
                            <a:pt x="17" y="10"/>
                          </a:lnTo>
                          <a:lnTo>
                            <a:pt x="18" y="12"/>
                          </a:lnTo>
                          <a:lnTo>
                            <a:pt x="19" y="12"/>
                          </a:lnTo>
                          <a:lnTo>
                            <a:pt x="20" y="12"/>
                          </a:lnTo>
                          <a:lnTo>
                            <a:pt x="21" y="13"/>
                          </a:lnTo>
                          <a:lnTo>
                            <a:pt x="21" y="14"/>
                          </a:lnTo>
                          <a:lnTo>
                            <a:pt x="18" y="13"/>
                          </a:lnTo>
                          <a:lnTo>
                            <a:pt x="17" y="13"/>
                          </a:lnTo>
                          <a:lnTo>
                            <a:pt x="16" y="12"/>
                          </a:lnTo>
                          <a:lnTo>
                            <a:pt x="14" y="13"/>
                          </a:lnTo>
                          <a:lnTo>
                            <a:pt x="13" y="13"/>
                          </a:lnTo>
                          <a:lnTo>
                            <a:pt x="10" y="14"/>
                          </a:lnTo>
                          <a:lnTo>
                            <a:pt x="9" y="16"/>
                          </a:lnTo>
                          <a:lnTo>
                            <a:pt x="8" y="16"/>
                          </a:lnTo>
                          <a:lnTo>
                            <a:pt x="7" y="14"/>
                          </a:lnTo>
                          <a:lnTo>
                            <a:pt x="8" y="14"/>
                          </a:lnTo>
                          <a:lnTo>
                            <a:pt x="8" y="13"/>
                          </a:lnTo>
                          <a:lnTo>
                            <a:pt x="10" y="13"/>
                          </a:lnTo>
                          <a:lnTo>
                            <a:pt x="7" y="13"/>
                          </a:lnTo>
                          <a:lnTo>
                            <a:pt x="6" y="14"/>
                          </a:lnTo>
                          <a:lnTo>
                            <a:pt x="3" y="14"/>
                          </a:lnTo>
                          <a:lnTo>
                            <a:pt x="2" y="16"/>
                          </a:lnTo>
                          <a:lnTo>
                            <a:pt x="0" y="14"/>
                          </a:lnTo>
                          <a:lnTo>
                            <a:pt x="2" y="14"/>
                          </a:lnTo>
                          <a:lnTo>
                            <a:pt x="3" y="14"/>
                          </a:lnTo>
                          <a:lnTo>
                            <a:pt x="2" y="13"/>
                          </a:lnTo>
                          <a:lnTo>
                            <a:pt x="1" y="13"/>
                          </a:lnTo>
                          <a:lnTo>
                            <a:pt x="0" y="14"/>
                          </a:lnTo>
                          <a:lnTo>
                            <a:pt x="0" y="13"/>
                          </a:lnTo>
                          <a:lnTo>
                            <a:pt x="1" y="13"/>
                          </a:lnTo>
                          <a:lnTo>
                            <a:pt x="2" y="13"/>
                          </a:lnTo>
                          <a:lnTo>
                            <a:pt x="3" y="13"/>
                          </a:lnTo>
                          <a:lnTo>
                            <a:pt x="5" y="13"/>
                          </a:lnTo>
                          <a:lnTo>
                            <a:pt x="6" y="13"/>
                          </a:lnTo>
                          <a:lnTo>
                            <a:pt x="7" y="12"/>
                          </a:lnTo>
                          <a:lnTo>
                            <a:pt x="9" y="10"/>
                          </a:lnTo>
                          <a:lnTo>
                            <a:pt x="11" y="10"/>
                          </a:lnTo>
                          <a:lnTo>
                            <a:pt x="12" y="9"/>
                          </a:lnTo>
                          <a:lnTo>
                            <a:pt x="13" y="8"/>
                          </a:lnTo>
                          <a:lnTo>
                            <a:pt x="14" y="5"/>
                          </a:lnTo>
                          <a:lnTo>
                            <a:pt x="16" y="2"/>
                          </a:lnTo>
                          <a:lnTo>
                            <a:pt x="19" y="0"/>
                          </a:lnTo>
                        </a:path>
                      </a:pathLst>
                    </a:custGeom>
                    <a:solidFill>
                      <a:srgbClr val="FF6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91" name="Freeform 108"/>
                    <p:cNvSpPr>
                      <a:spLocks/>
                    </p:cNvSpPr>
                    <p:nvPr/>
                  </p:nvSpPr>
                  <p:spPr bwMode="auto">
                    <a:xfrm>
                      <a:off x="4207" y="1579"/>
                      <a:ext cx="17" cy="1"/>
                    </a:xfrm>
                    <a:custGeom>
                      <a:avLst/>
                      <a:gdLst>
                        <a:gd name="T0" fmla="*/ 16 w 17"/>
                        <a:gd name="T1" fmla="*/ 0 h 1"/>
                        <a:gd name="T2" fmla="*/ 16 w 17"/>
                        <a:gd name="T3" fmla="*/ 0 h 1"/>
                        <a:gd name="T4" fmla="*/ 16 w 17"/>
                        <a:gd name="T5" fmla="*/ 0 h 1"/>
                        <a:gd name="T6" fmla="*/ 16 w 17"/>
                        <a:gd name="T7" fmla="*/ 0 h 1"/>
                        <a:gd name="T8" fmla="*/ 16 w 17"/>
                        <a:gd name="T9" fmla="*/ 0 h 1"/>
                        <a:gd name="T10" fmla="*/ 16 w 17"/>
                        <a:gd name="T11" fmla="*/ 0 h 1"/>
                        <a:gd name="T12" fmla="*/ 0 w 17"/>
                        <a:gd name="T13" fmla="*/ 0 h 1"/>
                        <a:gd name="T14" fmla="*/ 0 w 17"/>
                        <a:gd name="T15" fmla="*/ 0 h 1"/>
                        <a:gd name="T16" fmla="*/ 0 w 17"/>
                        <a:gd name="T17" fmla="*/ 0 h 1"/>
                        <a:gd name="T18" fmla="*/ 0 w 17"/>
                        <a:gd name="T19" fmla="*/ 0 h 1"/>
                        <a:gd name="T20" fmla="*/ 0 w 17"/>
                        <a:gd name="T21" fmla="*/ 0 h 1"/>
                        <a:gd name="T22" fmla="*/ 0 w 17"/>
                        <a:gd name="T23" fmla="*/ 0 h 1"/>
                        <a:gd name="T24" fmla="*/ 0 w 17"/>
                        <a:gd name="T25" fmla="*/ 0 h 1"/>
                        <a:gd name="T26" fmla="*/ 16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16" y="0"/>
                          </a:moveTo>
                          <a:lnTo>
                            <a:pt x="16" y="0"/>
                          </a:lnTo>
                          <a:lnTo>
                            <a:pt x="0" y="0"/>
                          </a:lnTo>
                          <a:lnTo>
                            <a:pt x="16"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92" name="Freeform 109"/>
                    <p:cNvSpPr>
                      <a:spLocks/>
                    </p:cNvSpPr>
                    <p:nvPr/>
                  </p:nvSpPr>
                  <p:spPr bwMode="auto">
                    <a:xfrm>
                      <a:off x="4193" y="1580"/>
                      <a:ext cx="17" cy="1"/>
                    </a:xfrm>
                    <a:custGeom>
                      <a:avLst/>
                      <a:gdLst>
                        <a:gd name="T0" fmla="*/ 8 w 17"/>
                        <a:gd name="T1" fmla="*/ 0 h 1"/>
                        <a:gd name="T2" fmla="*/ 0 w 17"/>
                        <a:gd name="T3" fmla="*/ 0 h 1"/>
                        <a:gd name="T4" fmla="*/ 0 w 17"/>
                        <a:gd name="T5" fmla="*/ 0 h 1"/>
                        <a:gd name="T6" fmla="*/ 0 w 17"/>
                        <a:gd name="T7" fmla="*/ 0 h 1"/>
                        <a:gd name="T8" fmla="*/ 8 w 17"/>
                        <a:gd name="T9" fmla="*/ 0 h 1"/>
                        <a:gd name="T10" fmla="*/ 8 w 17"/>
                        <a:gd name="T11" fmla="*/ 0 h 1"/>
                        <a:gd name="T12" fmla="*/ 16 w 17"/>
                        <a:gd name="T13" fmla="*/ 0 h 1"/>
                        <a:gd name="T14" fmla="*/ 8 w 17"/>
                        <a:gd name="T15" fmla="*/ 0 h 1"/>
                        <a:gd name="T16" fmla="*/ 8 w 17"/>
                        <a:gd name="T17" fmla="*/ 0 h 1"/>
                        <a:gd name="T18" fmla="*/ 8 w 17"/>
                        <a:gd name="T19" fmla="*/ 0 h 1"/>
                        <a:gd name="T20" fmla="*/ 8 w 17"/>
                        <a:gd name="T21" fmla="*/ 0 h 1"/>
                        <a:gd name="T22" fmla="*/ 16 w 17"/>
                        <a:gd name="T23" fmla="*/ 0 h 1"/>
                        <a:gd name="T24" fmla="*/ 16 w 17"/>
                        <a:gd name="T25" fmla="*/ 0 h 1"/>
                        <a:gd name="T26" fmla="*/ 8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8" y="0"/>
                          </a:moveTo>
                          <a:lnTo>
                            <a:pt x="0" y="0"/>
                          </a:lnTo>
                          <a:lnTo>
                            <a:pt x="8" y="0"/>
                          </a:lnTo>
                          <a:lnTo>
                            <a:pt x="16" y="0"/>
                          </a:lnTo>
                          <a:lnTo>
                            <a:pt x="8" y="0"/>
                          </a:lnTo>
                          <a:lnTo>
                            <a:pt x="16" y="0"/>
                          </a:lnTo>
                          <a:lnTo>
                            <a:pt x="8"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93" name="Freeform 110"/>
                    <p:cNvSpPr>
                      <a:spLocks/>
                    </p:cNvSpPr>
                    <p:nvPr/>
                  </p:nvSpPr>
                  <p:spPr bwMode="auto">
                    <a:xfrm>
                      <a:off x="4185" y="1580"/>
                      <a:ext cx="17" cy="1"/>
                    </a:xfrm>
                    <a:custGeom>
                      <a:avLst/>
                      <a:gdLst>
                        <a:gd name="T0" fmla="*/ 0 w 17"/>
                        <a:gd name="T1" fmla="*/ 0 h 1"/>
                        <a:gd name="T2" fmla="*/ 0 w 17"/>
                        <a:gd name="T3" fmla="*/ 0 h 1"/>
                        <a:gd name="T4" fmla="*/ 0 w 17"/>
                        <a:gd name="T5" fmla="*/ 0 h 1"/>
                        <a:gd name="T6" fmla="*/ 0 w 17"/>
                        <a:gd name="T7" fmla="*/ 0 h 1"/>
                        <a:gd name="T8" fmla="*/ 0 w 17"/>
                        <a:gd name="T9" fmla="*/ 0 h 1"/>
                        <a:gd name="T10" fmla="*/ 0 w 17"/>
                        <a:gd name="T11" fmla="*/ 0 h 1"/>
                        <a:gd name="T12" fmla="*/ 16 w 17"/>
                        <a:gd name="T13" fmla="*/ 0 h 1"/>
                        <a:gd name="T14" fmla="*/ 16 w 17"/>
                        <a:gd name="T15" fmla="*/ 0 h 1"/>
                        <a:gd name="T16" fmla="*/ 16 w 17"/>
                        <a:gd name="T17" fmla="*/ 0 h 1"/>
                        <a:gd name="T18" fmla="*/ 16 w 17"/>
                        <a:gd name="T19" fmla="*/ 0 h 1"/>
                        <a:gd name="T20" fmla="*/ 16 w 17"/>
                        <a:gd name="T21" fmla="*/ 0 h 1"/>
                        <a:gd name="T22" fmla="*/ 16 w 17"/>
                        <a:gd name="T23" fmla="*/ 0 h 1"/>
                        <a:gd name="T24" fmla="*/ 16 w 17"/>
                        <a:gd name="T25" fmla="*/ 0 h 1"/>
                        <a:gd name="T26" fmla="*/ 0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0" y="0"/>
                          </a:moveTo>
                          <a:lnTo>
                            <a:pt x="0" y="0"/>
                          </a:lnTo>
                          <a:lnTo>
                            <a:pt x="16" y="0"/>
                          </a:ln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94" name="Freeform 111"/>
                    <p:cNvSpPr>
                      <a:spLocks/>
                    </p:cNvSpPr>
                    <p:nvPr/>
                  </p:nvSpPr>
                  <p:spPr bwMode="auto">
                    <a:xfrm>
                      <a:off x="4183" y="1579"/>
                      <a:ext cx="17" cy="1"/>
                    </a:xfrm>
                    <a:custGeom>
                      <a:avLst/>
                      <a:gdLst>
                        <a:gd name="T0" fmla="*/ 8 w 17"/>
                        <a:gd name="T1" fmla="*/ 0 h 1"/>
                        <a:gd name="T2" fmla="*/ 0 w 17"/>
                        <a:gd name="T3" fmla="*/ 0 h 1"/>
                        <a:gd name="T4" fmla="*/ 0 w 17"/>
                        <a:gd name="T5" fmla="*/ 0 h 1"/>
                        <a:gd name="T6" fmla="*/ 0 w 17"/>
                        <a:gd name="T7" fmla="*/ 0 h 1"/>
                        <a:gd name="T8" fmla="*/ 8 w 17"/>
                        <a:gd name="T9" fmla="*/ 0 h 1"/>
                        <a:gd name="T10" fmla="*/ 8 w 17"/>
                        <a:gd name="T11" fmla="*/ 0 h 1"/>
                        <a:gd name="T12" fmla="*/ 16 w 17"/>
                        <a:gd name="T13" fmla="*/ 0 h 1"/>
                        <a:gd name="T14" fmla="*/ 16 w 17"/>
                        <a:gd name="T15" fmla="*/ 0 h 1"/>
                        <a:gd name="T16" fmla="*/ 8 w 17"/>
                        <a:gd name="T17" fmla="*/ 0 h 1"/>
                        <a:gd name="T18" fmla="*/ 8 w 17"/>
                        <a:gd name="T19" fmla="*/ 0 h 1"/>
                        <a:gd name="T20" fmla="*/ 16 w 17"/>
                        <a:gd name="T21" fmla="*/ 0 h 1"/>
                        <a:gd name="T22" fmla="*/ 16 w 17"/>
                        <a:gd name="T23" fmla="*/ 0 h 1"/>
                        <a:gd name="T24" fmla="*/ 16 w 17"/>
                        <a:gd name="T25" fmla="*/ 0 h 1"/>
                        <a:gd name="T26" fmla="*/ 8 w 17"/>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
                        <a:gd name="T44" fmla="*/ 17 w 17"/>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
                          <a:moveTo>
                            <a:pt x="8" y="0"/>
                          </a:moveTo>
                          <a:lnTo>
                            <a:pt x="0" y="0"/>
                          </a:lnTo>
                          <a:lnTo>
                            <a:pt x="8" y="0"/>
                          </a:lnTo>
                          <a:lnTo>
                            <a:pt x="16" y="0"/>
                          </a:lnTo>
                          <a:lnTo>
                            <a:pt x="8" y="0"/>
                          </a:lnTo>
                          <a:lnTo>
                            <a:pt x="16" y="0"/>
                          </a:lnTo>
                          <a:lnTo>
                            <a:pt x="8"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grpSp>
              <p:grpSp>
                <p:nvGrpSpPr>
                  <p:cNvPr id="19562" name="Group 112"/>
                  <p:cNvGrpSpPr>
                    <a:grpSpLocks/>
                  </p:cNvGrpSpPr>
                  <p:nvPr/>
                </p:nvGrpSpPr>
                <p:grpSpPr bwMode="auto">
                  <a:xfrm>
                    <a:off x="4044" y="1440"/>
                    <a:ext cx="277" cy="133"/>
                    <a:chOff x="4044" y="1440"/>
                    <a:chExt cx="277" cy="133"/>
                  </a:xfrm>
                </p:grpSpPr>
                <p:grpSp>
                  <p:nvGrpSpPr>
                    <p:cNvPr id="19563" name="Group 113"/>
                    <p:cNvGrpSpPr>
                      <a:grpSpLocks/>
                    </p:cNvGrpSpPr>
                    <p:nvPr/>
                  </p:nvGrpSpPr>
                  <p:grpSpPr bwMode="auto">
                    <a:xfrm>
                      <a:off x="4248" y="1535"/>
                      <a:ext cx="63" cy="31"/>
                      <a:chOff x="4248" y="1535"/>
                      <a:chExt cx="63" cy="31"/>
                    </a:xfrm>
                  </p:grpSpPr>
                  <p:sp>
                    <p:nvSpPr>
                      <p:cNvPr id="19581" name="Freeform 114"/>
                      <p:cNvSpPr>
                        <a:spLocks/>
                      </p:cNvSpPr>
                      <p:nvPr/>
                    </p:nvSpPr>
                    <p:spPr bwMode="auto">
                      <a:xfrm>
                        <a:off x="4248" y="1535"/>
                        <a:ext cx="63" cy="24"/>
                      </a:xfrm>
                      <a:custGeom>
                        <a:avLst/>
                        <a:gdLst>
                          <a:gd name="T0" fmla="*/ 10 w 63"/>
                          <a:gd name="T1" fmla="*/ 7 h 24"/>
                          <a:gd name="T2" fmla="*/ 25 w 63"/>
                          <a:gd name="T3" fmla="*/ 7 h 24"/>
                          <a:gd name="T4" fmla="*/ 35 w 63"/>
                          <a:gd name="T5" fmla="*/ 6 h 24"/>
                          <a:gd name="T6" fmla="*/ 46 w 63"/>
                          <a:gd name="T7" fmla="*/ 4 h 24"/>
                          <a:gd name="T8" fmla="*/ 56 w 63"/>
                          <a:gd name="T9" fmla="*/ 1 h 24"/>
                          <a:gd name="T10" fmla="*/ 62 w 63"/>
                          <a:gd name="T11" fmla="*/ 0 h 24"/>
                          <a:gd name="T12" fmla="*/ 61 w 63"/>
                          <a:gd name="T13" fmla="*/ 2 h 24"/>
                          <a:gd name="T14" fmla="*/ 61 w 63"/>
                          <a:gd name="T15" fmla="*/ 3 h 24"/>
                          <a:gd name="T16" fmla="*/ 60 w 63"/>
                          <a:gd name="T17" fmla="*/ 5 h 24"/>
                          <a:gd name="T18" fmla="*/ 58 w 63"/>
                          <a:gd name="T19" fmla="*/ 7 h 24"/>
                          <a:gd name="T20" fmla="*/ 55 w 63"/>
                          <a:gd name="T21" fmla="*/ 9 h 24"/>
                          <a:gd name="T22" fmla="*/ 57 w 63"/>
                          <a:gd name="T23" fmla="*/ 9 h 24"/>
                          <a:gd name="T24" fmla="*/ 53 w 63"/>
                          <a:gd name="T25" fmla="*/ 9 h 24"/>
                          <a:gd name="T26" fmla="*/ 55 w 63"/>
                          <a:gd name="T27" fmla="*/ 10 h 24"/>
                          <a:gd name="T28" fmla="*/ 52 w 63"/>
                          <a:gd name="T29" fmla="*/ 12 h 24"/>
                          <a:gd name="T30" fmla="*/ 52 w 63"/>
                          <a:gd name="T31" fmla="*/ 14 h 24"/>
                          <a:gd name="T32" fmla="*/ 50 w 63"/>
                          <a:gd name="T33" fmla="*/ 15 h 24"/>
                          <a:gd name="T34" fmla="*/ 50 w 63"/>
                          <a:gd name="T35" fmla="*/ 17 h 24"/>
                          <a:gd name="T36" fmla="*/ 44 w 63"/>
                          <a:gd name="T37" fmla="*/ 18 h 24"/>
                          <a:gd name="T38" fmla="*/ 46 w 63"/>
                          <a:gd name="T39" fmla="*/ 20 h 24"/>
                          <a:gd name="T40" fmla="*/ 39 w 63"/>
                          <a:gd name="T41" fmla="*/ 19 h 24"/>
                          <a:gd name="T42" fmla="*/ 40 w 63"/>
                          <a:gd name="T43" fmla="*/ 20 h 24"/>
                          <a:gd name="T44" fmla="*/ 6 w 63"/>
                          <a:gd name="T45" fmla="*/ 23 h 24"/>
                          <a:gd name="T46" fmla="*/ 0 w 63"/>
                          <a:gd name="T47" fmla="*/ 20 h 24"/>
                          <a:gd name="T48" fmla="*/ 10 w 63"/>
                          <a:gd name="T49" fmla="*/ 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24"/>
                          <a:gd name="T77" fmla="*/ 63 w 63"/>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24">
                            <a:moveTo>
                              <a:pt x="10" y="7"/>
                            </a:moveTo>
                            <a:lnTo>
                              <a:pt x="25" y="7"/>
                            </a:lnTo>
                            <a:lnTo>
                              <a:pt x="35" y="6"/>
                            </a:lnTo>
                            <a:lnTo>
                              <a:pt x="46" y="4"/>
                            </a:lnTo>
                            <a:lnTo>
                              <a:pt x="56" y="1"/>
                            </a:lnTo>
                            <a:lnTo>
                              <a:pt x="62" y="0"/>
                            </a:lnTo>
                            <a:lnTo>
                              <a:pt x="61" y="2"/>
                            </a:lnTo>
                            <a:lnTo>
                              <a:pt x="61" y="3"/>
                            </a:lnTo>
                            <a:lnTo>
                              <a:pt x="60" y="5"/>
                            </a:lnTo>
                            <a:lnTo>
                              <a:pt x="58" y="7"/>
                            </a:lnTo>
                            <a:lnTo>
                              <a:pt x="55" y="9"/>
                            </a:lnTo>
                            <a:lnTo>
                              <a:pt x="57" y="9"/>
                            </a:lnTo>
                            <a:lnTo>
                              <a:pt x="53" y="9"/>
                            </a:lnTo>
                            <a:lnTo>
                              <a:pt x="55" y="10"/>
                            </a:lnTo>
                            <a:lnTo>
                              <a:pt x="52" y="12"/>
                            </a:lnTo>
                            <a:lnTo>
                              <a:pt x="52" y="14"/>
                            </a:lnTo>
                            <a:lnTo>
                              <a:pt x="50" y="15"/>
                            </a:lnTo>
                            <a:lnTo>
                              <a:pt x="50" y="17"/>
                            </a:lnTo>
                            <a:lnTo>
                              <a:pt x="44" y="18"/>
                            </a:lnTo>
                            <a:lnTo>
                              <a:pt x="46" y="20"/>
                            </a:lnTo>
                            <a:lnTo>
                              <a:pt x="39" y="19"/>
                            </a:lnTo>
                            <a:lnTo>
                              <a:pt x="40" y="20"/>
                            </a:lnTo>
                            <a:lnTo>
                              <a:pt x="6" y="23"/>
                            </a:lnTo>
                            <a:lnTo>
                              <a:pt x="0" y="20"/>
                            </a:lnTo>
                            <a:lnTo>
                              <a:pt x="10" y="7"/>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82" name="Freeform 115"/>
                      <p:cNvSpPr>
                        <a:spLocks/>
                      </p:cNvSpPr>
                      <p:nvPr/>
                    </p:nvSpPr>
                    <p:spPr bwMode="auto">
                      <a:xfrm>
                        <a:off x="4251" y="1549"/>
                        <a:ext cx="37" cy="17"/>
                      </a:xfrm>
                      <a:custGeom>
                        <a:avLst/>
                        <a:gdLst>
                          <a:gd name="T0" fmla="*/ 36 w 37"/>
                          <a:gd name="T1" fmla="*/ 10 h 17"/>
                          <a:gd name="T2" fmla="*/ 13 w 37"/>
                          <a:gd name="T3" fmla="*/ 0 h 17"/>
                          <a:gd name="T4" fmla="*/ 0 w 37"/>
                          <a:gd name="T5" fmla="*/ 10 h 17"/>
                          <a:gd name="T6" fmla="*/ 2 w 37"/>
                          <a:gd name="T7" fmla="*/ 16 h 17"/>
                          <a:gd name="T8" fmla="*/ 5 w 37"/>
                          <a:gd name="T9" fmla="*/ 14 h 17"/>
                          <a:gd name="T10" fmla="*/ 9 w 37"/>
                          <a:gd name="T11" fmla="*/ 16 h 17"/>
                          <a:gd name="T12" fmla="*/ 12 w 37"/>
                          <a:gd name="T13" fmla="*/ 14 h 17"/>
                          <a:gd name="T14" fmla="*/ 13 w 37"/>
                          <a:gd name="T15" fmla="*/ 16 h 17"/>
                          <a:gd name="T16" fmla="*/ 15 w 37"/>
                          <a:gd name="T17" fmla="*/ 14 h 17"/>
                          <a:gd name="T18" fmla="*/ 17 w 37"/>
                          <a:gd name="T19" fmla="*/ 16 h 17"/>
                          <a:gd name="T20" fmla="*/ 20 w 37"/>
                          <a:gd name="T21" fmla="*/ 16 h 17"/>
                          <a:gd name="T22" fmla="*/ 20 w 37"/>
                          <a:gd name="T23" fmla="*/ 14 h 17"/>
                          <a:gd name="T24" fmla="*/ 22 w 37"/>
                          <a:gd name="T25" fmla="*/ 14 h 17"/>
                          <a:gd name="T26" fmla="*/ 26 w 37"/>
                          <a:gd name="T27" fmla="*/ 16 h 17"/>
                          <a:gd name="T28" fmla="*/ 25 w 37"/>
                          <a:gd name="T29" fmla="*/ 12 h 17"/>
                          <a:gd name="T30" fmla="*/ 29 w 37"/>
                          <a:gd name="T31" fmla="*/ 14 h 17"/>
                          <a:gd name="T32" fmla="*/ 30 w 37"/>
                          <a:gd name="T33" fmla="*/ 12 h 17"/>
                          <a:gd name="T34" fmla="*/ 33 w 37"/>
                          <a:gd name="T35" fmla="*/ 12 h 17"/>
                          <a:gd name="T36" fmla="*/ 34 w 37"/>
                          <a:gd name="T37" fmla="*/ 10 h 17"/>
                          <a:gd name="T38" fmla="*/ 36 w 37"/>
                          <a:gd name="T39" fmla="*/ 1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17"/>
                          <a:gd name="T62" fmla="*/ 37 w 3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17">
                            <a:moveTo>
                              <a:pt x="36" y="10"/>
                            </a:moveTo>
                            <a:lnTo>
                              <a:pt x="13" y="0"/>
                            </a:lnTo>
                            <a:lnTo>
                              <a:pt x="0" y="10"/>
                            </a:lnTo>
                            <a:lnTo>
                              <a:pt x="2" y="16"/>
                            </a:lnTo>
                            <a:lnTo>
                              <a:pt x="5" y="14"/>
                            </a:lnTo>
                            <a:lnTo>
                              <a:pt x="9" y="16"/>
                            </a:lnTo>
                            <a:lnTo>
                              <a:pt x="12" y="14"/>
                            </a:lnTo>
                            <a:lnTo>
                              <a:pt x="13" y="16"/>
                            </a:lnTo>
                            <a:lnTo>
                              <a:pt x="15" y="14"/>
                            </a:lnTo>
                            <a:lnTo>
                              <a:pt x="17" y="16"/>
                            </a:lnTo>
                            <a:lnTo>
                              <a:pt x="20" y="16"/>
                            </a:lnTo>
                            <a:lnTo>
                              <a:pt x="20" y="14"/>
                            </a:lnTo>
                            <a:lnTo>
                              <a:pt x="22" y="14"/>
                            </a:lnTo>
                            <a:lnTo>
                              <a:pt x="26" y="16"/>
                            </a:lnTo>
                            <a:lnTo>
                              <a:pt x="25" y="12"/>
                            </a:lnTo>
                            <a:lnTo>
                              <a:pt x="29" y="14"/>
                            </a:lnTo>
                            <a:lnTo>
                              <a:pt x="30" y="12"/>
                            </a:lnTo>
                            <a:lnTo>
                              <a:pt x="33" y="12"/>
                            </a:lnTo>
                            <a:lnTo>
                              <a:pt x="34" y="10"/>
                            </a:lnTo>
                            <a:lnTo>
                              <a:pt x="36" y="10"/>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grpSp>
                    <p:nvGrpSpPr>
                      <p:cNvPr id="19583" name="Group 116"/>
                      <p:cNvGrpSpPr>
                        <a:grpSpLocks/>
                      </p:cNvGrpSpPr>
                      <p:nvPr/>
                    </p:nvGrpSpPr>
                    <p:grpSpPr bwMode="auto">
                      <a:xfrm>
                        <a:off x="4270" y="1544"/>
                        <a:ext cx="31" cy="18"/>
                        <a:chOff x="4270" y="1544"/>
                        <a:chExt cx="31" cy="18"/>
                      </a:xfrm>
                    </p:grpSpPr>
                    <p:sp>
                      <p:nvSpPr>
                        <p:cNvPr id="19584" name="Freeform 117"/>
                        <p:cNvSpPr>
                          <a:spLocks/>
                        </p:cNvSpPr>
                        <p:nvPr/>
                      </p:nvSpPr>
                      <p:spPr bwMode="auto">
                        <a:xfrm>
                          <a:off x="4270" y="1544"/>
                          <a:ext cx="31" cy="1"/>
                        </a:xfrm>
                        <a:custGeom>
                          <a:avLst/>
                          <a:gdLst>
                            <a:gd name="T0" fmla="*/ 30 w 31"/>
                            <a:gd name="T1" fmla="*/ 0 h 1"/>
                            <a:gd name="T2" fmla="*/ 16 w 31"/>
                            <a:gd name="T3" fmla="*/ 0 h 1"/>
                            <a:gd name="T4" fmla="*/ 0 w 31"/>
                            <a:gd name="T5" fmla="*/ 0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30" y="0"/>
                              </a:moveTo>
                              <a:lnTo>
                                <a:pt x="16" y="0"/>
                              </a:lnTo>
                              <a:lnTo>
                                <a:pt x="0" y="0"/>
                              </a:lnTo>
                            </a:path>
                          </a:pathLst>
                        </a:custGeom>
                        <a:noFill/>
                        <a:ln w="12700" cap="rnd">
                          <a:solidFill>
                            <a:srgbClr val="606060"/>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585" name="Freeform 118"/>
                        <p:cNvSpPr>
                          <a:spLocks/>
                        </p:cNvSpPr>
                        <p:nvPr/>
                      </p:nvSpPr>
                      <p:spPr bwMode="auto">
                        <a:xfrm>
                          <a:off x="4271" y="1545"/>
                          <a:ext cx="30" cy="17"/>
                        </a:xfrm>
                        <a:custGeom>
                          <a:avLst/>
                          <a:gdLst>
                            <a:gd name="T0" fmla="*/ 29 w 30"/>
                            <a:gd name="T1" fmla="*/ 16 h 17"/>
                            <a:gd name="T2" fmla="*/ 16 w 30"/>
                            <a:gd name="T3" fmla="*/ 0 h 17"/>
                            <a:gd name="T4" fmla="*/ 0 w 30"/>
                            <a:gd name="T5" fmla="*/ 16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29" y="16"/>
                              </a:moveTo>
                              <a:lnTo>
                                <a:pt x="16" y="0"/>
                              </a:lnTo>
                              <a:lnTo>
                                <a:pt x="0" y="16"/>
                              </a:lnTo>
                            </a:path>
                          </a:pathLst>
                        </a:custGeom>
                        <a:noFill/>
                        <a:ln w="12700" cap="rnd">
                          <a:solidFill>
                            <a:srgbClr val="606060"/>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586" name="Line 119"/>
                        <p:cNvSpPr>
                          <a:spLocks noChangeShapeType="1"/>
                        </p:cNvSpPr>
                        <p:nvPr/>
                      </p:nvSpPr>
                      <p:spPr bwMode="auto">
                        <a:xfrm flipH="1" flipV="1">
                          <a:off x="4276" y="1547"/>
                          <a:ext cx="22" cy="2"/>
                        </a:xfrm>
                        <a:prstGeom prst="line">
                          <a:avLst/>
                        </a:prstGeom>
                        <a:noFill/>
                        <a:ln w="12700">
                          <a:solidFill>
                            <a:srgbClr val="606060"/>
                          </a:solidFill>
                          <a:round/>
                          <a:headEnd type="none" w="sm" len="sm"/>
                          <a:tailEnd type="none" w="sm" len="sm"/>
                        </a:ln>
                      </p:spPr>
                      <p:txBody>
                        <a:bodyPr/>
                        <a:lstStyle/>
                        <a:p>
                          <a:endParaRPr lang="zh-CN" altLang="en-US"/>
                        </a:p>
                      </p:txBody>
                    </p:sp>
                    <p:sp>
                      <p:nvSpPr>
                        <p:cNvPr id="19587" name="Line 120"/>
                        <p:cNvSpPr>
                          <a:spLocks noChangeShapeType="1"/>
                        </p:cNvSpPr>
                        <p:nvPr/>
                      </p:nvSpPr>
                      <p:spPr bwMode="auto">
                        <a:xfrm flipH="1" flipV="1">
                          <a:off x="4277" y="1549"/>
                          <a:ext cx="17" cy="3"/>
                        </a:xfrm>
                        <a:prstGeom prst="line">
                          <a:avLst/>
                        </a:prstGeom>
                        <a:noFill/>
                        <a:ln w="12700">
                          <a:solidFill>
                            <a:srgbClr val="606060"/>
                          </a:solidFill>
                          <a:round/>
                          <a:headEnd type="none" w="sm" len="sm"/>
                          <a:tailEnd type="none" w="sm" len="sm"/>
                        </a:ln>
                      </p:spPr>
                      <p:txBody>
                        <a:bodyPr/>
                        <a:lstStyle/>
                        <a:p>
                          <a:endParaRPr lang="zh-CN" altLang="en-US"/>
                        </a:p>
                      </p:txBody>
                    </p:sp>
                    <p:sp>
                      <p:nvSpPr>
                        <p:cNvPr id="19588" name="Line 121"/>
                        <p:cNvSpPr>
                          <a:spLocks noChangeShapeType="1"/>
                        </p:cNvSpPr>
                        <p:nvPr/>
                      </p:nvSpPr>
                      <p:spPr bwMode="auto">
                        <a:xfrm flipH="1" flipV="1">
                          <a:off x="4270" y="1550"/>
                          <a:ext cx="18" cy="5"/>
                        </a:xfrm>
                        <a:prstGeom prst="line">
                          <a:avLst/>
                        </a:prstGeom>
                        <a:noFill/>
                        <a:ln w="12700">
                          <a:solidFill>
                            <a:srgbClr val="606060"/>
                          </a:solidFill>
                          <a:round/>
                          <a:headEnd type="none" w="sm" len="sm"/>
                          <a:tailEnd type="none" w="sm" len="sm"/>
                        </a:ln>
                      </p:spPr>
                      <p:txBody>
                        <a:bodyPr/>
                        <a:lstStyle/>
                        <a:p>
                          <a:endParaRPr lang="zh-CN" altLang="en-US"/>
                        </a:p>
                      </p:txBody>
                    </p:sp>
                    <p:sp>
                      <p:nvSpPr>
                        <p:cNvPr id="19589" name="Line 122"/>
                        <p:cNvSpPr>
                          <a:spLocks noChangeShapeType="1"/>
                        </p:cNvSpPr>
                        <p:nvPr/>
                      </p:nvSpPr>
                      <p:spPr bwMode="auto">
                        <a:xfrm flipH="1" flipV="1">
                          <a:off x="4271" y="1552"/>
                          <a:ext cx="12" cy="3"/>
                        </a:xfrm>
                        <a:prstGeom prst="line">
                          <a:avLst/>
                        </a:prstGeom>
                        <a:noFill/>
                        <a:ln w="12700">
                          <a:solidFill>
                            <a:srgbClr val="606060"/>
                          </a:solidFill>
                          <a:round/>
                          <a:headEnd type="none" w="sm" len="sm"/>
                          <a:tailEnd type="none" w="sm" len="sm"/>
                        </a:ln>
                      </p:spPr>
                      <p:txBody>
                        <a:bodyPr/>
                        <a:lstStyle/>
                        <a:p>
                          <a:endParaRPr lang="zh-CN" altLang="en-US"/>
                        </a:p>
                      </p:txBody>
                    </p:sp>
                  </p:grpSp>
                </p:grpSp>
                <p:grpSp>
                  <p:nvGrpSpPr>
                    <p:cNvPr id="19564" name="Group 123"/>
                    <p:cNvGrpSpPr>
                      <a:grpSpLocks/>
                    </p:cNvGrpSpPr>
                    <p:nvPr/>
                  </p:nvGrpSpPr>
                  <p:grpSpPr bwMode="auto">
                    <a:xfrm>
                      <a:off x="4044" y="1440"/>
                      <a:ext cx="277" cy="133"/>
                      <a:chOff x="4044" y="1440"/>
                      <a:chExt cx="277" cy="133"/>
                    </a:xfrm>
                  </p:grpSpPr>
                  <p:sp>
                    <p:nvSpPr>
                      <p:cNvPr id="19565" name="Freeform 124"/>
                      <p:cNvSpPr>
                        <a:spLocks/>
                      </p:cNvSpPr>
                      <p:nvPr/>
                    </p:nvSpPr>
                    <p:spPr bwMode="auto">
                      <a:xfrm>
                        <a:off x="4252" y="1440"/>
                        <a:ext cx="69" cy="99"/>
                      </a:xfrm>
                      <a:custGeom>
                        <a:avLst/>
                        <a:gdLst>
                          <a:gd name="T0" fmla="*/ 22 w 69"/>
                          <a:gd name="T1" fmla="*/ 29 h 99"/>
                          <a:gd name="T2" fmla="*/ 26 w 69"/>
                          <a:gd name="T3" fmla="*/ 18 h 99"/>
                          <a:gd name="T4" fmla="*/ 28 w 69"/>
                          <a:gd name="T5" fmla="*/ 7 h 99"/>
                          <a:gd name="T6" fmla="*/ 26 w 69"/>
                          <a:gd name="T7" fmla="*/ 1 h 99"/>
                          <a:gd name="T8" fmla="*/ 28 w 69"/>
                          <a:gd name="T9" fmla="*/ 4 h 99"/>
                          <a:gd name="T10" fmla="*/ 30 w 69"/>
                          <a:gd name="T11" fmla="*/ 4 h 99"/>
                          <a:gd name="T12" fmla="*/ 32 w 69"/>
                          <a:gd name="T13" fmla="*/ 8 h 99"/>
                          <a:gd name="T14" fmla="*/ 34 w 69"/>
                          <a:gd name="T15" fmla="*/ 14 h 99"/>
                          <a:gd name="T16" fmla="*/ 36 w 69"/>
                          <a:gd name="T17" fmla="*/ 15 h 99"/>
                          <a:gd name="T18" fmla="*/ 38 w 69"/>
                          <a:gd name="T19" fmla="*/ 9 h 99"/>
                          <a:gd name="T20" fmla="*/ 39 w 69"/>
                          <a:gd name="T21" fmla="*/ 3 h 99"/>
                          <a:gd name="T22" fmla="*/ 40 w 69"/>
                          <a:gd name="T23" fmla="*/ 1 h 99"/>
                          <a:gd name="T24" fmla="*/ 43 w 69"/>
                          <a:gd name="T25" fmla="*/ 5 h 99"/>
                          <a:gd name="T26" fmla="*/ 44 w 69"/>
                          <a:gd name="T27" fmla="*/ 10 h 99"/>
                          <a:gd name="T28" fmla="*/ 46 w 69"/>
                          <a:gd name="T29" fmla="*/ 6 h 99"/>
                          <a:gd name="T30" fmla="*/ 48 w 69"/>
                          <a:gd name="T31" fmla="*/ 4 h 99"/>
                          <a:gd name="T32" fmla="*/ 49 w 69"/>
                          <a:gd name="T33" fmla="*/ 8 h 99"/>
                          <a:gd name="T34" fmla="*/ 50 w 69"/>
                          <a:gd name="T35" fmla="*/ 14 h 99"/>
                          <a:gd name="T36" fmla="*/ 53 w 69"/>
                          <a:gd name="T37" fmla="*/ 9 h 99"/>
                          <a:gd name="T38" fmla="*/ 55 w 69"/>
                          <a:gd name="T39" fmla="*/ 10 h 99"/>
                          <a:gd name="T40" fmla="*/ 57 w 69"/>
                          <a:gd name="T41" fmla="*/ 16 h 99"/>
                          <a:gd name="T42" fmla="*/ 55 w 69"/>
                          <a:gd name="T43" fmla="*/ 21 h 99"/>
                          <a:gd name="T44" fmla="*/ 57 w 69"/>
                          <a:gd name="T45" fmla="*/ 21 h 99"/>
                          <a:gd name="T46" fmla="*/ 59 w 69"/>
                          <a:gd name="T47" fmla="*/ 21 h 99"/>
                          <a:gd name="T48" fmla="*/ 59 w 69"/>
                          <a:gd name="T49" fmla="*/ 23 h 99"/>
                          <a:gd name="T50" fmla="*/ 64 w 69"/>
                          <a:gd name="T51" fmla="*/ 22 h 99"/>
                          <a:gd name="T52" fmla="*/ 63 w 69"/>
                          <a:gd name="T53" fmla="*/ 29 h 99"/>
                          <a:gd name="T54" fmla="*/ 63 w 69"/>
                          <a:gd name="T55" fmla="*/ 33 h 99"/>
                          <a:gd name="T56" fmla="*/ 68 w 69"/>
                          <a:gd name="T57" fmla="*/ 31 h 99"/>
                          <a:gd name="T58" fmla="*/ 66 w 69"/>
                          <a:gd name="T59" fmla="*/ 38 h 99"/>
                          <a:gd name="T60" fmla="*/ 60 w 69"/>
                          <a:gd name="T61" fmla="*/ 44 h 99"/>
                          <a:gd name="T62" fmla="*/ 62 w 69"/>
                          <a:gd name="T63" fmla="*/ 46 h 99"/>
                          <a:gd name="T64" fmla="*/ 58 w 69"/>
                          <a:gd name="T65" fmla="*/ 51 h 99"/>
                          <a:gd name="T66" fmla="*/ 59 w 69"/>
                          <a:gd name="T67" fmla="*/ 53 h 99"/>
                          <a:gd name="T68" fmla="*/ 55 w 69"/>
                          <a:gd name="T69" fmla="*/ 58 h 99"/>
                          <a:gd name="T70" fmla="*/ 50 w 69"/>
                          <a:gd name="T71" fmla="*/ 63 h 99"/>
                          <a:gd name="T72" fmla="*/ 52 w 69"/>
                          <a:gd name="T73" fmla="*/ 67 h 99"/>
                          <a:gd name="T74" fmla="*/ 49 w 69"/>
                          <a:gd name="T75" fmla="*/ 74 h 99"/>
                          <a:gd name="T76" fmla="*/ 50 w 69"/>
                          <a:gd name="T77" fmla="*/ 77 h 99"/>
                          <a:gd name="T78" fmla="*/ 48 w 69"/>
                          <a:gd name="T79" fmla="*/ 82 h 99"/>
                          <a:gd name="T80" fmla="*/ 42 w 69"/>
                          <a:gd name="T81" fmla="*/ 89 h 99"/>
                          <a:gd name="T82" fmla="*/ 37 w 69"/>
                          <a:gd name="T83" fmla="*/ 93 h 99"/>
                          <a:gd name="T84" fmla="*/ 29 w 69"/>
                          <a:gd name="T85" fmla="*/ 95 h 99"/>
                          <a:gd name="T86" fmla="*/ 20 w 69"/>
                          <a:gd name="T87" fmla="*/ 97 h 99"/>
                          <a:gd name="T88" fmla="*/ 9 w 69"/>
                          <a:gd name="T89" fmla="*/ 98 h 99"/>
                          <a:gd name="T90" fmla="*/ 0 w 69"/>
                          <a:gd name="T91" fmla="*/ 97 h 99"/>
                          <a:gd name="T92" fmla="*/ 19 w 69"/>
                          <a:gd name="T93" fmla="*/ 34 h 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99"/>
                          <a:gd name="T143" fmla="*/ 69 w 69"/>
                          <a:gd name="T144" fmla="*/ 99 h 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99">
                            <a:moveTo>
                              <a:pt x="19" y="34"/>
                            </a:moveTo>
                            <a:lnTo>
                              <a:pt x="22" y="29"/>
                            </a:lnTo>
                            <a:lnTo>
                              <a:pt x="24" y="24"/>
                            </a:lnTo>
                            <a:lnTo>
                              <a:pt x="26" y="18"/>
                            </a:lnTo>
                            <a:lnTo>
                              <a:pt x="27" y="13"/>
                            </a:lnTo>
                            <a:lnTo>
                              <a:pt x="28" y="7"/>
                            </a:lnTo>
                            <a:lnTo>
                              <a:pt x="27" y="4"/>
                            </a:lnTo>
                            <a:lnTo>
                              <a:pt x="26" y="1"/>
                            </a:lnTo>
                            <a:lnTo>
                              <a:pt x="27" y="2"/>
                            </a:lnTo>
                            <a:lnTo>
                              <a:pt x="28" y="4"/>
                            </a:lnTo>
                            <a:lnTo>
                              <a:pt x="30" y="6"/>
                            </a:lnTo>
                            <a:lnTo>
                              <a:pt x="30" y="4"/>
                            </a:lnTo>
                            <a:lnTo>
                              <a:pt x="31" y="6"/>
                            </a:lnTo>
                            <a:lnTo>
                              <a:pt x="32" y="8"/>
                            </a:lnTo>
                            <a:lnTo>
                              <a:pt x="33" y="12"/>
                            </a:lnTo>
                            <a:lnTo>
                              <a:pt x="34" y="14"/>
                            </a:lnTo>
                            <a:lnTo>
                              <a:pt x="34" y="17"/>
                            </a:lnTo>
                            <a:lnTo>
                              <a:pt x="36" y="15"/>
                            </a:lnTo>
                            <a:lnTo>
                              <a:pt x="37" y="13"/>
                            </a:lnTo>
                            <a:lnTo>
                              <a:pt x="38" y="9"/>
                            </a:lnTo>
                            <a:lnTo>
                              <a:pt x="39" y="6"/>
                            </a:lnTo>
                            <a:lnTo>
                              <a:pt x="39" y="3"/>
                            </a:lnTo>
                            <a:lnTo>
                              <a:pt x="38" y="0"/>
                            </a:lnTo>
                            <a:lnTo>
                              <a:pt x="40" y="1"/>
                            </a:lnTo>
                            <a:lnTo>
                              <a:pt x="42" y="2"/>
                            </a:lnTo>
                            <a:lnTo>
                              <a:pt x="43" y="5"/>
                            </a:lnTo>
                            <a:lnTo>
                              <a:pt x="44" y="7"/>
                            </a:lnTo>
                            <a:lnTo>
                              <a:pt x="44" y="10"/>
                            </a:lnTo>
                            <a:lnTo>
                              <a:pt x="45" y="8"/>
                            </a:lnTo>
                            <a:lnTo>
                              <a:pt x="46" y="6"/>
                            </a:lnTo>
                            <a:lnTo>
                              <a:pt x="47" y="2"/>
                            </a:lnTo>
                            <a:lnTo>
                              <a:pt x="48" y="4"/>
                            </a:lnTo>
                            <a:lnTo>
                              <a:pt x="49" y="6"/>
                            </a:lnTo>
                            <a:lnTo>
                              <a:pt x="49" y="8"/>
                            </a:lnTo>
                            <a:lnTo>
                              <a:pt x="50" y="11"/>
                            </a:lnTo>
                            <a:lnTo>
                              <a:pt x="50" y="14"/>
                            </a:lnTo>
                            <a:lnTo>
                              <a:pt x="51" y="11"/>
                            </a:lnTo>
                            <a:lnTo>
                              <a:pt x="53" y="9"/>
                            </a:lnTo>
                            <a:lnTo>
                              <a:pt x="54" y="6"/>
                            </a:lnTo>
                            <a:lnTo>
                              <a:pt x="55" y="10"/>
                            </a:lnTo>
                            <a:lnTo>
                              <a:pt x="57" y="13"/>
                            </a:lnTo>
                            <a:lnTo>
                              <a:pt x="57" y="16"/>
                            </a:lnTo>
                            <a:lnTo>
                              <a:pt x="56" y="19"/>
                            </a:lnTo>
                            <a:lnTo>
                              <a:pt x="55" y="21"/>
                            </a:lnTo>
                            <a:lnTo>
                              <a:pt x="57" y="19"/>
                            </a:lnTo>
                            <a:lnTo>
                              <a:pt x="57" y="21"/>
                            </a:lnTo>
                            <a:lnTo>
                              <a:pt x="57" y="23"/>
                            </a:lnTo>
                            <a:lnTo>
                              <a:pt x="59" y="21"/>
                            </a:lnTo>
                            <a:lnTo>
                              <a:pt x="59" y="22"/>
                            </a:lnTo>
                            <a:lnTo>
                              <a:pt x="59" y="23"/>
                            </a:lnTo>
                            <a:lnTo>
                              <a:pt x="63" y="20"/>
                            </a:lnTo>
                            <a:lnTo>
                              <a:pt x="64" y="22"/>
                            </a:lnTo>
                            <a:lnTo>
                              <a:pt x="64" y="25"/>
                            </a:lnTo>
                            <a:lnTo>
                              <a:pt x="63" y="29"/>
                            </a:lnTo>
                            <a:lnTo>
                              <a:pt x="61" y="34"/>
                            </a:lnTo>
                            <a:lnTo>
                              <a:pt x="63" y="33"/>
                            </a:lnTo>
                            <a:lnTo>
                              <a:pt x="62" y="35"/>
                            </a:lnTo>
                            <a:lnTo>
                              <a:pt x="68" y="31"/>
                            </a:lnTo>
                            <a:lnTo>
                              <a:pt x="67" y="36"/>
                            </a:lnTo>
                            <a:lnTo>
                              <a:pt x="66" y="38"/>
                            </a:lnTo>
                            <a:lnTo>
                              <a:pt x="63" y="41"/>
                            </a:lnTo>
                            <a:lnTo>
                              <a:pt x="60" y="44"/>
                            </a:lnTo>
                            <a:lnTo>
                              <a:pt x="64" y="43"/>
                            </a:lnTo>
                            <a:lnTo>
                              <a:pt x="62" y="46"/>
                            </a:lnTo>
                            <a:lnTo>
                              <a:pt x="60" y="49"/>
                            </a:lnTo>
                            <a:lnTo>
                              <a:pt x="58" y="51"/>
                            </a:lnTo>
                            <a:lnTo>
                              <a:pt x="55" y="54"/>
                            </a:lnTo>
                            <a:lnTo>
                              <a:pt x="59" y="53"/>
                            </a:lnTo>
                            <a:lnTo>
                              <a:pt x="52" y="58"/>
                            </a:lnTo>
                            <a:lnTo>
                              <a:pt x="55" y="58"/>
                            </a:lnTo>
                            <a:lnTo>
                              <a:pt x="53" y="60"/>
                            </a:lnTo>
                            <a:lnTo>
                              <a:pt x="50" y="63"/>
                            </a:lnTo>
                            <a:lnTo>
                              <a:pt x="52" y="62"/>
                            </a:lnTo>
                            <a:lnTo>
                              <a:pt x="52" y="67"/>
                            </a:lnTo>
                            <a:lnTo>
                              <a:pt x="51" y="71"/>
                            </a:lnTo>
                            <a:lnTo>
                              <a:pt x="49" y="74"/>
                            </a:lnTo>
                            <a:lnTo>
                              <a:pt x="52" y="73"/>
                            </a:lnTo>
                            <a:lnTo>
                              <a:pt x="50" y="77"/>
                            </a:lnTo>
                            <a:lnTo>
                              <a:pt x="49" y="79"/>
                            </a:lnTo>
                            <a:lnTo>
                              <a:pt x="48" y="82"/>
                            </a:lnTo>
                            <a:lnTo>
                              <a:pt x="44" y="86"/>
                            </a:lnTo>
                            <a:lnTo>
                              <a:pt x="42" y="89"/>
                            </a:lnTo>
                            <a:lnTo>
                              <a:pt x="40" y="91"/>
                            </a:lnTo>
                            <a:lnTo>
                              <a:pt x="37" y="93"/>
                            </a:lnTo>
                            <a:lnTo>
                              <a:pt x="33" y="94"/>
                            </a:lnTo>
                            <a:lnTo>
                              <a:pt x="29" y="95"/>
                            </a:lnTo>
                            <a:lnTo>
                              <a:pt x="24" y="96"/>
                            </a:lnTo>
                            <a:lnTo>
                              <a:pt x="20" y="97"/>
                            </a:lnTo>
                            <a:lnTo>
                              <a:pt x="14" y="98"/>
                            </a:lnTo>
                            <a:lnTo>
                              <a:pt x="9" y="98"/>
                            </a:lnTo>
                            <a:lnTo>
                              <a:pt x="5" y="98"/>
                            </a:lnTo>
                            <a:lnTo>
                              <a:pt x="0" y="97"/>
                            </a:lnTo>
                            <a:lnTo>
                              <a:pt x="16" y="58"/>
                            </a:lnTo>
                            <a:lnTo>
                              <a:pt x="19" y="34"/>
                            </a:lnTo>
                          </a:path>
                        </a:pathLst>
                      </a:custGeom>
                      <a:solidFill>
                        <a:srgbClr val="80604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66" name="Freeform 125"/>
                      <p:cNvSpPr>
                        <a:spLocks/>
                      </p:cNvSpPr>
                      <p:nvPr/>
                    </p:nvSpPr>
                    <p:spPr bwMode="auto">
                      <a:xfrm>
                        <a:off x="4208" y="1459"/>
                        <a:ext cx="86" cy="114"/>
                      </a:xfrm>
                      <a:custGeom>
                        <a:avLst/>
                        <a:gdLst>
                          <a:gd name="T0" fmla="*/ 55 w 86"/>
                          <a:gd name="T1" fmla="*/ 2 h 114"/>
                          <a:gd name="T2" fmla="*/ 60 w 86"/>
                          <a:gd name="T3" fmla="*/ 6 h 114"/>
                          <a:gd name="T4" fmla="*/ 62 w 86"/>
                          <a:gd name="T5" fmla="*/ 11 h 114"/>
                          <a:gd name="T6" fmla="*/ 60 w 86"/>
                          <a:gd name="T7" fmla="*/ 14 h 114"/>
                          <a:gd name="T8" fmla="*/ 66 w 86"/>
                          <a:gd name="T9" fmla="*/ 11 h 114"/>
                          <a:gd name="T10" fmla="*/ 62 w 86"/>
                          <a:gd name="T11" fmla="*/ 16 h 114"/>
                          <a:gd name="T12" fmla="*/ 71 w 86"/>
                          <a:gd name="T13" fmla="*/ 18 h 114"/>
                          <a:gd name="T14" fmla="*/ 81 w 86"/>
                          <a:gd name="T15" fmla="*/ 21 h 114"/>
                          <a:gd name="T16" fmla="*/ 69 w 86"/>
                          <a:gd name="T17" fmla="*/ 31 h 114"/>
                          <a:gd name="T18" fmla="*/ 80 w 86"/>
                          <a:gd name="T19" fmla="*/ 28 h 114"/>
                          <a:gd name="T20" fmla="*/ 77 w 86"/>
                          <a:gd name="T21" fmla="*/ 33 h 114"/>
                          <a:gd name="T22" fmla="*/ 60 w 86"/>
                          <a:gd name="T23" fmla="*/ 63 h 114"/>
                          <a:gd name="T24" fmla="*/ 62 w 86"/>
                          <a:gd name="T25" fmla="*/ 65 h 114"/>
                          <a:gd name="T26" fmla="*/ 52 w 86"/>
                          <a:gd name="T27" fmla="*/ 75 h 114"/>
                          <a:gd name="T28" fmla="*/ 53 w 86"/>
                          <a:gd name="T29" fmla="*/ 76 h 114"/>
                          <a:gd name="T30" fmla="*/ 60 w 86"/>
                          <a:gd name="T31" fmla="*/ 75 h 114"/>
                          <a:gd name="T32" fmla="*/ 66 w 86"/>
                          <a:gd name="T33" fmla="*/ 74 h 114"/>
                          <a:gd name="T34" fmla="*/ 72 w 86"/>
                          <a:gd name="T35" fmla="*/ 73 h 114"/>
                          <a:gd name="T36" fmla="*/ 77 w 86"/>
                          <a:gd name="T37" fmla="*/ 71 h 114"/>
                          <a:gd name="T38" fmla="*/ 81 w 86"/>
                          <a:gd name="T39" fmla="*/ 68 h 114"/>
                          <a:gd name="T40" fmla="*/ 80 w 86"/>
                          <a:gd name="T41" fmla="*/ 71 h 114"/>
                          <a:gd name="T42" fmla="*/ 78 w 86"/>
                          <a:gd name="T43" fmla="*/ 73 h 114"/>
                          <a:gd name="T44" fmla="*/ 75 w 86"/>
                          <a:gd name="T45" fmla="*/ 75 h 114"/>
                          <a:gd name="T46" fmla="*/ 70 w 86"/>
                          <a:gd name="T47" fmla="*/ 77 h 114"/>
                          <a:gd name="T48" fmla="*/ 64 w 86"/>
                          <a:gd name="T49" fmla="*/ 78 h 114"/>
                          <a:gd name="T50" fmla="*/ 59 w 86"/>
                          <a:gd name="T51" fmla="*/ 79 h 114"/>
                          <a:gd name="T52" fmla="*/ 58 w 86"/>
                          <a:gd name="T53" fmla="*/ 81 h 114"/>
                          <a:gd name="T54" fmla="*/ 60 w 86"/>
                          <a:gd name="T55" fmla="*/ 84 h 114"/>
                          <a:gd name="T56" fmla="*/ 60 w 86"/>
                          <a:gd name="T57" fmla="*/ 88 h 114"/>
                          <a:gd name="T58" fmla="*/ 60 w 86"/>
                          <a:gd name="T59" fmla="*/ 91 h 114"/>
                          <a:gd name="T60" fmla="*/ 57 w 86"/>
                          <a:gd name="T61" fmla="*/ 92 h 114"/>
                          <a:gd name="T62" fmla="*/ 55 w 86"/>
                          <a:gd name="T63" fmla="*/ 92 h 114"/>
                          <a:gd name="T64" fmla="*/ 52 w 86"/>
                          <a:gd name="T65" fmla="*/ 93 h 114"/>
                          <a:gd name="T66" fmla="*/ 51 w 86"/>
                          <a:gd name="T67" fmla="*/ 94 h 114"/>
                          <a:gd name="T68" fmla="*/ 49 w 86"/>
                          <a:gd name="T69" fmla="*/ 95 h 114"/>
                          <a:gd name="T70" fmla="*/ 47 w 86"/>
                          <a:gd name="T71" fmla="*/ 98 h 114"/>
                          <a:gd name="T72" fmla="*/ 45 w 86"/>
                          <a:gd name="T73" fmla="*/ 99 h 114"/>
                          <a:gd name="T74" fmla="*/ 45 w 86"/>
                          <a:gd name="T75" fmla="*/ 102 h 114"/>
                          <a:gd name="T76" fmla="*/ 29 w 86"/>
                          <a:gd name="T77" fmla="*/ 103 h 114"/>
                          <a:gd name="T78" fmla="*/ 19 w 86"/>
                          <a:gd name="T79" fmla="*/ 104 h 114"/>
                          <a:gd name="T80" fmla="*/ 18 w 86"/>
                          <a:gd name="T81" fmla="*/ 105 h 114"/>
                          <a:gd name="T82" fmla="*/ 18 w 86"/>
                          <a:gd name="T83" fmla="*/ 108 h 114"/>
                          <a:gd name="T84" fmla="*/ 15 w 86"/>
                          <a:gd name="T85" fmla="*/ 109 h 114"/>
                          <a:gd name="T86" fmla="*/ 15 w 86"/>
                          <a:gd name="T87" fmla="*/ 110 h 114"/>
                          <a:gd name="T88" fmla="*/ 13 w 86"/>
                          <a:gd name="T89" fmla="*/ 111 h 114"/>
                          <a:gd name="T90" fmla="*/ 12 w 86"/>
                          <a:gd name="T91" fmla="*/ 111 h 114"/>
                          <a:gd name="T92" fmla="*/ 12 w 86"/>
                          <a:gd name="T93" fmla="*/ 113 h 114"/>
                          <a:gd name="T94" fmla="*/ 9 w 86"/>
                          <a:gd name="T95" fmla="*/ 113 h 114"/>
                          <a:gd name="T96" fmla="*/ 5 w 86"/>
                          <a:gd name="T97" fmla="*/ 111 h 114"/>
                          <a:gd name="T98" fmla="*/ 4 w 86"/>
                          <a:gd name="T99" fmla="*/ 110 h 114"/>
                          <a:gd name="T100" fmla="*/ 0 w 86"/>
                          <a:gd name="T101" fmla="*/ 101 h 114"/>
                          <a:gd name="T102" fmla="*/ 17 w 86"/>
                          <a:gd name="T103" fmla="*/ 87 h 114"/>
                          <a:gd name="T104" fmla="*/ 23 w 86"/>
                          <a:gd name="T105" fmla="*/ 85 h 114"/>
                          <a:gd name="T106" fmla="*/ 28 w 86"/>
                          <a:gd name="T107" fmla="*/ 85 h 114"/>
                          <a:gd name="T108" fmla="*/ 34 w 86"/>
                          <a:gd name="T109" fmla="*/ 65 h 114"/>
                          <a:gd name="T110" fmla="*/ 51 w 86"/>
                          <a:gd name="T111" fmla="*/ 37 h 114"/>
                          <a:gd name="T112" fmla="*/ 59 w 86"/>
                          <a:gd name="T113" fmla="*/ 9 h 114"/>
                          <a:gd name="T114" fmla="*/ 52 w 86"/>
                          <a:gd name="T115" fmla="*/ 0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
                          <a:gd name="T175" fmla="*/ 0 h 114"/>
                          <a:gd name="T176" fmla="*/ 86 w 86"/>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 h="114">
                            <a:moveTo>
                              <a:pt x="52" y="0"/>
                            </a:moveTo>
                            <a:lnTo>
                              <a:pt x="55" y="2"/>
                            </a:lnTo>
                            <a:lnTo>
                              <a:pt x="58" y="4"/>
                            </a:lnTo>
                            <a:lnTo>
                              <a:pt x="60" y="6"/>
                            </a:lnTo>
                            <a:lnTo>
                              <a:pt x="61" y="8"/>
                            </a:lnTo>
                            <a:lnTo>
                              <a:pt x="62" y="11"/>
                            </a:lnTo>
                            <a:lnTo>
                              <a:pt x="61" y="13"/>
                            </a:lnTo>
                            <a:lnTo>
                              <a:pt x="60" y="14"/>
                            </a:lnTo>
                            <a:lnTo>
                              <a:pt x="63" y="13"/>
                            </a:lnTo>
                            <a:lnTo>
                              <a:pt x="66" y="11"/>
                            </a:lnTo>
                            <a:lnTo>
                              <a:pt x="65" y="13"/>
                            </a:lnTo>
                            <a:lnTo>
                              <a:pt x="62" y="16"/>
                            </a:lnTo>
                            <a:lnTo>
                              <a:pt x="62" y="17"/>
                            </a:lnTo>
                            <a:lnTo>
                              <a:pt x="71" y="18"/>
                            </a:lnTo>
                            <a:lnTo>
                              <a:pt x="77" y="22"/>
                            </a:lnTo>
                            <a:lnTo>
                              <a:pt x="81" y="21"/>
                            </a:lnTo>
                            <a:lnTo>
                              <a:pt x="85" y="22"/>
                            </a:lnTo>
                            <a:lnTo>
                              <a:pt x="69" y="31"/>
                            </a:lnTo>
                            <a:lnTo>
                              <a:pt x="74" y="30"/>
                            </a:lnTo>
                            <a:lnTo>
                              <a:pt x="80" y="28"/>
                            </a:lnTo>
                            <a:lnTo>
                              <a:pt x="79" y="30"/>
                            </a:lnTo>
                            <a:lnTo>
                              <a:pt x="77" y="33"/>
                            </a:lnTo>
                            <a:lnTo>
                              <a:pt x="73" y="35"/>
                            </a:lnTo>
                            <a:lnTo>
                              <a:pt x="60" y="63"/>
                            </a:lnTo>
                            <a:lnTo>
                              <a:pt x="62" y="64"/>
                            </a:lnTo>
                            <a:lnTo>
                              <a:pt x="62" y="65"/>
                            </a:lnTo>
                            <a:lnTo>
                              <a:pt x="61" y="67"/>
                            </a:lnTo>
                            <a:lnTo>
                              <a:pt x="52" y="75"/>
                            </a:lnTo>
                            <a:lnTo>
                              <a:pt x="51" y="76"/>
                            </a:lnTo>
                            <a:lnTo>
                              <a:pt x="53" y="76"/>
                            </a:lnTo>
                            <a:lnTo>
                              <a:pt x="57" y="75"/>
                            </a:lnTo>
                            <a:lnTo>
                              <a:pt x="60" y="75"/>
                            </a:lnTo>
                            <a:lnTo>
                              <a:pt x="63" y="74"/>
                            </a:lnTo>
                            <a:lnTo>
                              <a:pt x="66" y="74"/>
                            </a:lnTo>
                            <a:lnTo>
                              <a:pt x="69" y="73"/>
                            </a:lnTo>
                            <a:lnTo>
                              <a:pt x="72" y="73"/>
                            </a:lnTo>
                            <a:lnTo>
                              <a:pt x="75" y="72"/>
                            </a:lnTo>
                            <a:lnTo>
                              <a:pt x="77" y="71"/>
                            </a:lnTo>
                            <a:lnTo>
                              <a:pt x="79" y="70"/>
                            </a:lnTo>
                            <a:lnTo>
                              <a:pt x="81" y="68"/>
                            </a:lnTo>
                            <a:lnTo>
                              <a:pt x="81" y="70"/>
                            </a:lnTo>
                            <a:lnTo>
                              <a:pt x="80" y="71"/>
                            </a:lnTo>
                            <a:lnTo>
                              <a:pt x="79" y="72"/>
                            </a:lnTo>
                            <a:lnTo>
                              <a:pt x="78" y="73"/>
                            </a:lnTo>
                            <a:lnTo>
                              <a:pt x="77" y="74"/>
                            </a:lnTo>
                            <a:lnTo>
                              <a:pt x="75" y="75"/>
                            </a:lnTo>
                            <a:lnTo>
                              <a:pt x="72" y="76"/>
                            </a:lnTo>
                            <a:lnTo>
                              <a:pt x="70" y="77"/>
                            </a:lnTo>
                            <a:lnTo>
                              <a:pt x="67" y="78"/>
                            </a:lnTo>
                            <a:lnTo>
                              <a:pt x="64" y="78"/>
                            </a:lnTo>
                            <a:lnTo>
                              <a:pt x="62" y="79"/>
                            </a:lnTo>
                            <a:lnTo>
                              <a:pt x="59" y="79"/>
                            </a:lnTo>
                            <a:lnTo>
                              <a:pt x="58" y="79"/>
                            </a:lnTo>
                            <a:lnTo>
                              <a:pt x="58" y="81"/>
                            </a:lnTo>
                            <a:lnTo>
                              <a:pt x="60" y="84"/>
                            </a:lnTo>
                            <a:lnTo>
                              <a:pt x="60" y="86"/>
                            </a:lnTo>
                            <a:lnTo>
                              <a:pt x="60" y="88"/>
                            </a:lnTo>
                            <a:lnTo>
                              <a:pt x="60" y="89"/>
                            </a:lnTo>
                            <a:lnTo>
                              <a:pt x="60" y="91"/>
                            </a:lnTo>
                            <a:lnTo>
                              <a:pt x="57" y="91"/>
                            </a:lnTo>
                            <a:lnTo>
                              <a:pt x="57" y="92"/>
                            </a:lnTo>
                            <a:lnTo>
                              <a:pt x="56" y="92"/>
                            </a:lnTo>
                            <a:lnTo>
                              <a:pt x="55" y="92"/>
                            </a:lnTo>
                            <a:lnTo>
                              <a:pt x="54" y="93"/>
                            </a:lnTo>
                            <a:lnTo>
                              <a:pt x="52" y="93"/>
                            </a:lnTo>
                            <a:lnTo>
                              <a:pt x="51" y="93"/>
                            </a:lnTo>
                            <a:lnTo>
                              <a:pt x="51" y="94"/>
                            </a:lnTo>
                            <a:lnTo>
                              <a:pt x="50" y="94"/>
                            </a:lnTo>
                            <a:lnTo>
                              <a:pt x="49" y="95"/>
                            </a:lnTo>
                            <a:lnTo>
                              <a:pt x="48" y="95"/>
                            </a:lnTo>
                            <a:lnTo>
                              <a:pt x="47" y="98"/>
                            </a:lnTo>
                            <a:lnTo>
                              <a:pt x="44" y="98"/>
                            </a:lnTo>
                            <a:lnTo>
                              <a:pt x="45" y="99"/>
                            </a:lnTo>
                            <a:lnTo>
                              <a:pt x="46" y="100"/>
                            </a:lnTo>
                            <a:lnTo>
                              <a:pt x="45" y="102"/>
                            </a:lnTo>
                            <a:lnTo>
                              <a:pt x="45" y="104"/>
                            </a:lnTo>
                            <a:lnTo>
                              <a:pt x="29" y="103"/>
                            </a:lnTo>
                            <a:lnTo>
                              <a:pt x="21" y="103"/>
                            </a:lnTo>
                            <a:lnTo>
                              <a:pt x="19" y="104"/>
                            </a:lnTo>
                            <a:lnTo>
                              <a:pt x="18" y="105"/>
                            </a:lnTo>
                            <a:lnTo>
                              <a:pt x="17" y="107"/>
                            </a:lnTo>
                            <a:lnTo>
                              <a:pt x="18" y="108"/>
                            </a:lnTo>
                            <a:lnTo>
                              <a:pt x="17" y="109"/>
                            </a:lnTo>
                            <a:lnTo>
                              <a:pt x="15" y="109"/>
                            </a:lnTo>
                            <a:lnTo>
                              <a:pt x="15" y="110"/>
                            </a:lnTo>
                            <a:lnTo>
                              <a:pt x="14" y="111"/>
                            </a:lnTo>
                            <a:lnTo>
                              <a:pt x="13" y="111"/>
                            </a:lnTo>
                            <a:lnTo>
                              <a:pt x="12" y="111"/>
                            </a:lnTo>
                            <a:lnTo>
                              <a:pt x="12" y="112"/>
                            </a:lnTo>
                            <a:lnTo>
                              <a:pt x="12" y="113"/>
                            </a:lnTo>
                            <a:lnTo>
                              <a:pt x="10" y="113"/>
                            </a:lnTo>
                            <a:lnTo>
                              <a:pt x="9" y="113"/>
                            </a:lnTo>
                            <a:lnTo>
                              <a:pt x="8" y="112"/>
                            </a:lnTo>
                            <a:lnTo>
                              <a:pt x="5" y="111"/>
                            </a:lnTo>
                            <a:lnTo>
                              <a:pt x="5" y="110"/>
                            </a:lnTo>
                            <a:lnTo>
                              <a:pt x="4" y="110"/>
                            </a:lnTo>
                            <a:lnTo>
                              <a:pt x="3" y="109"/>
                            </a:lnTo>
                            <a:lnTo>
                              <a:pt x="0" y="101"/>
                            </a:lnTo>
                            <a:lnTo>
                              <a:pt x="1" y="92"/>
                            </a:lnTo>
                            <a:lnTo>
                              <a:pt x="17" y="87"/>
                            </a:lnTo>
                            <a:lnTo>
                              <a:pt x="20" y="86"/>
                            </a:lnTo>
                            <a:lnTo>
                              <a:pt x="23" y="85"/>
                            </a:lnTo>
                            <a:lnTo>
                              <a:pt x="25" y="85"/>
                            </a:lnTo>
                            <a:lnTo>
                              <a:pt x="28" y="85"/>
                            </a:lnTo>
                            <a:lnTo>
                              <a:pt x="24" y="74"/>
                            </a:lnTo>
                            <a:lnTo>
                              <a:pt x="34" y="65"/>
                            </a:lnTo>
                            <a:lnTo>
                              <a:pt x="46" y="57"/>
                            </a:lnTo>
                            <a:lnTo>
                              <a:pt x="51" y="37"/>
                            </a:lnTo>
                            <a:lnTo>
                              <a:pt x="59" y="20"/>
                            </a:lnTo>
                            <a:lnTo>
                              <a:pt x="59" y="9"/>
                            </a:lnTo>
                            <a:lnTo>
                              <a:pt x="56" y="3"/>
                            </a:lnTo>
                            <a:lnTo>
                              <a:pt x="52" y="0"/>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67" name="Freeform 126"/>
                      <p:cNvSpPr>
                        <a:spLocks/>
                      </p:cNvSpPr>
                      <p:nvPr/>
                    </p:nvSpPr>
                    <p:spPr bwMode="auto">
                      <a:xfrm>
                        <a:off x="4044" y="1457"/>
                        <a:ext cx="258" cy="114"/>
                      </a:xfrm>
                      <a:custGeom>
                        <a:avLst/>
                        <a:gdLst>
                          <a:gd name="T0" fmla="*/ 219 w 258"/>
                          <a:gd name="T1" fmla="*/ 10 h 114"/>
                          <a:gd name="T2" fmla="*/ 220 w 258"/>
                          <a:gd name="T3" fmla="*/ 23 h 114"/>
                          <a:gd name="T4" fmla="*/ 209 w 258"/>
                          <a:gd name="T5" fmla="*/ 42 h 114"/>
                          <a:gd name="T6" fmla="*/ 199 w 258"/>
                          <a:gd name="T7" fmla="*/ 63 h 114"/>
                          <a:gd name="T8" fmla="*/ 174 w 258"/>
                          <a:gd name="T9" fmla="*/ 67 h 114"/>
                          <a:gd name="T10" fmla="*/ 161 w 258"/>
                          <a:gd name="T11" fmla="*/ 62 h 114"/>
                          <a:gd name="T12" fmla="*/ 136 w 258"/>
                          <a:gd name="T13" fmla="*/ 57 h 114"/>
                          <a:gd name="T14" fmla="*/ 91 w 258"/>
                          <a:gd name="T15" fmla="*/ 52 h 114"/>
                          <a:gd name="T16" fmla="*/ 69 w 258"/>
                          <a:gd name="T17" fmla="*/ 49 h 114"/>
                          <a:gd name="T18" fmla="*/ 53 w 258"/>
                          <a:gd name="T19" fmla="*/ 39 h 114"/>
                          <a:gd name="T20" fmla="*/ 54 w 258"/>
                          <a:gd name="T21" fmla="*/ 44 h 114"/>
                          <a:gd name="T22" fmla="*/ 26 w 258"/>
                          <a:gd name="T23" fmla="*/ 33 h 114"/>
                          <a:gd name="T24" fmla="*/ 33 w 258"/>
                          <a:gd name="T25" fmla="*/ 40 h 114"/>
                          <a:gd name="T26" fmla="*/ 9 w 258"/>
                          <a:gd name="T27" fmla="*/ 28 h 114"/>
                          <a:gd name="T28" fmla="*/ 17 w 258"/>
                          <a:gd name="T29" fmla="*/ 37 h 114"/>
                          <a:gd name="T30" fmla="*/ 31 w 258"/>
                          <a:gd name="T31" fmla="*/ 46 h 114"/>
                          <a:gd name="T32" fmla="*/ 1 w 258"/>
                          <a:gd name="T33" fmla="*/ 37 h 114"/>
                          <a:gd name="T34" fmla="*/ 24 w 258"/>
                          <a:gd name="T35" fmla="*/ 51 h 114"/>
                          <a:gd name="T36" fmla="*/ 2 w 258"/>
                          <a:gd name="T37" fmla="*/ 46 h 114"/>
                          <a:gd name="T38" fmla="*/ 8 w 258"/>
                          <a:gd name="T39" fmla="*/ 52 h 114"/>
                          <a:gd name="T40" fmla="*/ 6 w 258"/>
                          <a:gd name="T41" fmla="*/ 53 h 114"/>
                          <a:gd name="T42" fmla="*/ 9 w 258"/>
                          <a:gd name="T43" fmla="*/ 58 h 114"/>
                          <a:gd name="T44" fmla="*/ 27 w 258"/>
                          <a:gd name="T45" fmla="*/ 63 h 114"/>
                          <a:gd name="T46" fmla="*/ 25 w 258"/>
                          <a:gd name="T47" fmla="*/ 64 h 114"/>
                          <a:gd name="T48" fmla="*/ 43 w 258"/>
                          <a:gd name="T49" fmla="*/ 68 h 114"/>
                          <a:gd name="T50" fmla="*/ 46 w 258"/>
                          <a:gd name="T51" fmla="*/ 70 h 114"/>
                          <a:gd name="T52" fmla="*/ 77 w 258"/>
                          <a:gd name="T53" fmla="*/ 72 h 114"/>
                          <a:gd name="T54" fmla="*/ 89 w 258"/>
                          <a:gd name="T55" fmla="*/ 73 h 114"/>
                          <a:gd name="T56" fmla="*/ 103 w 258"/>
                          <a:gd name="T57" fmla="*/ 73 h 114"/>
                          <a:gd name="T58" fmla="*/ 133 w 258"/>
                          <a:gd name="T59" fmla="*/ 76 h 114"/>
                          <a:gd name="T60" fmla="*/ 161 w 258"/>
                          <a:gd name="T61" fmla="*/ 96 h 114"/>
                          <a:gd name="T62" fmla="*/ 165 w 258"/>
                          <a:gd name="T63" fmla="*/ 113 h 114"/>
                          <a:gd name="T64" fmla="*/ 163 w 258"/>
                          <a:gd name="T65" fmla="*/ 106 h 114"/>
                          <a:gd name="T66" fmla="*/ 199 w 258"/>
                          <a:gd name="T67" fmla="*/ 106 h 114"/>
                          <a:gd name="T68" fmla="*/ 199 w 258"/>
                          <a:gd name="T69" fmla="*/ 99 h 114"/>
                          <a:gd name="T70" fmla="*/ 208 w 258"/>
                          <a:gd name="T71" fmla="*/ 92 h 114"/>
                          <a:gd name="T72" fmla="*/ 195 w 258"/>
                          <a:gd name="T73" fmla="*/ 76 h 114"/>
                          <a:gd name="T74" fmla="*/ 203 w 258"/>
                          <a:gd name="T75" fmla="*/ 70 h 114"/>
                          <a:gd name="T76" fmla="*/ 225 w 258"/>
                          <a:gd name="T77" fmla="*/ 75 h 114"/>
                          <a:gd name="T78" fmla="*/ 227 w 258"/>
                          <a:gd name="T79" fmla="*/ 72 h 114"/>
                          <a:gd name="T80" fmla="*/ 229 w 258"/>
                          <a:gd name="T81" fmla="*/ 67 h 114"/>
                          <a:gd name="T82" fmla="*/ 230 w 258"/>
                          <a:gd name="T83" fmla="*/ 62 h 114"/>
                          <a:gd name="T84" fmla="*/ 237 w 258"/>
                          <a:gd name="T85" fmla="*/ 57 h 114"/>
                          <a:gd name="T86" fmla="*/ 241 w 258"/>
                          <a:gd name="T87" fmla="*/ 52 h 114"/>
                          <a:gd name="T88" fmla="*/ 241 w 258"/>
                          <a:gd name="T89" fmla="*/ 49 h 114"/>
                          <a:gd name="T90" fmla="*/ 251 w 258"/>
                          <a:gd name="T91" fmla="*/ 41 h 114"/>
                          <a:gd name="T92" fmla="*/ 250 w 258"/>
                          <a:gd name="T93" fmla="*/ 39 h 114"/>
                          <a:gd name="T94" fmla="*/ 246 w 258"/>
                          <a:gd name="T95" fmla="*/ 36 h 114"/>
                          <a:gd name="T96" fmla="*/ 255 w 258"/>
                          <a:gd name="T97" fmla="*/ 26 h 114"/>
                          <a:gd name="T98" fmla="*/ 233 w 258"/>
                          <a:gd name="T99" fmla="*/ 34 h 114"/>
                          <a:gd name="T100" fmla="*/ 249 w 258"/>
                          <a:gd name="T101" fmla="*/ 24 h 114"/>
                          <a:gd name="T102" fmla="*/ 250 w 258"/>
                          <a:gd name="T103" fmla="*/ 13 h 114"/>
                          <a:gd name="T104" fmla="*/ 250 w 258"/>
                          <a:gd name="T105" fmla="*/ 3 h 114"/>
                          <a:gd name="T106" fmla="*/ 244 w 258"/>
                          <a:gd name="T107" fmla="*/ 1 h 114"/>
                          <a:gd name="T108" fmla="*/ 228 w 258"/>
                          <a:gd name="T109" fmla="*/ 15 h 114"/>
                          <a:gd name="T110" fmla="*/ 217 w 258"/>
                          <a:gd name="T111" fmla="*/ 38 h 114"/>
                          <a:gd name="T112" fmla="*/ 217 w 258"/>
                          <a:gd name="T113" fmla="*/ 35 h 114"/>
                          <a:gd name="T114" fmla="*/ 220 w 258"/>
                          <a:gd name="T115" fmla="*/ 9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
                          <a:gd name="T175" fmla="*/ 0 h 114"/>
                          <a:gd name="T176" fmla="*/ 258 w 258"/>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 h="114">
                            <a:moveTo>
                              <a:pt x="212" y="2"/>
                            </a:moveTo>
                            <a:lnTo>
                              <a:pt x="215" y="4"/>
                            </a:lnTo>
                            <a:lnTo>
                              <a:pt x="216" y="5"/>
                            </a:lnTo>
                            <a:lnTo>
                              <a:pt x="217" y="7"/>
                            </a:lnTo>
                            <a:lnTo>
                              <a:pt x="217" y="8"/>
                            </a:lnTo>
                            <a:lnTo>
                              <a:pt x="219" y="10"/>
                            </a:lnTo>
                            <a:lnTo>
                              <a:pt x="220" y="11"/>
                            </a:lnTo>
                            <a:lnTo>
                              <a:pt x="220" y="13"/>
                            </a:lnTo>
                            <a:lnTo>
                              <a:pt x="220" y="16"/>
                            </a:lnTo>
                            <a:lnTo>
                              <a:pt x="220" y="19"/>
                            </a:lnTo>
                            <a:lnTo>
                              <a:pt x="219" y="20"/>
                            </a:lnTo>
                            <a:lnTo>
                              <a:pt x="219" y="22"/>
                            </a:lnTo>
                            <a:lnTo>
                              <a:pt x="220" y="23"/>
                            </a:lnTo>
                            <a:lnTo>
                              <a:pt x="217" y="26"/>
                            </a:lnTo>
                            <a:lnTo>
                              <a:pt x="213" y="32"/>
                            </a:lnTo>
                            <a:lnTo>
                              <a:pt x="211" y="34"/>
                            </a:lnTo>
                            <a:lnTo>
                              <a:pt x="210" y="36"/>
                            </a:lnTo>
                            <a:lnTo>
                              <a:pt x="210" y="38"/>
                            </a:lnTo>
                            <a:lnTo>
                              <a:pt x="209" y="39"/>
                            </a:lnTo>
                            <a:lnTo>
                              <a:pt x="209" y="42"/>
                            </a:lnTo>
                            <a:lnTo>
                              <a:pt x="208" y="46"/>
                            </a:lnTo>
                            <a:lnTo>
                              <a:pt x="207" y="49"/>
                            </a:lnTo>
                            <a:lnTo>
                              <a:pt x="206" y="57"/>
                            </a:lnTo>
                            <a:lnTo>
                              <a:pt x="204" y="58"/>
                            </a:lnTo>
                            <a:lnTo>
                              <a:pt x="203" y="58"/>
                            </a:lnTo>
                            <a:lnTo>
                              <a:pt x="201" y="60"/>
                            </a:lnTo>
                            <a:lnTo>
                              <a:pt x="199" y="63"/>
                            </a:lnTo>
                            <a:lnTo>
                              <a:pt x="192" y="67"/>
                            </a:lnTo>
                            <a:lnTo>
                              <a:pt x="189" y="69"/>
                            </a:lnTo>
                            <a:lnTo>
                              <a:pt x="181" y="68"/>
                            </a:lnTo>
                            <a:lnTo>
                              <a:pt x="179" y="67"/>
                            </a:lnTo>
                            <a:lnTo>
                              <a:pt x="178" y="67"/>
                            </a:lnTo>
                            <a:lnTo>
                              <a:pt x="176" y="67"/>
                            </a:lnTo>
                            <a:lnTo>
                              <a:pt x="174" y="67"/>
                            </a:lnTo>
                            <a:lnTo>
                              <a:pt x="170" y="66"/>
                            </a:lnTo>
                            <a:lnTo>
                              <a:pt x="167" y="65"/>
                            </a:lnTo>
                            <a:lnTo>
                              <a:pt x="164" y="64"/>
                            </a:lnTo>
                            <a:lnTo>
                              <a:pt x="162" y="64"/>
                            </a:lnTo>
                            <a:lnTo>
                              <a:pt x="160" y="63"/>
                            </a:lnTo>
                            <a:lnTo>
                              <a:pt x="160" y="62"/>
                            </a:lnTo>
                            <a:lnTo>
                              <a:pt x="161" y="62"/>
                            </a:lnTo>
                            <a:lnTo>
                              <a:pt x="159" y="61"/>
                            </a:lnTo>
                            <a:lnTo>
                              <a:pt x="156" y="61"/>
                            </a:lnTo>
                            <a:lnTo>
                              <a:pt x="154" y="61"/>
                            </a:lnTo>
                            <a:lnTo>
                              <a:pt x="153" y="61"/>
                            </a:lnTo>
                            <a:lnTo>
                              <a:pt x="147" y="59"/>
                            </a:lnTo>
                            <a:lnTo>
                              <a:pt x="142" y="58"/>
                            </a:lnTo>
                            <a:lnTo>
                              <a:pt x="136" y="57"/>
                            </a:lnTo>
                            <a:lnTo>
                              <a:pt x="132" y="56"/>
                            </a:lnTo>
                            <a:lnTo>
                              <a:pt x="126" y="55"/>
                            </a:lnTo>
                            <a:lnTo>
                              <a:pt x="118" y="54"/>
                            </a:lnTo>
                            <a:lnTo>
                              <a:pt x="111" y="53"/>
                            </a:lnTo>
                            <a:lnTo>
                              <a:pt x="104" y="53"/>
                            </a:lnTo>
                            <a:lnTo>
                              <a:pt x="98" y="52"/>
                            </a:lnTo>
                            <a:lnTo>
                              <a:pt x="91" y="52"/>
                            </a:lnTo>
                            <a:lnTo>
                              <a:pt x="89" y="52"/>
                            </a:lnTo>
                            <a:lnTo>
                              <a:pt x="85" y="51"/>
                            </a:lnTo>
                            <a:lnTo>
                              <a:pt x="82" y="51"/>
                            </a:lnTo>
                            <a:lnTo>
                              <a:pt x="79" y="51"/>
                            </a:lnTo>
                            <a:lnTo>
                              <a:pt x="74" y="50"/>
                            </a:lnTo>
                            <a:lnTo>
                              <a:pt x="72" y="50"/>
                            </a:lnTo>
                            <a:lnTo>
                              <a:pt x="69" y="49"/>
                            </a:lnTo>
                            <a:lnTo>
                              <a:pt x="67" y="48"/>
                            </a:lnTo>
                            <a:lnTo>
                              <a:pt x="64" y="47"/>
                            </a:lnTo>
                            <a:lnTo>
                              <a:pt x="61" y="45"/>
                            </a:lnTo>
                            <a:lnTo>
                              <a:pt x="59" y="44"/>
                            </a:lnTo>
                            <a:lnTo>
                              <a:pt x="57" y="43"/>
                            </a:lnTo>
                            <a:lnTo>
                              <a:pt x="55" y="40"/>
                            </a:lnTo>
                            <a:lnTo>
                              <a:pt x="53" y="39"/>
                            </a:lnTo>
                            <a:lnTo>
                              <a:pt x="52" y="37"/>
                            </a:lnTo>
                            <a:lnTo>
                              <a:pt x="51" y="39"/>
                            </a:lnTo>
                            <a:lnTo>
                              <a:pt x="51" y="40"/>
                            </a:lnTo>
                            <a:lnTo>
                              <a:pt x="51" y="41"/>
                            </a:lnTo>
                            <a:lnTo>
                              <a:pt x="52" y="42"/>
                            </a:lnTo>
                            <a:lnTo>
                              <a:pt x="53" y="43"/>
                            </a:lnTo>
                            <a:lnTo>
                              <a:pt x="54" y="44"/>
                            </a:lnTo>
                            <a:lnTo>
                              <a:pt x="51" y="43"/>
                            </a:lnTo>
                            <a:lnTo>
                              <a:pt x="47" y="42"/>
                            </a:lnTo>
                            <a:lnTo>
                              <a:pt x="43" y="40"/>
                            </a:lnTo>
                            <a:lnTo>
                              <a:pt x="39" y="38"/>
                            </a:lnTo>
                            <a:lnTo>
                              <a:pt x="35" y="37"/>
                            </a:lnTo>
                            <a:lnTo>
                              <a:pt x="31" y="35"/>
                            </a:lnTo>
                            <a:lnTo>
                              <a:pt x="26" y="33"/>
                            </a:lnTo>
                            <a:lnTo>
                              <a:pt x="31" y="37"/>
                            </a:lnTo>
                            <a:lnTo>
                              <a:pt x="33" y="38"/>
                            </a:lnTo>
                            <a:lnTo>
                              <a:pt x="35" y="40"/>
                            </a:lnTo>
                            <a:lnTo>
                              <a:pt x="40" y="43"/>
                            </a:lnTo>
                            <a:lnTo>
                              <a:pt x="44" y="45"/>
                            </a:lnTo>
                            <a:lnTo>
                              <a:pt x="39" y="43"/>
                            </a:lnTo>
                            <a:lnTo>
                              <a:pt x="33" y="40"/>
                            </a:lnTo>
                            <a:lnTo>
                              <a:pt x="28" y="38"/>
                            </a:lnTo>
                            <a:lnTo>
                              <a:pt x="23" y="36"/>
                            </a:lnTo>
                            <a:lnTo>
                              <a:pt x="19" y="34"/>
                            </a:lnTo>
                            <a:lnTo>
                              <a:pt x="15" y="32"/>
                            </a:lnTo>
                            <a:lnTo>
                              <a:pt x="12" y="30"/>
                            </a:lnTo>
                            <a:lnTo>
                              <a:pt x="11" y="28"/>
                            </a:lnTo>
                            <a:lnTo>
                              <a:pt x="9" y="28"/>
                            </a:lnTo>
                            <a:lnTo>
                              <a:pt x="10" y="29"/>
                            </a:lnTo>
                            <a:lnTo>
                              <a:pt x="11" y="31"/>
                            </a:lnTo>
                            <a:lnTo>
                              <a:pt x="13" y="33"/>
                            </a:lnTo>
                            <a:lnTo>
                              <a:pt x="16" y="34"/>
                            </a:lnTo>
                            <a:lnTo>
                              <a:pt x="13" y="34"/>
                            </a:lnTo>
                            <a:lnTo>
                              <a:pt x="15" y="35"/>
                            </a:lnTo>
                            <a:lnTo>
                              <a:pt x="17" y="37"/>
                            </a:lnTo>
                            <a:lnTo>
                              <a:pt x="20" y="37"/>
                            </a:lnTo>
                            <a:lnTo>
                              <a:pt x="18" y="38"/>
                            </a:lnTo>
                            <a:lnTo>
                              <a:pt x="20" y="40"/>
                            </a:lnTo>
                            <a:lnTo>
                              <a:pt x="22" y="42"/>
                            </a:lnTo>
                            <a:lnTo>
                              <a:pt x="25" y="44"/>
                            </a:lnTo>
                            <a:lnTo>
                              <a:pt x="27" y="45"/>
                            </a:lnTo>
                            <a:lnTo>
                              <a:pt x="31" y="46"/>
                            </a:lnTo>
                            <a:lnTo>
                              <a:pt x="35" y="48"/>
                            </a:lnTo>
                            <a:lnTo>
                              <a:pt x="29" y="47"/>
                            </a:lnTo>
                            <a:lnTo>
                              <a:pt x="24" y="46"/>
                            </a:lnTo>
                            <a:lnTo>
                              <a:pt x="17" y="44"/>
                            </a:lnTo>
                            <a:lnTo>
                              <a:pt x="13" y="43"/>
                            </a:lnTo>
                            <a:lnTo>
                              <a:pt x="8" y="40"/>
                            </a:lnTo>
                            <a:lnTo>
                              <a:pt x="1" y="37"/>
                            </a:lnTo>
                            <a:lnTo>
                              <a:pt x="3" y="39"/>
                            </a:lnTo>
                            <a:lnTo>
                              <a:pt x="1" y="39"/>
                            </a:lnTo>
                            <a:lnTo>
                              <a:pt x="4" y="42"/>
                            </a:lnTo>
                            <a:lnTo>
                              <a:pt x="8" y="44"/>
                            </a:lnTo>
                            <a:lnTo>
                              <a:pt x="13" y="46"/>
                            </a:lnTo>
                            <a:lnTo>
                              <a:pt x="19" y="49"/>
                            </a:lnTo>
                            <a:lnTo>
                              <a:pt x="24" y="51"/>
                            </a:lnTo>
                            <a:lnTo>
                              <a:pt x="20" y="50"/>
                            </a:lnTo>
                            <a:lnTo>
                              <a:pt x="17" y="50"/>
                            </a:lnTo>
                            <a:lnTo>
                              <a:pt x="12" y="49"/>
                            </a:lnTo>
                            <a:lnTo>
                              <a:pt x="7" y="47"/>
                            </a:lnTo>
                            <a:lnTo>
                              <a:pt x="4" y="45"/>
                            </a:lnTo>
                            <a:lnTo>
                              <a:pt x="0" y="44"/>
                            </a:lnTo>
                            <a:lnTo>
                              <a:pt x="2" y="46"/>
                            </a:lnTo>
                            <a:lnTo>
                              <a:pt x="5" y="48"/>
                            </a:lnTo>
                            <a:lnTo>
                              <a:pt x="7" y="51"/>
                            </a:lnTo>
                            <a:lnTo>
                              <a:pt x="5" y="50"/>
                            </a:lnTo>
                            <a:lnTo>
                              <a:pt x="4" y="49"/>
                            </a:lnTo>
                            <a:lnTo>
                              <a:pt x="2" y="49"/>
                            </a:lnTo>
                            <a:lnTo>
                              <a:pt x="5" y="51"/>
                            </a:lnTo>
                            <a:lnTo>
                              <a:pt x="8" y="52"/>
                            </a:lnTo>
                            <a:lnTo>
                              <a:pt x="8" y="53"/>
                            </a:lnTo>
                            <a:lnTo>
                              <a:pt x="13" y="54"/>
                            </a:lnTo>
                            <a:lnTo>
                              <a:pt x="11" y="55"/>
                            </a:lnTo>
                            <a:lnTo>
                              <a:pt x="12" y="55"/>
                            </a:lnTo>
                            <a:lnTo>
                              <a:pt x="9" y="55"/>
                            </a:lnTo>
                            <a:lnTo>
                              <a:pt x="7" y="55"/>
                            </a:lnTo>
                            <a:lnTo>
                              <a:pt x="6" y="53"/>
                            </a:lnTo>
                            <a:lnTo>
                              <a:pt x="3" y="53"/>
                            </a:lnTo>
                            <a:lnTo>
                              <a:pt x="4" y="54"/>
                            </a:lnTo>
                            <a:lnTo>
                              <a:pt x="5" y="55"/>
                            </a:lnTo>
                            <a:lnTo>
                              <a:pt x="6" y="56"/>
                            </a:lnTo>
                            <a:lnTo>
                              <a:pt x="7" y="57"/>
                            </a:lnTo>
                            <a:lnTo>
                              <a:pt x="9" y="58"/>
                            </a:lnTo>
                            <a:lnTo>
                              <a:pt x="11" y="59"/>
                            </a:lnTo>
                            <a:lnTo>
                              <a:pt x="14" y="60"/>
                            </a:lnTo>
                            <a:lnTo>
                              <a:pt x="16" y="61"/>
                            </a:lnTo>
                            <a:lnTo>
                              <a:pt x="18" y="61"/>
                            </a:lnTo>
                            <a:lnTo>
                              <a:pt x="22" y="62"/>
                            </a:lnTo>
                            <a:lnTo>
                              <a:pt x="25" y="63"/>
                            </a:lnTo>
                            <a:lnTo>
                              <a:pt x="27" y="63"/>
                            </a:lnTo>
                            <a:lnTo>
                              <a:pt x="30" y="63"/>
                            </a:lnTo>
                            <a:lnTo>
                              <a:pt x="28" y="63"/>
                            </a:lnTo>
                            <a:lnTo>
                              <a:pt x="26" y="63"/>
                            </a:lnTo>
                            <a:lnTo>
                              <a:pt x="25" y="63"/>
                            </a:lnTo>
                            <a:lnTo>
                              <a:pt x="23" y="63"/>
                            </a:lnTo>
                            <a:lnTo>
                              <a:pt x="25" y="64"/>
                            </a:lnTo>
                            <a:lnTo>
                              <a:pt x="27" y="65"/>
                            </a:lnTo>
                            <a:lnTo>
                              <a:pt x="29" y="66"/>
                            </a:lnTo>
                            <a:lnTo>
                              <a:pt x="32" y="67"/>
                            </a:lnTo>
                            <a:lnTo>
                              <a:pt x="36" y="67"/>
                            </a:lnTo>
                            <a:lnTo>
                              <a:pt x="43" y="67"/>
                            </a:lnTo>
                            <a:lnTo>
                              <a:pt x="46" y="68"/>
                            </a:lnTo>
                            <a:lnTo>
                              <a:pt x="43" y="68"/>
                            </a:lnTo>
                            <a:lnTo>
                              <a:pt x="40" y="68"/>
                            </a:lnTo>
                            <a:lnTo>
                              <a:pt x="37" y="68"/>
                            </a:lnTo>
                            <a:lnTo>
                              <a:pt x="39" y="68"/>
                            </a:lnTo>
                            <a:lnTo>
                              <a:pt x="40" y="69"/>
                            </a:lnTo>
                            <a:lnTo>
                              <a:pt x="42" y="69"/>
                            </a:lnTo>
                            <a:lnTo>
                              <a:pt x="44" y="69"/>
                            </a:lnTo>
                            <a:lnTo>
                              <a:pt x="46" y="70"/>
                            </a:lnTo>
                            <a:lnTo>
                              <a:pt x="50" y="70"/>
                            </a:lnTo>
                            <a:lnTo>
                              <a:pt x="54" y="70"/>
                            </a:lnTo>
                            <a:lnTo>
                              <a:pt x="58" y="70"/>
                            </a:lnTo>
                            <a:lnTo>
                              <a:pt x="74" y="69"/>
                            </a:lnTo>
                            <a:lnTo>
                              <a:pt x="70" y="70"/>
                            </a:lnTo>
                            <a:lnTo>
                              <a:pt x="72" y="71"/>
                            </a:lnTo>
                            <a:lnTo>
                              <a:pt x="77" y="72"/>
                            </a:lnTo>
                            <a:lnTo>
                              <a:pt x="79" y="73"/>
                            </a:lnTo>
                            <a:lnTo>
                              <a:pt x="81" y="73"/>
                            </a:lnTo>
                            <a:lnTo>
                              <a:pt x="84" y="73"/>
                            </a:lnTo>
                            <a:lnTo>
                              <a:pt x="86" y="73"/>
                            </a:lnTo>
                            <a:lnTo>
                              <a:pt x="88" y="73"/>
                            </a:lnTo>
                            <a:lnTo>
                              <a:pt x="91" y="72"/>
                            </a:lnTo>
                            <a:lnTo>
                              <a:pt x="89" y="73"/>
                            </a:lnTo>
                            <a:lnTo>
                              <a:pt x="91" y="73"/>
                            </a:lnTo>
                            <a:lnTo>
                              <a:pt x="93" y="73"/>
                            </a:lnTo>
                            <a:lnTo>
                              <a:pt x="96" y="73"/>
                            </a:lnTo>
                            <a:lnTo>
                              <a:pt x="101" y="71"/>
                            </a:lnTo>
                            <a:lnTo>
                              <a:pt x="101" y="73"/>
                            </a:lnTo>
                            <a:lnTo>
                              <a:pt x="102" y="73"/>
                            </a:lnTo>
                            <a:lnTo>
                              <a:pt x="103" y="73"/>
                            </a:lnTo>
                            <a:lnTo>
                              <a:pt x="109" y="71"/>
                            </a:lnTo>
                            <a:lnTo>
                              <a:pt x="112" y="74"/>
                            </a:lnTo>
                            <a:lnTo>
                              <a:pt x="119" y="72"/>
                            </a:lnTo>
                            <a:lnTo>
                              <a:pt x="122" y="75"/>
                            </a:lnTo>
                            <a:lnTo>
                              <a:pt x="126" y="74"/>
                            </a:lnTo>
                            <a:lnTo>
                              <a:pt x="129" y="77"/>
                            </a:lnTo>
                            <a:lnTo>
                              <a:pt x="133" y="76"/>
                            </a:lnTo>
                            <a:lnTo>
                              <a:pt x="136" y="79"/>
                            </a:lnTo>
                            <a:lnTo>
                              <a:pt x="138" y="78"/>
                            </a:lnTo>
                            <a:lnTo>
                              <a:pt x="140" y="79"/>
                            </a:lnTo>
                            <a:lnTo>
                              <a:pt x="143" y="79"/>
                            </a:lnTo>
                            <a:lnTo>
                              <a:pt x="146" y="82"/>
                            </a:lnTo>
                            <a:lnTo>
                              <a:pt x="161" y="94"/>
                            </a:lnTo>
                            <a:lnTo>
                              <a:pt x="161" y="96"/>
                            </a:lnTo>
                            <a:lnTo>
                              <a:pt x="159" y="99"/>
                            </a:lnTo>
                            <a:lnTo>
                              <a:pt x="159" y="101"/>
                            </a:lnTo>
                            <a:lnTo>
                              <a:pt x="159" y="103"/>
                            </a:lnTo>
                            <a:lnTo>
                              <a:pt x="162" y="110"/>
                            </a:lnTo>
                            <a:lnTo>
                              <a:pt x="163" y="112"/>
                            </a:lnTo>
                            <a:lnTo>
                              <a:pt x="165" y="112"/>
                            </a:lnTo>
                            <a:lnTo>
                              <a:pt x="165" y="113"/>
                            </a:lnTo>
                            <a:lnTo>
                              <a:pt x="167" y="112"/>
                            </a:lnTo>
                            <a:lnTo>
                              <a:pt x="166" y="111"/>
                            </a:lnTo>
                            <a:lnTo>
                              <a:pt x="165" y="111"/>
                            </a:lnTo>
                            <a:lnTo>
                              <a:pt x="164" y="110"/>
                            </a:lnTo>
                            <a:lnTo>
                              <a:pt x="163" y="109"/>
                            </a:lnTo>
                            <a:lnTo>
                              <a:pt x="162" y="107"/>
                            </a:lnTo>
                            <a:lnTo>
                              <a:pt x="163" y="106"/>
                            </a:lnTo>
                            <a:lnTo>
                              <a:pt x="172" y="106"/>
                            </a:lnTo>
                            <a:lnTo>
                              <a:pt x="173" y="105"/>
                            </a:lnTo>
                            <a:lnTo>
                              <a:pt x="184" y="103"/>
                            </a:lnTo>
                            <a:lnTo>
                              <a:pt x="185" y="106"/>
                            </a:lnTo>
                            <a:lnTo>
                              <a:pt x="186" y="109"/>
                            </a:lnTo>
                            <a:lnTo>
                              <a:pt x="199" y="107"/>
                            </a:lnTo>
                            <a:lnTo>
                              <a:pt x="199" y="106"/>
                            </a:lnTo>
                            <a:lnTo>
                              <a:pt x="197" y="104"/>
                            </a:lnTo>
                            <a:lnTo>
                              <a:pt x="196" y="103"/>
                            </a:lnTo>
                            <a:lnTo>
                              <a:pt x="194" y="101"/>
                            </a:lnTo>
                            <a:lnTo>
                              <a:pt x="192" y="100"/>
                            </a:lnTo>
                            <a:lnTo>
                              <a:pt x="196" y="99"/>
                            </a:lnTo>
                            <a:lnTo>
                              <a:pt x="195" y="96"/>
                            </a:lnTo>
                            <a:lnTo>
                              <a:pt x="199" y="99"/>
                            </a:lnTo>
                            <a:lnTo>
                              <a:pt x="201" y="98"/>
                            </a:lnTo>
                            <a:lnTo>
                              <a:pt x="199" y="94"/>
                            </a:lnTo>
                            <a:lnTo>
                              <a:pt x="203" y="94"/>
                            </a:lnTo>
                            <a:lnTo>
                              <a:pt x="204" y="94"/>
                            </a:lnTo>
                            <a:lnTo>
                              <a:pt x="202" y="90"/>
                            </a:lnTo>
                            <a:lnTo>
                              <a:pt x="206" y="93"/>
                            </a:lnTo>
                            <a:lnTo>
                              <a:pt x="208" y="92"/>
                            </a:lnTo>
                            <a:lnTo>
                              <a:pt x="206" y="89"/>
                            </a:lnTo>
                            <a:lnTo>
                              <a:pt x="202" y="88"/>
                            </a:lnTo>
                            <a:lnTo>
                              <a:pt x="200" y="85"/>
                            </a:lnTo>
                            <a:lnTo>
                              <a:pt x="197" y="82"/>
                            </a:lnTo>
                            <a:lnTo>
                              <a:pt x="196" y="79"/>
                            </a:lnTo>
                            <a:lnTo>
                              <a:pt x="195" y="78"/>
                            </a:lnTo>
                            <a:lnTo>
                              <a:pt x="195" y="76"/>
                            </a:lnTo>
                            <a:lnTo>
                              <a:pt x="196" y="76"/>
                            </a:lnTo>
                            <a:lnTo>
                              <a:pt x="196" y="75"/>
                            </a:lnTo>
                            <a:lnTo>
                              <a:pt x="197" y="74"/>
                            </a:lnTo>
                            <a:lnTo>
                              <a:pt x="199" y="73"/>
                            </a:lnTo>
                            <a:lnTo>
                              <a:pt x="200" y="72"/>
                            </a:lnTo>
                            <a:lnTo>
                              <a:pt x="202" y="70"/>
                            </a:lnTo>
                            <a:lnTo>
                              <a:pt x="203" y="70"/>
                            </a:lnTo>
                            <a:lnTo>
                              <a:pt x="205" y="68"/>
                            </a:lnTo>
                            <a:lnTo>
                              <a:pt x="203" y="73"/>
                            </a:lnTo>
                            <a:lnTo>
                              <a:pt x="202" y="77"/>
                            </a:lnTo>
                            <a:lnTo>
                              <a:pt x="210" y="76"/>
                            </a:lnTo>
                            <a:lnTo>
                              <a:pt x="217" y="76"/>
                            </a:lnTo>
                            <a:lnTo>
                              <a:pt x="221" y="76"/>
                            </a:lnTo>
                            <a:lnTo>
                              <a:pt x="225" y="75"/>
                            </a:lnTo>
                            <a:lnTo>
                              <a:pt x="228" y="75"/>
                            </a:lnTo>
                            <a:lnTo>
                              <a:pt x="227" y="74"/>
                            </a:lnTo>
                            <a:lnTo>
                              <a:pt x="225" y="74"/>
                            </a:lnTo>
                            <a:lnTo>
                              <a:pt x="224" y="74"/>
                            </a:lnTo>
                            <a:lnTo>
                              <a:pt x="222" y="74"/>
                            </a:lnTo>
                            <a:lnTo>
                              <a:pt x="225" y="73"/>
                            </a:lnTo>
                            <a:lnTo>
                              <a:pt x="227" y="72"/>
                            </a:lnTo>
                            <a:lnTo>
                              <a:pt x="230" y="71"/>
                            </a:lnTo>
                            <a:lnTo>
                              <a:pt x="232" y="71"/>
                            </a:lnTo>
                            <a:lnTo>
                              <a:pt x="233" y="70"/>
                            </a:lnTo>
                            <a:lnTo>
                              <a:pt x="234" y="68"/>
                            </a:lnTo>
                            <a:lnTo>
                              <a:pt x="235" y="67"/>
                            </a:lnTo>
                            <a:lnTo>
                              <a:pt x="232" y="67"/>
                            </a:lnTo>
                            <a:lnTo>
                              <a:pt x="229" y="67"/>
                            </a:lnTo>
                            <a:lnTo>
                              <a:pt x="226" y="67"/>
                            </a:lnTo>
                            <a:lnTo>
                              <a:pt x="223" y="68"/>
                            </a:lnTo>
                            <a:lnTo>
                              <a:pt x="220" y="69"/>
                            </a:lnTo>
                            <a:lnTo>
                              <a:pt x="219" y="68"/>
                            </a:lnTo>
                            <a:lnTo>
                              <a:pt x="218" y="67"/>
                            </a:lnTo>
                            <a:lnTo>
                              <a:pt x="222" y="65"/>
                            </a:lnTo>
                            <a:lnTo>
                              <a:pt x="230" y="62"/>
                            </a:lnTo>
                            <a:lnTo>
                              <a:pt x="235" y="60"/>
                            </a:lnTo>
                            <a:lnTo>
                              <a:pt x="237" y="59"/>
                            </a:lnTo>
                            <a:lnTo>
                              <a:pt x="237" y="58"/>
                            </a:lnTo>
                            <a:lnTo>
                              <a:pt x="239" y="58"/>
                            </a:lnTo>
                            <a:lnTo>
                              <a:pt x="235" y="57"/>
                            </a:lnTo>
                            <a:lnTo>
                              <a:pt x="237" y="57"/>
                            </a:lnTo>
                            <a:lnTo>
                              <a:pt x="239" y="55"/>
                            </a:lnTo>
                            <a:lnTo>
                              <a:pt x="241" y="55"/>
                            </a:lnTo>
                            <a:lnTo>
                              <a:pt x="241" y="54"/>
                            </a:lnTo>
                            <a:lnTo>
                              <a:pt x="242" y="53"/>
                            </a:lnTo>
                            <a:lnTo>
                              <a:pt x="240" y="53"/>
                            </a:lnTo>
                            <a:lnTo>
                              <a:pt x="239" y="53"/>
                            </a:lnTo>
                            <a:lnTo>
                              <a:pt x="241" y="52"/>
                            </a:lnTo>
                            <a:lnTo>
                              <a:pt x="242" y="52"/>
                            </a:lnTo>
                            <a:lnTo>
                              <a:pt x="244" y="51"/>
                            </a:lnTo>
                            <a:lnTo>
                              <a:pt x="245" y="50"/>
                            </a:lnTo>
                            <a:lnTo>
                              <a:pt x="246" y="49"/>
                            </a:lnTo>
                            <a:lnTo>
                              <a:pt x="246" y="48"/>
                            </a:lnTo>
                            <a:lnTo>
                              <a:pt x="244" y="49"/>
                            </a:lnTo>
                            <a:lnTo>
                              <a:pt x="241" y="49"/>
                            </a:lnTo>
                            <a:lnTo>
                              <a:pt x="238" y="50"/>
                            </a:lnTo>
                            <a:lnTo>
                              <a:pt x="240" y="49"/>
                            </a:lnTo>
                            <a:lnTo>
                              <a:pt x="242" y="48"/>
                            </a:lnTo>
                            <a:lnTo>
                              <a:pt x="244" y="46"/>
                            </a:lnTo>
                            <a:lnTo>
                              <a:pt x="247" y="44"/>
                            </a:lnTo>
                            <a:lnTo>
                              <a:pt x="249" y="43"/>
                            </a:lnTo>
                            <a:lnTo>
                              <a:pt x="251" y="41"/>
                            </a:lnTo>
                            <a:lnTo>
                              <a:pt x="252" y="40"/>
                            </a:lnTo>
                            <a:lnTo>
                              <a:pt x="250" y="41"/>
                            </a:lnTo>
                            <a:lnTo>
                              <a:pt x="246" y="42"/>
                            </a:lnTo>
                            <a:lnTo>
                              <a:pt x="242" y="42"/>
                            </a:lnTo>
                            <a:lnTo>
                              <a:pt x="245" y="41"/>
                            </a:lnTo>
                            <a:lnTo>
                              <a:pt x="248" y="40"/>
                            </a:lnTo>
                            <a:lnTo>
                              <a:pt x="250" y="39"/>
                            </a:lnTo>
                            <a:lnTo>
                              <a:pt x="251" y="38"/>
                            </a:lnTo>
                            <a:lnTo>
                              <a:pt x="252" y="37"/>
                            </a:lnTo>
                            <a:lnTo>
                              <a:pt x="250" y="37"/>
                            </a:lnTo>
                            <a:lnTo>
                              <a:pt x="248" y="37"/>
                            </a:lnTo>
                            <a:lnTo>
                              <a:pt x="245" y="38"/>
                            </a:lnTo>
                            <a:lnTo>
                              <a:pt x="243" y="38"/>
                            </a:lnTo>
                            <a:lnTo>
                              <a:pt x="246" y="36"/>
                            </a:lnTo>
                            <a:lnTo>
                              <a:pt x="251" y="32"/>
                            </a:lnTo>
                            <a:lnTo>
                              <a:pt x="254" y="30"/>
                            </a:lnTo>
                            <a:lnTo>
                              <a:pt x="256" y="29"/>
                            </a:lnTo>
                            <a:lnTo>
                              <a:pt x="256" y="28"/>
                            </a:lnTo>
                            <a:lnTo>
                              <a:pt x="257" y="27"/>
                            </a:lnTo>
                            <a:lnTo>
                              <a:pt x="257" y="25"/>
                            </a:lnTo>
                            <a:lnTo>
                              <a:pt x="255" y="26"/>
                            </a:lnTo>
                            <a:lnTo>
                              <a:pt x="253" y="26"/>
                            </a:lnTo>
                            <a:lnTo>
                              <a:pt x="250" y="28"/>
                            </a:lnTo>
                            <a:lnTo>
                              <a:pt x="245" y="30"/>
                            </a:lnTo>
                            <a:lnTo>
                              <a:pt x="241" y="32"/>
                            </a:lnTo>
                            <a:lnTo>
                              <a:pt x="238" y="34"/>
                            </a:lnTo>
                            <a:lnTo>
                              <a:pt x="236" y="34"/>
                            </a:lnTo>
                            <a:lnTo>
                              <a:pt x="233" y="34"/>
                            </a:lnTo>
                            <a:lnTo>
                              <a:pt x="232" y="34"/>
                            </a:lnTo>
                            <a:lnTo>
                              <a:pt x="230" y="34"/>
                            </a:lnTo>
                            <a:lnTo>
                              <a:pt x="233" y="33"/>
                            </a:lnTo>
                            <a:lnTo>
                              <a:pt x="239" y="29"/>
                            </a:lnTo>
                            <a:lnTo>
                              <a:pt x="246" y="26"/>
                            </a:lnTo>
                            <a:lnTo>
                              <a:pt x="248" y="25"/>
                            </a:lnTo>
                            <a:lnTo>
                              <a:pt x="249" y="24"/>
                            </a:lnTo>
                            <a:lnTo>
                              <a:pt x="250" y="23"/>
                            </a:lnTo>
                            <a:lnTo>
                              <a:pt x="248" y="23"/>
                            </a:lnTo>
                            <a:lnTo>
                              <a:pt x="243" y="24"/>
                            </a:lnTo>
                            <a:lnTo>
                              <a:pt x="239" y="24"/>
                            </a:lnTo>
                            <a:lnTo>
                              <a:pt x="242" y="21"/>
                            </a:lnTo>
                            <a:lnTo>
                              <a:pt x="246" y="17"/>
                            </a:lnTo>
                            <a:lnTo>
                              <a:pt x="250" y="13"/>
                            </a:lnTo>
                            <a:lnTo>
                              <a:pt x="245" y="15"/>
                            </a:lnTo>
                            <a:lnTo>
                              <a:pt x="242" y="18"/>
                            </a:lnTo>
                            <a:lnTo>
                              <a:pt x="239" y="20"/>
                            </a:lnTo>
                            <a:lnTo>
                              <a:pt x="242" y="15"/>
                            </a:lnTo>
                            <a:lnTo>
                              <a:pt x="245" y="10"/>
                            </a:lnTo>
                            <a:lnTo>
                              <a:pt x="249" y="5"/>
                            </a:lnTo>
                            <a:lnTo>
                              <a:pt x="250" y="3"/>
                            </a:lnTo>
                            <a:lnTo>
                              <a:pt x="248" y="4"/>
                            </a:lnTo>
                            <a:lnTo>
                              <a:pt x="246" y="5"/>
                            </a:lnTo>
                            <a:lnTo>
                              <a:pt x="242" y="8"/>
                            </a:lnTo>
                            <a:lnTo>
                              <a:pt x="239" y="11"/>
                            </a:lnTo>
                            <a:lnTo>
                              <a:pt x="242" y="5"/>
                            </a:lnTo>
                            <a:lnTo>
                              <a:pt x="243" y="3"/>
                            </a:lnTo>
                            <a:lnTo>
                              <a:pt x="244" y="1"/>
                            </a:lnTo>
                            <a:lnTo>
                              <a:pt x="244" y="0"/>
                            </a:lnTo>
                            <a:lnTo>
                              <a:pt x="242" y="1"/>
                            </a:lnTo>
                            <a:lnTo>
                              <a:pt x="240" y="1"/>
                            </a:lnTo>
                            <a:lnTo>
                              <a:pt x="239" y="2"/>
                            </a:lnTo>
                            <a:lnTo>
                              <a:pt x="236" y="5"/>
                            </a:lnTo>
                            <a:lnTo>
                              <a:pt x="232" y="10"/>
                            </a:lnTo>
                            <a:lnTo>
                              <a:pt x="228" y="15"/>
                            </a:lnTo>
                            <a:lnTo>
                              <a:pt x="225" y="19"/>
                            </a:lnTo>
                            <a:lnTo>
                              <a:pt x="223" y="20"/>
                            </a:lnTo>
                            <a:lnTo>
                              <a:pt x="222" y="23"/>
                            </a:lnTo>
                            <a:lnTo>
                              <a:pt x="221" y="27"/>
                            </a:lnTo>
                            <a:lnTo>
                              <a:pt x="219" y="32"/>
                            </a:lnTo>
                            <a:lnTo>
                              <a:pt x="218" y="35"/>
                            </a:lnTo>
                            <a:lnTo>
                              <a:pt x="217" y="38"/>
                            </a:lnTo>
                            <a:lnTo>
                              <a:pt x="216" y="40"/>
                            </a:lnTo>
                            <a:lnTo>
                              <a:pt x="214" y="43"/>
                            </a:lnTo>
                            <a:lnTo>
                              <a:pt x="214" y="42"/>
                            </a:lnTo>
                            <a:lnTo>
                              <a:pt x="215" y="40"/>
                            </a:lnTo>
                            <a:lnTo>
                              <a:pt x="215" y="39"/>
                            </a:lnTo>
                            <a:lnTo>
                              <a:pt x="216" y="37"/>
                            </a:lnTo>
                            <a:lnTo>
                              <a:pt x="217" y="35"/>
                            </a:lnTo>
                            <a:lnTo>
                              <a:pt x="218" y="32"/>
                            </a:lnTo>
                            <a:lnTo>
                              <a:pt x="220" y="29"/>
                            </a:lnTo>
                            <a:lnTo>
                              <a:pt x="222" y="22"/>
                            </a:lnTo>
                            <a:lnTo>
                              <a:pt x="223" y="19"/>
                            </a:lnTo>
                            <a:lnTo>
                              <a:pt x="222" y="16"/>
                            </a:lnTo>
                            <a:lnTo>
                              <a:pt x="222" y="12"/>
                            </a:lnTo>
                            <a:lnTo>
                              <a:pt x="220" y="9"/>
                            </a:lnTo>
                            <a:lnTo>
                              <a:pt x="219" y="7"/>
                            </a:lnTo>
                            <a:lnTo>
                              <a:pt x="218" y="5"/>
                            </a:lnTo>
                            <a:lnTo>
                              <a:pt x="216" y="4"/>
                            </a:lnTo>
                            <a:lnTo>
                              <a:pt x="215" y="3"/>
                            </a:lnTo>
                            <a:lnTo>
                              <a:pt x="214" y="2"/>
                            </a:lnTo>
                            <a:lnTo>
                              <a:pt x="212" y="2"/>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68" name="Freeform 127"/>
                      <p:cNvSpPr>
                        <a:spLocks/>
                      </p:cNvSpPr>
                      <p:nvPr/>
                    </p:nvSpPr>
                    <p:spPr bwMode="auto">
                      <a:xfrm>
                        <a:off x="4229" y="1496"/>
                        <a:ext cx="32" cy="72"/>
                      </a:xfrm>
                      <a:custGeom>
                        <a:avLst/>
                        <a:gdLst>
                          <a:gd name="T0" fmla="*/ 30 w 32"/>
                          <a:gd name="T1" fmla="*/ 1 h 72"/>
                          <a:gd name="T2" fmla="*/ 27 w 32"/>
                          <a:gd name="T3" fmla="*/ 3 h 72"/>
                          <a:gd name="T4" fmla="*/ 27 w 32"/>
                          <a:gd name="T5" fmla="*/ 7 h 72"/>
                          <a:gd name="T6" fmla="*/ 26 w 32"/>
                          <a:gd name="T7" fmla="*/ 11 h 72"/>
                          <a:gd name="T8" fmla="*/ 25 w 32"/>
                          <a:gd name="T9" fmla="*/ 16 h 72"/>
                          <a:gd name="T10" fmla="*/ 26 w 32"/>
                          <a:gd name="T11" fmla="*/ 16 h 72"/>
                          <a:gd name="T12" fmla="*/ 26 w 32"/>
                          <a:gd name="T13" fmla="*/ 18 h 72"/>
                          <a:gd name="T14" fmla="*/ 24 w 32"/>
                          <a:gd name="T15" fmla="*/ 23 h 72"/>
                          <a:gd name="T16" fmla="*/ 20 w 32"/>
                          <a:gd name="T17" fmla="*/ 28 h 72"/>
                          <a:gd name="T18" fmla="*/ 16 w 32"/>
                          <a:gd name="T19" fmla="*/ 31 h 72"/>
                          <a:gd name="T20" fmla="*/ 13 w 32"/>
                          <a:gd name="T21" fmla="*/ 35 h 72"/>
                          <a:gd name="T22" fmla="*/ 9 w 32"/>
                          <a:gd name="T23" fmla="*/ 39 h 72"/>
                          <a:gd name="T24" fmla="*/ 9 w 32"/>
                          <a:gd name="T25" fmla="*/ 41 h 72"/>
                          <a:gd name="T26" fmla="*/ 8 w 32"/>
                          <a:gd name="T27" fmla="*/ 39 h 72"/>
                          <a:gd name="T28" fmla="*/ 9 w 32"/>
                          <a:gd name="T29" fmla="*/ 36 h 72"/>
                          <a:gd name="T30" fmla="*/ 9 w 32"/>
                          <a:gd name="T31" fmla="*/ 33 h 72"/>
                          <a:gd name="T32" fmla="*/ 7 w 32"/>
                          <a:gd name="T33" fmla="*/ 37 h 72"/>
                          <a:gd name="T34" fmla="*/ 6 w 32"/>
                          <a:gd name="T35" fmla="*/ 38 h 72"/>
                          <a:gd name="T36" fmla="*/ 5 w 32"/>
                          <a:gd name="T37" fmla="*/ 39 h 72"/>
                          <a:gd name="T38" fmla="*/ 5 w 32"/>
                          <a:gd name="T39" fmla="*/ 42 h 72"/>
                          <a:gd name="T40" fmla="*/ 4 w 32"/>
                          <a:gd name="T41" fmla="*/ 40 h 72"/>
                          <a:gd name="T42" fmla="*/ 2 w 32"/>
                          <a:gd name="T43" fmla="*/ 39 h 72"/>
                          <a:gd name="T44" fmla="*/ 1 w 32"/>
                          <a:gd name="T45" fmla="*/ 39 h 72"/>
                          <a:gd name="T46" fmla="*/ 1 w 32"/>
                          <a:gd name="T47" fmla="*/ 41 h 72"/>
                          <a:gd name="T48" fmla="*/ 2 w 32"/>
                          <a:gd name="T49" fmla="*/ 44 h 72"/>
                          <a:gd name="T50" fmla="*/ 4 w 32"/>
                          <a:gd name="T51" fmla="*/ 46 h 72"/>
                          <a:gd name="T52" fmla="*/ 6 w 32"/>
                          <a:gd name="T53" fmla="*/ 48 h 72"/>
                          <a:gd name="T54" fmla="*/ 0 w 32"/>
                          <a:gd name="T55" fmla="*/ 59 h 72"/>
                          <a:gd name="T56" fmla="*/ 5 w 32"/>
                          <a:gd name="T57" fmla="*/ 71 h 72"/>
                          <a:gd name="T58" fmla="*/ 16 w 32"/>
                          <a:gd name="T59" fmla="*/ 68 h 72"/>
                          <a:gd name="T60" fmla="*/ 12 w 32"/>
                          <a:gd name="T61" fmla="*/ 64 h 72"/>
                          <a:gd name="T62" fmla="*/ 13 w 32"/>
                          <a:gd name="T63" fmla="*/ 61 h 72"/>
                          <a:gd name="T64" fmla="*/ 16 w 32"/>
                          <a:gd name="T65" fmla="*/ 61 h 72"/>
                          <a:gd name="T66" fmla="*/ 17 w 32"/>
                          <a:gd name="T67" fmla="*/ 59 h 72"/>
                          <a:gd name="T68" fmla="*/ 16 w 32"/>
                          <a:gd name="T69" fmla="*/ 55 h 72"/>
                          <a:gd name="T70" fmla="*/ 19 w 32"/>
                          <a:gd name="T71" fmla="*/ 56 h 72"/>
                          <a:gd name="T72" fmla="*/ 20 w 32"/>
                          <a:gd name="T73" fmla="*/ 56 h 72"/>
                          <a:gd name="T74" fmla="*/ 18 w 32"/>
                          <a:gd name="T75" fmla="*/ 53 h 72"/>
                          <a:gd name="T76" fmla="*/ 23 w 32"/>
                          <a:gd name="T77" fmla="*/ 54 h 72"/>
                          <a:gd name="T78" fmla="*/ 23 w 32"/>
                          <a:gd name="T79" fmla="*/ 52 h 72"/>
                          <a:gd name="T80" fmla="*/ 20 w 32"/>
                          <a:gd name="T81" fmla="*/ 50 h 72"/>
                          <a:gd name="T82" fmla="*/ 15 w 32"/>
                          <a:gd name="T83" fmla="*/ 44 h 72"/>
                          <a:gd name="T84" fmla="*/ 13 w 32"/>
                          <a:gd name="T85" fmla="*/ 40 h 72"/>
                          <a:gd name="T86" fmla="*/ 14 w 32"/>
                          <a:gd name="T87" fmla="*/ 38 h 72"/>
                          <a:gd name="T88" fmla="*/ 15 w 32"/>
                          <a:gd name="T89" fmla="*/ 36 h 72"/>
                          <a:gd name="T90" fmla="*/ 17 w 32"/>
                          <a:gd name="T91" fmla="*/ 34 h 72"/>
                          <a:gd name="T92" fmla="*/ 18 w 32"/>
                          <a:gd name="T93" fmla="*/ 33 h 72"/>
                          <a:gd name="T94" fmla="*/ 22 w 32"/>
                          <a:gd name="T95" fmla="*/ 30 h 72"/>
                          <a:gd name="T96" fmla="*/ 26 w 32"/>
                          <a:gd name="T97" fmla="*/ 25 h 72"/>
                          <a:gd name="T98" fmla="*/ 28 w 32"/>
                          <a:gd name="T99" fmla="*/ 23 h 72"/>
                          <a:gd name="T100" fmla="*/ 28 w 32"/>
                          <a:gd name="T101" fmla="*/ 21 h 72"/>
                          <a:gd name="T102" fmla="*/ 29 w 32"/>
                          <a:gd name="T103" fmla="*/ 12 h 72"/>
                          <a:gd name="T104" fmla="*/ 29 w 32"/>
                          <a:gd name="T105" fmla="*/ 6 h 72"/>
                          <a:gd name="T106" fmla="*/ 29 w 32"/>
                          <a:gd name="T107" fmla="*/ 3 h 72"/>
                          <a:gd name="T108" fmla="*/ 31 w 32"/>
                          <a:gd name="T109" fmla="*/ 1 h 72"/>
                          <a:gd name="T110" fmla="*/ 31 w 32"/>
                          <a:gd name="T111" fmla="*/ 0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
                          <a:gd name="T169" fmla="*/ 0 h 72"/>
                          <a:gd name="T170" fmla="*/ 32 w 32"/>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 h="72">
                            <a:moveTo>
                              <a:pt x="31" y="0"/>
                            </a:moveTo>
                            <a:lnTo>
                              <a:pt x="30" y="1"/>
                            </a:lnTo>
                            <a:lnTo>
                              <a:pt x="28" y="2"/>
                            </a:lnTo>
                            <a:lnTo>
                              <a:pt x="27" y="3"/>
                            </a:lnTo>
                            <a:lnTo>
                              <a:pt x="27" y="5"/>
                            </a:lnTo>
                            <a:lnTo>
                              <a:pt x="27" y="7"/>
                            </a:lnTo>
                            <a:lnTo>
                              <a:pt x="27" y="9"/>
                            </a:lnTo>
                            <a:lnTo>
                              <a:pt x="26" y="11"/>
                            </a:lnTo>
                            <a:lnTo>
                              <a:pt x="25" y="14"/>
                            </a:lnTo>
                            <a:lnTo>
                              <a:pt x="25" y="16"/>
                            </a:lnTo>
                            <a:lnTo>
                              <a:pt x="24" y="18"/>
                            </a:lnTo>
                            <a:lnTo>
                              <a:pt x="26" y="16"/>
                            </a:lnTo>
                            <a:lnTo>
                              <a:pt x="26" y="17"/>
                            </a:lnTo>
                            <a:lnTo>
                              <a:pt x="26" y="18"/>
                            </a:lnTo>
                            <a:lnTo>
                              <a:pt x="25" y="20"/>
                            </a:lnTo>
                            <a:lnTo>
                              <a:pt x="24" y="23"/>
                            </a:lnTo>
                            <a:lnTo>
                              <a:pt x="22" y="25"/>
                            </a:lnTo>
                            <a:lnTo>
                              <a:pt x="20" y="28"/>
                            </a:lnTo>
                            <a:lnTo>
                              <a:pt x="18" y="30"/>
                            </a:lnTo>
                            <a:lnTo>
                              <a:pt x="16" y="31"/>
                            </a:lnTo>
                            <a:lnTo>
                              <a:pt x="15" y="33"/>
                            </a:lnTo>
                            <a:lnTo>
                              <a:pt x="13" y="35"/>
                            </a:lnTo>
                            <a:lnTo>
                              <a:pt x="11" y="38"/>
                            </a:lnTo>
                            <a:lnTo>
                              <a:pt x="9" y="39"/>
                            </a:lnTo>
                            <a:lnTo>
                              <a:pt x="9" y="40"/>
                            </a:lnTo>
                            <a:lnTo>
                              <a:pt x="9" y="41"/>
                            </a:lnTo>
                            <a:lnTo>
                              <a:pt x="8" y="40"/>
                            </a:lnTo>
                            <a:lnTo>
                              <a:pt x="8" y="39"/>
                            </a:lnTo>
                            <a:lnTo>
                              <a:pt x="8" y="37"/>
                            </a:lnTo>
                            <a:lnTo>
                              <a:pt x="9" y="36"/>
                            </a:lnTo>
                            <a:lnTo>
                              <a:pt x="9" y="35"/>
                            </a:lnTo>
                            <a:lnTo>
                              <a:pt x="9" y="33"/>
                            </a:lnTo>
                            <a:lnTo>
                              <a:pt x="8" y="35"/>
                            </a:lnTo>
                            <a:lnTo>
                              <a:pt x="7" y="37"/>
                            </a:lnTo>
                            <a:lnTo>
                              <a:pt x="8" y="38"/>
                            </a:lnTo>
                            <a:lnTo>
                              <a:pt x="6" y="38"/>
                            </a:lnTo>
                            <a:lnTo>
                              <a:pt x="5" y="39"/>
                            </a:lnTo>
                            <a:lnTo>
                              <a:pt x="5" y="41"/>
                            </a:lnTo>
                            <a:lnTo>
                              <a:pt x="5" y="42"/>
                            </a:lnTo>
                            <a:lnTo>
                              <a:pt x="4" y="41"/>
                            </a:lnTo>
                            <a:lnTo>
                              <a:pt x="4" y="40"/>
                            </a:lnTo>
                            <a:lnTo>
                              <a:pt x="4" y="39"/>
                            </a:lnTo>
                            <a:lnTo>
                              <a:pt x="2" y="39"/>
                            </a:lnTo>
                            <a:lnTo>
                              <a:pt x="1" y="39"/>
                            </a:lnTo>
                            <a:lnTo>
                              <a:pt x="1" y="40"/>
                            </a:lnTo>
                            <a:lnTo>
                              <a:pt x="1" y="41"/>
                            </a:lnTo>
                            <a:lnTo>
                              <a:pt x="1" y="42"/>
                            </a:lnTo>
                            <a:lnTo>
                              <a:pt x="2" y="44"/>
                            </a:lnTo>
                            <a:lnTo>
                              <a:pt x="4" y="46"/>
                            </a:lnTo>
                            <a:lnTo>
                              <a:pt x="5" y="47"/>
                            </a:lnTo>
                            <a:lnTo>
                              <a:pt x="6" y="48"/>
                            </a:lnTo>
                            <a:lnTo>
                              <a:pt x="7" y="49"/>
                            </a:lnTo>
                            <a:lnTo>
                              <a:pt x="0" y="59"/>
                            </a:lnTo>
                            <a:lnTo>
                              <a:pt x="4" y="68"/>
                            </a:lnTo>
                            <a:lnTo>
                              <a:pt x="5" y="71"/>
                            </a:lnTo>
                            <a:lnTo>
                              <a:pt x="16" y="69"/>
                            </a:lnTo>
                            <a:lnTo>
                              <a:pt x="16" y="68"/>
                            </a:lnTo>
                            <a:lnTo>
                              <a:pt x="14" y="66"/>
                            </a:lnTo>
                            <a:lnTo>
                              <a:pt x="12" y="64"/>
                            </a:lnTo>
                            <a:lnTo>
                              <a:pt x="10" y="62"/>
                            </a:lnTo>
                            <a:lnTo>
                              <a:pt x="13" y="61"/>
                            </a:lnTo>
                            <a:lnTo>
                              <a:pt x="12" y="58"/>
                            </a:lnTo>
                            <a:lnTo>
                              <a:pt x="16" y="61"/>
                            </a:lnTo>
                            <a:lnTo>
                              <a:pt x="17" y="61"/>
                            </a:lnTo>
                            <a:lnTo>
                              <a:pt x="17" y="59"/>
                            </a:lnTo>
                            <a:lnTo>
                              <a:pt x="17" y="58"/>
                            </a:lnTo>
                            <a:lnTo>
                              <a:pt x="16" y="55"/>
                            </a:lnTo>
                            <a:lnTo>
                              <a:pt x="17" y="56"/>
                            </a:lnTo>
                            <a:lnTo>
                              <a:pt x="19" y="56"/>
                            </a:lnTo>
                            <a:lnTo>
                              <a:pt x="20" y="57"/>
                            </a:lnTo>
                            <a:lnTo>
                              <a:pt x="20" y="56"/>
                            </a:lnTo>
                            <a:lnTo>
                              <a:pt x="19" y="54"/>
                            </a:lnTo>
                            <a:lnTo>
                              <a:pt x="18" y="53"/>
                            </a:lnTo>
                            <a:lnTo>
                              <a:pt x="21" y="54"/>
                            </a:lnTo>
                            <a:lnTo>
                              <a:pt x="23" y="54"/>
                            </a:lnTo>
                            <a:lnTo>
                              <a:pt x="24" y="55"/>
                            </a:lnTo>
                            <a:lnTo>
                              <a:pt x="23" y="52"/>
                            </a:lnTo>
                            <a:lnTo>
                              <a:pt x="21" y="51"/>
                            </a:lnTo>
                            <a:lnTo>
                              <a:pt x="20" y="50"/>
                            </a:lnTo>
                            <a:lnTo>
                              <a:pt x="17" y="48"/>
                            </a:lnTo>
                            <a:lnTo>
                              <a:pt x="15" y="44"/>
                            </a:lnTo>
                            <a:lnTo>
                              <a:pt x="13" y="41"/>
                            </a:lnTo>
                            <a:lnTo>
                              <a:pt x="13" y="40"/>
                            </a:lnTo>
                            <a:lnTo>
                              <a:pt x="13" y="38"/>
                            </a:lnTo>
                            <a:lnTo>
                              <a:pt x="14" y="38"/>
                            </a:lnTo>
                            <a:lnTo>
                              <a:pt x="14" y="37"/>
                            </a:lnTo>
                            <a:lnTo>
                              <a:pt x="15" y="36"/>
                            </a:lnTo>
                            <a:lnTo>
                              <a:pt x="16" y="35"/>
                            </a:lnTo>
                            <a:lnTo>
                              <a:pt x="17" y="34"/>
                            </a:lnTo>
                            <a:lnTo>
                              <a:pt x="18" y="34"/>
                            </a:lnTo>
                            <a:lnTo>
                              <a:pt x="18" y="33"/>
                            </a:lnTo>
                            <a:lnTo>
                              <a:pt x="21" y="31"/>
                            </a:lnTo>
                            <a:lnTo>
                              <a:pt x="22" y="30"/>
                            </a:lnTo>
                            <a:lnTo>
                              <a:pt x="25" y="27"/>
                            </a:lnTo>
                            <a:lnTo>
                              <a:pt x="26" y="25"/>
                            </a:lnTo>
                            <a:lnTo>
                              <a:pt x="27" y="24"/>
                            </a:lnTo>
                            <a:lnTo>
                              <a:pt x="28" y="23"/>
                            </a:lnTo>
                            <a:lnTo>
                              <a:pt x="28" y="22"/>
                            </a:lnTo>
                            <a:lnTo>
                              <a:pt x="28" y="21"/>
                            </a:lnTo>
                            <a:lnTo>
                              <a:pt x="29" y="17"/>
                            </a:lnTo>
                            <a:lnTo>
                              <a:pt x="29" y="12"/>
                            </a:lnTo>
                            <a:lnTo>
                              <a:pt x="29" y="7"/>
                            </a:lnTo>
                            <a:lnTo>
                              <a:pt x="29" y="6"/>
                            </a:lnTo>
                            <a:lnTo>
                              <a:pt x="30" y="5"/>
                            </a:lnTo>
                            <a:lnTo>
                              <a:pt x="29" y="3"/>
                            </a:lnTo>
                            <a:lnTo>
                              <a:pt x="30" y="2"/>
                            </a:lnTo>
                            <a:lnTo>
                              <a:pt x="31" y="1"/>
                            </a:lnTo>
                            <a:lnTo>
                              <a:pt x="31" y="0"/>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69" name="Freeform 128"/>
                      <p:cNvSpPr>
                        <a:spLocks/>
                      </p:cNvSpPr>
                      <p:nvPr/>
                    </p:nvSpPr>
                    <p:spPr bwMode="auto">
                      <a:xfrm>
                        <a:off x="4195" y="1520"/>
                        <a:ext cx="33" cy="17"/>
                      </a:xfrm>
                      <a:custGeom>
                        <a:avLst/>
                        <a:gdLst>
                          <a:gd name="T0" fmla="*/ 32 w 33"/>
                          <a:gd name="T1" fmla="*/ 13 h 17"/>
                          <a:gd name="T2" fmla="*/ 29 w 33"/>
                          <a:gd name="T3" fmla="*/ 13 h 17"/>
                          <a:gd name="T4" fmla="*/ 28 w 33"/>
                          <a:gd name="T5" fmla="*/ 10 h 17"/>
                          <a:gd name="T6" fmla="*/ 27 w 33"/>
                          <a:gd name="T7" fmla="*/ 10 h 17"/>
                          <a:gd name="T8" fmla="*/ 26 w 33"/>
                          <a:gd name="T9" fmla="*/ 10 h 17"/>
                          <a:gd name="T10" fmla="*/ 25 w 33"/>
                          <a:gd name="T11" fmla="*/ 10 h 17"/>
                          <a:gd name="T12" fmla="*/ 24 w 33"/>
                          <a:gd name="T13" fmla="*/ 10 h 17"/>
                          <a:gd name="T14" fmla="*/ 22 w 33"/>
                          <a:gd name="T15" fmla="*/ 10 h 17"/>
                          <a:gd name="T16" fmla="*/ 20 w 33"/>
                          <a:gd name="T17" fmla="*/ 8 h 17"/>
                          <a:gd name="T18" fmla="*/ 19 w 33"/>
                          <a:gd name="T19" fmla="*/ 8 h 17"/>
                          <a:gd name="T20" fmla="*/ 18 w 33"/>
                          <a:gd name="T21" fmla="*/ 8 h 17"/>
                          <a:gd name="T22" fmla="*/ 16 w 33"/>
                          <a:gd name="T23" fmla="*/ 5 h 17"/>
                          <a:gd name="T24" fmla="*/ 14 w 33"/>
                          <a:gd name="T25" fmla="*/ 5 h 17"/>
                          <a:gd name="T26" fmla="*/ 14 w 33"/>
                          <a:gd name="T27" fmla="*/ 5 h 17"/>
                          <a:gd name="T28" fmla="*/ 13 w 33"/>
                          <a:gd name="T29" fmla="*/ 5 h 17"/>
                          <a:gd name="T30" fmla="*/ 12 w 33"/>
                          <a:gd name="T31" fmla="*/ 5 h 17"/>
                          <a:gd name="T32" fmla="*/ 11 w 33"/>
                          <a:gd name="T33" fmla="*/ 5 h 17"/>
                          <a:gd name="T34" fmla="*/ 13 w 33"/>
                          <a:gd name="T35" fmla="*/ 2 h 17"/>
                          <a:gd name="T36" fmla="*/ 5 w 33"/>
                          <a:gd name="T37" fmla="*/ 0 h 17"/>
                          <a:gd name="T38" fmla="*/ 0 w 33"/>
                          <a:gd name="T39" fmla="*/ 0 h 17"/>
                          <a:gd name="T40" fmla="*/ 2 w 33"/>
                          <a:gd name="T41" fmla="*/ 2 h 17"/>
                          <a:gd name="T42" fmla="*/ 4 w 33"/>
                          <a:gd name="T43" fmla="*/ 2 h 17"/>
                          <a:gd name="T44" fmla="*/ 6 w 33"/>
                          <a:gd name="T45" fmla="*/ 5 h 17"/>
                          <a:gd name="T46" fmla="*/ 8 w 33"/>
                          <a:gd name="T47" fmla="*/ 5 h 17"/>
                          <a:gd name="T48" fmla="*/ 6 w 33"/>
                          <a:gd name="T49" fmla="*/ 5 h 17"/>
                          <a:gd name="T50" fmla="*/ 3 w 33"/>
                          <a:gd name="T51" fmla="*/ 5 h 17"/>
                          <a:gd name="T52" fmla="*/ 2 w 33"/>
                          <a:gd name="T53" fmla="*/ 8 h 17"/>
                          <a:gd name="T54" fmla="*/ 3 w 33"/>
                          <a:gd name="T55" fmla="*/ 8 h 17"/>
                          <a:gd name="T56" fmla="*/ 6 w 33"/>
                          <a:gd name="T57" fmla="*/ 8 h 17"/>
                          <a:gd name="T58" fmla="*/ 7 w 33"/>
                          <a:gd name="T59" fmla="*/ 8 h 17"/>
                          <a:gd name="T60" fmla="*/ 9 w 33"/>
                          <a:gd name="T61" fmla="*/ 8 h 17"/>
                          <a:gd name="T62" fmla="*/ 9 w 33"/>
                          <a:gd name="T63" fmla="*/ 8 h 17"/>
                          <a:gd name="T64" fmla="*/ 8 w 33"/>
                          <a:gd name="T65" fmla="*/ 8 h 17"/>
                          <a:gd name="T66" fmla="*/ 8 w 33"/>
                          <a:gd name="T67" fmla="*/ 10 h 17"/>
                          <a:gd name="T68" fmla="*/ 7 w 33"/>
                          <a:gd name="T69" fmla="*/ 10 h 17"/>
                          <a:gd name="T70" fmla="*/ 10 w 33"/>
                          <a:gd name="T71" fmla="*/ 10 h 17"/>
                          <a:gd name="T72" fmla="*/ 12 w 33"/>
                          <a:gd name="T73" fmla="*/ 10 h 17"/>
                          <a:gd name="T74" fmla="*/ 13 w 33"/>
                          <a:gd name="T75" fmla="*/ 10 h 17"/>
                          <a:gd name="T76" fmla="*/ 15 w 33"/>
                          <a:gd name="T77" fmla="*/ 10 h 17"/>
                          <a:gd name="T78" fmla="*/ 13 w 33"/>
                          <a:gd name="T79" fmla="*/ 10 h 17"/>
                          <a:gd name="T80" fmla="*/ 12 w 33"/>
                          <a:gd name="T81" fmla="*/ 13 h 17"/>
                          <a:gd name="T82" fmla="*/ 13 w 33"/>
                          <a:gd name="T83" fmla="*/ 13 h 17"/>
                          <a:gd name="T84" fmla="*/ 14 w 33"/>
                          <a:gd name="T85" fmla="*/ 13 h 17"/>
                          <a:gd name="T86" fmla="*/ 16 w 33"/>
                          <a:gd name="T87" fmla="*/ 10 h 17"/>
                          <a:gd name="T88" fmla="*/ 17 w 33"/>
                          <a:gd name="T89" fmla="*/ 10 h 17"/>
                          <a:gd name="T90" fmla="*/ 18 w 33"/>
                          <a:gd name="T91" fmla="*/ 10 h 17"/>
                          <a:gd name="T92" fmla="*/ 19 w 33"/>
                          <a:gd name="T93" fmla="*/ 10 h 17"/>
                          <a:gd name="T94" fmla="*/ 17 w 33"/>
                          <a:gd name="T95" fmla="*/ 10 h 17"/>
                          <a:gd name="T96" fmla="*/ 16 w 33"/>
                          <a:gd name="T97" fmla="*/ 13 h 17"/>
                          <a:gd name="T98" fmla="*/ 17 w 33"/>
                          <a:gd name="T99" fmla="*/ 13 h 17"/>
                          <a:gd name="T100" fmla="*/ 18 w 33"/>
                          <a:gd name="T101" fmla="*/ 13 h 17"/>
                          <a:gd name="T102" fmla="*/ 18 w 33"/>
                          <a:gd name="T103" fmla="*/ 13 h 17"/>
                          <a:gd name="T104" fmla="*/ 20 w 33"/>
                          <a:gd name="T105" fmla="*/ 13 h 17"/>
                          <a:gd name="T106" fmla="*/ 20 w 33"/>
                          <a:gd name="T107" fmla="*/ 13 h 17"/>
                          <a:gd name="T108" fmla="*/ 22 w 33"/>
                          <a:gd name="T109" fmla="*/ 13 h 17"/>
                          <a:gd name="T110" fmla="*/ 25 w 33"/>
                          <a:gd name="T111" fmla="*/ 13 h 17"/>
                          <a:gd name="T112" fmla="*/ 26 w 33"/>
                          <a:gd name="T113" fmla="*/ 16 h 17"/>
                          <a:gd name="T114" fmla="*/ 27 w 33"/>
                          <a:gd name="T115" fmla="*/ 16 h 17"/>
                          <a:gd name="T116" fmla="*/ 29 w 33"/>
                          <a:gd name="T117" fmla="*/ 16 h 17"/>
                          <a:gd name="T118" fmla="*/ 30 w 33"/>
                          <a:gd name="T119" fmla="*/ 13 h 17"/>
                          <a:gd name="T120" fmla="*/ 32 w 33"/>
                          <a:gd name="T121" fmla="*/ 13 h 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17"/>
                          <a:gd name="T185" fmla="*/ 33 w 33"/>
                          <a:gd name="T186" fmla="*/ 17 h 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17">
                            <a:moveTo>
                              <a:pt x="32" y="13"/>
                            </a:moveTo>
                            <a:lnTo>
                              <a:pt x="29" y="13"/>
                            </a:lnTo>
                            <a:lnTo>
                              <a:pt x="28" y="10"/>
                            </a:lnTo>
                            <a:lnTo>
                              <a:pt x="27" y="10"/>
                            </a:lnTo>
                            <a:lnTo>
                              <a:pt x="26" y="10"/>
                            </a:lnTo>
                            <a:lnTo>
                              <a:pt x="25" y="10"/>
                            </a:lnTo>
                            <a:lnTo>
                              <a:pt x="24" y="10"/>
                            </a:lnTo>
                            <a:lnTo>
                              <a:pt x="22" y="10"/>
                            </a:lnTo>
                            <a:lnTo>
                              <a:pt x="20" y="8"/>
                            </a:lnTo>
                            <a:lnTo>
                              <a:pt x="19" y="8"/>
                            </a:lnTo>
                            <a:lnTo>
                              <a:pt x="18" y="8"/>
                            </a:lnTo>
                            <a:lnTo>
                              <a:pt x="16" y="5"/>
                            </a:lnTo>
                            <a:lnTo>
                              <a:pt x="14" y="5"/>
                            </a:lnTo>
                            <a:lnTo>
                              <a:pt x="13" y="5"/>
                            </a:lnTo>
                            <a:lnTo>
                              <a:pt x="12" y="5"/>
                            </a:lnTo>
                            <a:lnTo>
                              <a:pt x="11" y="5"/>
                            </a:lnTo>
                            <a:lnTo>
                              <a:pt x="13" y="2"/>
                            </a:lnTo>
                            <a:lnTo>
                              <a:pt x="5" y="0"/>
                            </a:lnTo>
                            <a:lnTo>
                              <a:pt x="0" y="0"/>
                            </a:lnTo>
                            <a:lnTo>
                              <a:pt x="2" y="2"/>
                            </a:lnTo>
                            <a:lnTo>
                              <a:pt x="4" y="2"/>
                            </a:lnTo>
                            <a:lnTo>
                              <a:pt x="6" y="5"/>
                            </a:lnTo>
                            <a:lnTo>
                              <a:pt x="8" y="5"/>
                            </a:lnTo>
                            <a:lnTo>
                              <a:pt x="6" y="5"/>
                            </a:lnTo>
                            <a:lnTo>
                              <a:pt x="3" y="5"/>
                            </a:lnTo>
                            <a:lnTo>
                              <a:pt x="2" y="8"/>
                            </a:lnTo>
                            <a:lnTo>
                              <a:pt x="3" y="8"/>
                            </a:lnTo>
                            <a:lnTo>
                              <a:pt x="6" y="8"/>
                            </a:lnTo>
                            <a:lnTo>
                              <a:pt x="7" y="8"/>
                            </a:lnTo>
                            <a:lnTo>
                              <a:pt x="9" y="8"/>
                            </a:lnTo>
                            <a:lnTo>
                              <a:pt x="8" y="8"/>
                            </a:lnTo>
                            <a:lnTo>
                              <a:pt x="8" y="10"/>
                            </a:lnTo>
                            <a:lnTo>
                              <a:pt x="7" y="10"/>
                            </a:lnTo>
                            <a:lnTo>
                              <a:pt x="10" y="10"/>
                            </a:lnTo>
                            <a:lnTo>
                              <a:pt x="12" y="10"/>
                            </a:lnTo>
                            <a:lnTo>
                              <a:pt x="13" y="10"/>
                            </a:lnTo>
                            <a:lnTo>
                              <a:pt x="15" y="10"/>
                            </a:lnTo>
                            <a:lnTo>
                              <a:pt x="13" y="10"/>
                            </a:lnTo>
                            <a:lnTo>
                              <a:pt x="12" y="13"/>
                            </a:lnTo>
                            <a:lnTo>
                              <a:pt x="13" y="13"/>
                            </a:lnTo>
                            <a:lnTo>
                              <a:pt x="14" y="13"/>
                            </a:lnTo>
                            <a:lnTo>
                              <a:pt x="16" y="10"/>
                            </a:lnTo>
                            <a:lnTo>
                              <a:pt x="17" y="10"/>
                            </a:lnTo>
                            <a:lnTo>
                              <a:pt x="18" y="10"/>
                            </a:lnTo>
                            <a:lnTo>
                              <a:pt x="19" y="10"/>
                            </a:lnTo>
                            <a:lnTo>
                              <a:pt x="17" y="10"/>
                            </a:lnTo>
                            <a:lnTo>
                              <a:pt x="16" y="13"/>
                            </a:lnTo>
                            <a:lnTo>
                              <a:pt x="17" y="13"/>
                            </a:lnTo>
                            <a:lnTo>
                              <a:pt x="18" y="13"/>
                            </a:lnTo>
                            <a:lnTo>
                              <a:pt x="20" y="13"/>
                            </a:lnTo>
                            <a:lnTo>
                              <a:pt x="22" y="13"/>
                            </a:lnTo>
                            <a:lnTo>
                              <a:pt x="25" y="13"/>
                            </a:lnTo>
                            <a:lnTo>
                              <a:pt x="26" y="16"/>
                            </a:lnTo>
                            <a:lnTo>
                              <a:pt x="27" y="16"/>
                            </a:lnTo>
                            <a:lnTo>
                              <a:pt x="29" y="16"/>
                            </a:lnTo>
                            <a:lnTo>
                              <a:pt x="30" y="13"/>
                            </a:lnTo>
                            <a:lnTo>
                              <a:pt x="32" y="13"/>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70" name="Freeform 129"/>
                      <p:cNvSpPr>
                        <a:spLocks/>
                      </p:cNvSpPr>
                      <p:nvPr/>
                    </p:nvSpPr>
                    <p:spPr bwMode="auto">
                      <a:xfrm>
                        <a:off x="4094" y="1505"/>
                        <a:ext cx="108" cy="28"/>
                      </a:xfrm>
                      <a:custGeom>
                        <a:avLst/>
                        <a:gdLst>
                          <a:gd name="T0" fmla="*/ 96 w 108"/>
                          <a:gd name="T1" fmla="*/ 18 h 28"/>
                          <a:gd name="T2" fmla="*/ 107 w 108"/>
                          <a:gd name="T3" fmla="*/ 24 h 28"/>
                          <a:gd name="T4" fmla="*/ 101 w 108"/>
                          <a:gd name="T5" fmla="*/ 25 h 28"/>
                          <a:gd name="T6" fmla="*/ 98 w 108"/>
                          <a:gd name="T7" fmla="*/ 27 h 28"/>
                          <a:gd name="T8" fmla="*/ 95 w 108"/>
                          <a:gd name="T9" fmla="*/ 26 h 28"/>
                          <a:gd name="T10" fmla="*/ 94 w 108"/>
                          <a:gd name="T11" fmla="*/ 24 h 28"/>
                          <a:gd name="T12" fmla="*/ 93 w 108"/>
                          <a:gd name="T13" fmla="*/ 25 h 28"/>
                          <a:gd name="T14" fmla="*/ 90 w 108"/>
                          <a:gd name="T15" fmla="*/ 26 h 28"/>
                          <a:gd name="T16" fmla="*/ 89 w 108"/>
                          <a:gd name="T17" fmla="*/ 24 h 28"/>
                          <a:gd name="T18" fmla="*/ 89 w 108"/>
                          <a:gd name="T19" fmla="*/ 22 h 28"/>
                          <a:gd name="T20" fmla="*/ 86 w 108"/>
                          <a:gd name="T21" fmla="*/ 23 h 28"/>
                          <a:gd name="T22" fmla="*/ 84 w 108"/>
                          <a:gd name="T23" fmla="*/ 23 h 28"/>
                          <a:gd name="T24" fmla="*/ 83 w 108"/>
                          <a:gd name="T25" fmla="*/ 22 h 28"/>
                          <a:gd name="T26" fmla="*/ 80 w 108"/>
                          <a:gd name="T27" fmla="*/ 21 h 28"/>
                          <a:gd name="T28" fmla="*/ 78 w 108"/>
                          <a:gd name="T29" fmla="*/ 22 h 28"/>
                          <a:gd name="T30" fmla="*/ 76 w 108"/>
                          <a:gd name="T31" fmla="*/ 22 h 28"/>
                          <a:gd name="T32" fmla="*/ 74 w 108"/>
                          <a:gd name="T33" fmla="*/ 20 h 28"/>
                          <a:gd name="T34" fmla="*/ 70 w 108"/>
                          <a:gd name="T35" fmla="*/ 19 h 28"/>
                          <a:gd name="T36" fmla="*/ 65 w 108"/>
                          <a:gd name="T37" fmla="*/ 20 h 28"/>
                          <a:gd name="T38" fmla="*/ 61 w 108"/>
                          <a:gd name="T39" fmla="*/ 20 h 28"/>
                          <a:gd name="T40" fmla="*/ 59 w 108"/>
                          <a:gd name="T41" fmla="*/ 20 h 28"/>
                          <a:gd name="T42" fmla="*/ 53 w 108"/>
                          <a:gd name="T43" fmla="*/ 20 h 28"/>
                          <a:gd name="T44" fmla="*/ 51 w 108"/>
                          <a:gd name="T45" fmla="*/ 19 h 28"/>
                          <a:gd name="T46" fmla="*/ 47 w 108"/>
                          <a:gd name="T47" fmla="*/ 19 h 28"/>
                          <a:gd name="T48" fmla="*/ 43 w 108"/>
                          <a:gd name="T49" fmla="*/ 19 h 28"/>
                          <a:gd name="T50" fmla="*/ 38 w 108"/>
                          <a:gd name="T51" fmla="*/ 18 h 28"/>
                          <a:gd name="T52" fmla="*/ 43 w 108"/>
                          <a:gd name="T53" fmla="*/ 16 h 28"/>
                          <a:gd name="T54" fmla="*/ 38 w 108"/>
                          <a:gd name="T55" fmla="*/ 18 h 28"/>
                          <a:gd name="T56" fmla="*/ 32 w 108"/>
                          <a:gd name="T57" fmla="*/ 18 h 28"/>
                          <a:gd name="T58" fmla="*/ 38 w 108"/>
                          <a:gd name="T59" fmla="*/ 16 h 28"/>
                          <a:gd name="T60" fmla="*/ 36 w 108"/>
                          <a:gd name="T61" fmla="*/ 14 h 28"/>
                          <a:gd name="T62" fmla="*/ 31 w 108"/>
                          <a:gd name="T63" fmla="*/ 15 h 28"/>
                          <a:gd name="T64" fmla="*/ 23 w 108"/>
                          <a:gd name="T65" fmla="*/ 16 h 28"/>
                          <a:gd name="T66" fmla="*/ 15 w 108"/>
                          <a:gd name="T67" fmla="*/ 17 h 28"/>
                          <a:gd name="T68" fmla="*/ 16 w 108"/>
                          <a:gd name="T69" fmla="*/ 14 h 28"/>
                          <a:gd name="T70" fmla="*/ 16 w 108"/>
                          <a:gd name="T71" fmla="*/ 12 h 28"/>
                          <a:gd name="T72" fmla="*/ 10 w 108"/>
                          <a:gd name="T73" fmla="*/ 11 h 28"/>
                          <a:gd name="T74" fmla="*/ 11 w 108"/>
                          <a:gd name="T75" fmla="*/ 10 h 28"/>
                          <a:gd name="T76" fmla="*/ 15 w 108"/>
                          <a:gd name="T77" fmla="*/ 8 h 28"/>
                          <a:gd name="T78" fmla="*/ 6 w 108"/>
                          <a:gd name="T79" fmla="*/ 6 h 28"/>
                          <a:gd name="T80" fmla="*/ 10 w 108"/>
                          <a:gd name="T81" fmla="*/ 4 h 28"/>
                          <a:gd name="T82" fmla="*/ 4 w 108"/>
                          <a:gd name="T83" fmla="*/ 1 h 28"/>
                          <a:gd name="T84" fmla="*/ 10 w 108"/>
                          <a:gd name="T85" fmla="*/ 0 h 28"/>
                          <a:gd name="T86" fmla="*/ 28 w 108"/>
                          <a:gd name="T87" fmla="*/ 5 h 28"/>
                          <a:gd name="T88" fmla="*/ 58 w 108"/>
                          <a:gd name="T89" fmla="*/ 9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28"/>
                          <a:gd name="T137" fmla="*/ 108 w 108"/>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28">
                            <a:moveTo>
                              <a:pt x="81" y="14"/>
                            </a:moveTo>
                            <a:lnTo>
                              <a:pt x="96" y="18"/>
                            </a:lnTo>
                            <a:lnTo>
                              <a:pt x="103" y="20"/>
                            </a:lnTo>
                            <a:lnTo>
                              <a:pt x="107" y="24"/>
                            </a:lnTo>
                            <a:lnTo>
                              <a:pt x="104" y="25"/>
                            </a:lnTo>
                            <a:lnTo>
                              <a:pt x="101" y="25"/>
                            </a:lnTo>
                            <a:lnTo>
                              <a:pt x="99" y="26"/>
                            </a:lnTo>
                            <a:lnTo>
                              <a:pt x="98" y="27"/>
                            </a:lnTo>
                            <a:lnTo>
                              <a:pt x="96" y="27"/>
                            </a:lnTo>
                            <a:lnTo>
                              <a:pt x="95" y="26"/>
                            </a:lnTo>
                            <a:lnTo>
                              <a:pt x="94" y="26"/>
                            </a:lnTo>
                            <a:lnTo>
                              <a:pt x="94" y="24"/>
                            </a:lnTo>
                            <a:lnTo>
                              <a:pt x="93" y="25"/>
                            </a:lnTo>
                            <a:lnTo>
                              <a:pt x="91" y="25"/>
                            </a:lnTo>
                            <a:lnTo>
                              <a:pt x="90" y="26"/>
                            </a:lnTo>
                            <a:lnTo>
                              <a:pt x="89" y="25"/>
                            </a:lnTo>
                            <a:lnTo>
                              <a:pt x="89" y="24"/>
                            </a:lnTo>
                            <a:lnTo>
                              <a:pt x="89" y="23"/>
                            </a:lnTo>
                            <a:lnTo>
                              <a:pt x="89" y="22"/>
                            </a:lnTo>
                            <a:lnTo>
                              <a:pt x="87" y="23"/>
                            </a:lnTo>
                            <a:lnTo>
                              <a:pt x="86" y="23"/>
                            </a:lnTo>
                            <a:lnTo>
                              <a:pt x="84" y="24"/>
                            </a:lnTo>
                            <a:lnTo>
                              <a:pt x="84" y="23"/>
                            </a:lnTo>
                            <a:lnTo>
                              <a:pt x="84" y="22"/>
                            </a:lnTo>
                            <a:lnTo>
                              <a:pt x="83" y="22"/>
                            </a:lnTo>
                            <a:lnTo>
                              <a:pt x="81" y="23"/>
                            </a:lnTo>
                            <a:lnTo>
                              <a:pt x="80" y="21"/>
                            </a:lnTo>
                            <a:lnTo>
                              <a:pt x="79" y="21"/>
                            </a:lnTo>
                            <a:lnTo>
                              <a:pt x="78" y="22"/>
                            </a:lnTo>
                            <a:lnTo>
                              <a:pt x="77" y="22"/>
                            </a:lnTo>
                            <a:lnTo>
                              <a:pt x="76" y="22"/>
                            </a:lnTo>
                            <a:lnTo>
                              <a:pt x="75" y="21"/>
                            </a:lnTo>
                            <a:lnTo>
                              <a:pt x="74" y="20"/>
                            </a:lnTo>
                            <a:lnTo>
                              <a:pt x="70" y="21"/>
                            </a:lnTo>
                            <a:lnTo>
                              <a:pt x="70" y="19"/>
                            </a:lnTo>
                            <a:lnTo>
                              <a:pt x="67" y="20"/>
                            </a:lnTo>
                            <a:lnTo>
                              <a:pt x="65" y="20"/>
                            </a:lnTo>
                            <a:lnTo>
                              <a:pt x="63" y="20"/>
                            </a:lnTo>
                            <a:lnTo>
                              <a:pt x="61" y="20"/>
                            </a:lnTo>
                            <a:lnTo>
                              <a:pt x="61" y="19"/>
                            </a:lnTo>
                            <a:lnTo>
                              <a:pt x="59" y="20"/>
                            </a:lnTo>
                            <a:lnTo>
                              <a:pt x="57" y="19"/>
                            </a:lnTo>
                            <a:lnTo>
                              <a:pt x="53" y="20"/>
                            </a:lnTo>
                            <a:lnTo>
                              <a:pt x="51" y="20"/>
                            </a:lnTo>
                            <a:lnTo>
                              <a:pt x="51" y="19"/>
                            </a:lnTo>
                            <a:lnTo>
                              <a:pt x="49" y="19"/>
                            </a:lnTo>
                            <a:lnTo>
                              <a:pt x="47" y="19"/>
                            </a:lnTo>
                            <a:lnTo>
                              <a:pt x="45" y="19"/>
                            </a:lnTo>
                            <a:lnTo>
                              <a:pt x="43" y="19"/>
                            </a:lnTo>
                            <a:lnTo>
                              <a:pt x="44" y="18"/>
                            </a:lnTo>
                            <a:lnTo>
                              <a:pt x="38" y="18"/>
                            </a:lnTo>
                            <a:lnTo>
                              <a:pt x="42" y="17"/>
                            </a:lnTo>
                            <a:lnTo>
                              <a:pt x="43" y="16"/>
                            </a:lnTo>
                            <a:lnTo>
                              <a:pt x="39" y="17"/>
                            </a:lnTo>
                            <a:lnTo>
                              <a:pt x="38" y="18"/>
                            </a:lnTo>
                            <a:lnTo>
                              <a:pt x="35" y="18"/>
                            </a:lnTo>
                            <a:lnTo>
                              <a:pt x="32" y="18"/>
                            </a:lnTo>
                            <a:lnTo>
                              <a:pt x="34" y="17"/>
                            </a:lnTo>
                            <a:lnTo>
                              <a:pt x="38" y="16"/>
                            </a:lnTo>
                            <a:lnTo>
                              <a:pt x="40" y="15"/>
                            </a:lnTo>
                            <a:lnTo>
                              <a:pt x="36" y="14"/>
                            </a:lnTo>
                            <a:lnTo>
                              <a:pt x="33" y="14"/>
                            </a:lnTo>
                            <a:lnTo>
                              <a:pt x="31" y="15"/>
                            </a:lnTo>
                            <a:lnTo>
                              <a:pt x="27" y="16"/>
                            </a:lnTo>
                            <a:lnTo>
                              <a:pt x="23" y="16"/>
                            </a:lnTo>
                            <a:lnTo>
                              <a:pt x="20" y="16"/>
                            </a:lnTo>
                            <a:lnTo>
                              <a:pt x="15" y="17"/>
                            </a:lnTo>
                            <a:lnTo>
                              <a:pt x="8" y="16"/>
                            </a:lnTo>
                            <a:lnTo>
                              <a:pt x="16" y="14"/>
                            </a:lnTo>
                            <a:lnTo>
                              <a:pt x="18" y="12"/>
                            </a:lnTo>
                            <a:lnTo>
                              <a:pt x="16" y="12"/>
                            </a:lnTo>
                            <a:lnTo>
                              <a:pt x="13" y="12"/>
                            </a:lnTo>
                            <a:lnTo>
                              <a:pt x="10" y="11"/>
                            </a:lnTo>
                            <a:lnTo>
                              <a:pt x="7" y="10"/>
                            </a:lnTo>
                            <a:lnTo>
                              <a:pt x="11" y="10"/>
                            </a:lnTo>
                            <a:lnTo>
                              <a:pt x="13" y="9"/>
                            </a:lnTo>
                            <a:lnTo>
                              <a:pt x="15" y="8"/>
                            </a:lnTo>
                            <a:lnTo>
                              <a:pt x="12" y="7"/>
                            </a:lnTo>
                            <a:lnTo>
                              <a:pt x="6" y="6"/>
                            </a:lnTo>
                            <a:lnTo>
                              <a:pt x="0" y="5"/>
                            </a:lnTo>
                            <a:lnTo>
                              <a:pt x="10" y="4"/>
                            </a:lnTo>
                            <a:lnTo>
                              <a:pt x="6" y="3"/>
                            </a:lnTo>
                            <a:lnTo>
                              <a:pt x="4" y="1"/>
                            </a:lnTo>
                            <a:lnTo>
                              <a:pt x="7" y="1"/>
                            </a:lnTo>
                            <a:lnTo>
                              <a:pt x="10" y="0"/>
                            </a:lnTo>
                            <a:lnTo>
                              <a:pt x="20" y="4"/>
                            </a:lnTo>
                            <a:lnTo>
                              <a:pt x="28" y="5"/>
                            </a:lnTo>
                            <a:lnTo>
                              <a:pt x="47" y="8"/>
                            </a:lnTo>
                            <a:lnTo>
                              <a:pt x="58" y="9"/>
                            </a:lnTo>
                            <a:lnTo>
                              <a:pt x="81" y="14"/>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71" name="Freeform 130"/>
                      <p:cNvSpPr>
                        <a:spLocks/>
                      </p:cNvSpPr>
                      <p:nvPr/>
                    </p:nvSpPr>
                    <p:spPr bwMode="auto">
                      <a:xfrm>
                        <a:off x="4098" y="1497"/>
                        <a:ext cx="111" cy="39"/>
                      </a:xfrm>
                      <a:custGeom>
                        <a:avLst/>
                        <a:gdLst>
                          <a:gd name="T0" fmla="*/ 108 w 111"/>
                          <a:gd name="T1" fmla="*/ 33 h 39"/>
                          <a:gd name="T2" fmla="*/ 105 w 111"/>
                          <a:gd name="T3" fmla="*/ 31 h 39"/>
                          <a:gd name="T4" fmla="*/ 103 w 111"/>
                          <a:gd name="T5" fmla="*/ 29 h 39"/>
                          <a:gd name="T6" fmla="*/ 97 w 111"/>
                          <a:gd name="T7" fmla="*/ 28 h 39"/>
                          <a:gd name="T8" fmla="*/ 94 w 111"/>
                          <a:gd name="T9" fmla="*/ 25 h 39"/>
                          <a:gd name="T10" fmla="*/ 90 w 111"/>
                          <a:gd name="T11" fmla="*/ 24 h 39"/>
                          <a:gd name="T12" fmla="*/ 82 w 111"/>
                          <a:gd name="T13" fmla="*/ 22 h 39"/>
                          <a:gd name="T14" fmla="*/ 76 w 111"/>
                          <a:gd name="T15" fmla="*/ 20 h 39"/>
                          <a:gd name="T16" fmla="*/ 74 w 111"/>
                          <a:gd name="T17" fmla="*/ 19 h 39"/>
                          <a:gd name="T18" fmla="*/ 63 w 111"/>
                          <a:gd name="T19" fmla="*/ 18 h 39"/>
                          <a:gd name="T20" fmla="*/ 56 w 111"/>
                          <a:gd name="T21" fmla="*/ 17 h 39"/>
                          <a:gd name="T22" fmla="*/ 54 w 111"/>
                          <a:gd name="T23" fmla="*/ 16 h 39"/>
                          <a:gd name="T24" fmla="*/ 47 w 111"/>
                          <a:gd name="T25" fmla="*/ 15 h 39"/>
                          <a:gd name="T26" fmla="*/ 41 w 111"/>
                          <a:gd name="T27" fmla="*/ 14 h 39"/>
                          <a:gd name="T28" fmla="*/ 39 w 111"/>
                          <a:gd name="T29" fmla="*/ 14 h 39"/>
                          <a:gd name="T30" fmla="*/ 34 w 111"/>
                          <a:gd name="T31" fmla="*/ 13 h 39"/>
                          <a:gd name="T32" fmla="*/ 29 w 111"/>
                          <a:gd name="T33" fmla="*/ 13 h 39"/>
                          <a:gd name="T34" fmla="*/ 24 w 111"/>
                          <a:gd name="T35" fmla="*/ 12 h 39"/>
                          <a:gd name="T36" fmla="*/ 18 w 111"/>
                          <a:gd name="T37" fmla="*/ 11 h 39"/>
                          <a:gd name="T38" fmla="*/ 15 w 111"/>
                          <a:gd name="T39" fmla="*/ 10 h 39"/>
                          <a:gd name="T40" fmla="*/ 11 w 111"/>
                          <a:gd name="T41" fmla="*/ 8 h 39"/>
                          <a:gd name="T42" fmla="*/ 7 w 111"/>
                          <a:gd name="T43" fmla="*/ 6 h 39"/>
                          <a:gd name="T44" fmla="*/ 3 w 111"/>
                          <a:gd name="T45" fmla="*/ 3 h 39"/>
                          <a:gd name="T46" fmla="*/ 0 w 111"/>
                          <a:gd name="T47" fmla="*/ 1 h 39"/>
                          <a:gd name="T48" fmla="*/ 3 w 111"/>
                          <a:gd name="T49" fmla="*/ 4 h 39"/>
                          <a:gd name="T50" fmla="*/ 6 w 111"/>
                          <a:gd name="T51" fmla="*/ 7 h 39"/>
                          <a:gd name="T52" fmla="*/ 10 w 111"/>
                          <a:gd name="T53" fmla="*/ 10 h 39"/>
                          <a:gd name="T54" fmla="*/ 17 w 111"/>
                          <a:gd name="T55" fmla="*/ 12 h 39"/>
                          <a:gd name="T56" fmla="*/ 26 w 111"/>
                          <a:gd name="T57" fmla="*/ 13 h 39"/>
                          <a:gd name="T58" fmla="*/ 32 w 111"/>
                          <a:gd name="T59" fmla="*/ 14 h 39"/>
                          <a:gd name="T60" fmla="*/ 36 w 111"/>
                          <a:gd name="T61" fmla="*/ 15 h 39"/>
                          <a:gd name="T62" fmla="*/ 42 w 111"/>
                          <a:gd name="T63" fmla="*/ 16 h 39"/>
                          <a:gd name="T64" fmla="*/ 48 w 111"/>
                          <a:gd name="T65" fmla="*/ 17 h 39"/>
                          <a:gd name="T66" fmla="*/ 56 w 111"/>
                          <a:gd name="T67" fmla="*/ 18 h 39"/>
                          <a:gd name="T68" fmla="*/ 63 w 111"/>
                          <a:gd name="T69" fmla="*/ 20 h 39"/>
                          <a:gd name="T70" fmla="*/ 73 w 111"/>
                          <a:gd name="T71" fmla="*/ 22 h 39"/>
                          <a:gd name="T72" fmla="*/ 78 w 111"/>
                          <a:gd name="T73" fmla="*/ 23 h 39"/>
                          <a:gd name="T74" fmla="*/ 82 w 111"/>
                          <a:gd name="T75" fmla="*/ 24 h 39"/>
                          <a:gd name="T76" fmla="*/ 85 w 111"/>
                          <a:gd name="T77" fmla="*/ 25 h 39"/>
                          <a:gd name="T78" fmla="*/ 89 w 111"/>
                          <a:gd name="T79" fmla="*/ 26 h 39"/>
                          <a:gd name="T80" fmla="*/ 90 w 111"/>
                          <a:gd name="T81" fmla="*/ 27 h 39"/>
                          <a:gd name="T82" fmla="*/ 92 w 111"/>
                          <a:gd name="T83" fmla="*/ 28 h 39"/>
                          <a:gd name="T84" fmla="*/ 95 w 111"/>
                          <a:gd name="T85" fmla="*/ 29 h 39"/>
                          <a:gd name="T86" fmla="*/ 96 w 111"/>
                          <a:gd name="T87" fmla="*/ 30 h 39"/>
                          <a:gd name="T88" fmla="*/ 98 w 111"/>
                          <a:gd name="T89" fmla="*/ 31 h 39"/>
                          <a:gd name="T90" fmla="*/ 98 w 111"/>
                          <a:gd name="T91" fmla="*/ 33 h 39"/>
                          <a:gd name="T92" fmla="*/ 99 w 111"/>
                          <a:gd name="T93" fmla="*/ 36 h 39"/>
                          <a:gd name="T94" fmla="*/ 110 w 111"/>
                          <a:gd name="T95" fmla="*/ 33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39"/>
                          <a:gd name="T146" fmla="*/ 111 w 111"/>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39">
                            <a:moveTo>
                              <a:pt x="110" y="33"/>
                            </a:moveTo>
                            <a:lnTo>
                              <a:pt x="108" y="33"/>
                            </a:lnTo>
                            <a:lnTo>
                              <a:pt x="105" y="33"/>
                            </a:lnTo>
                            <a:lnTo>
                              <a:pt x="105" y="31"/>
                            </a:lnTo>
                            <a:lnTo>
                              <a:pt x="105" y="30"/>
                            </a:lnTo>
                            <a:lnTo>
                              <a:pt x="103" y="29"/>
                            </a:lnTo>
                            <a:lnTo>
                              <a:pt x="100" y="29"/>
                            </a:lnTo>
                            <a:lnTo>
                              <a:pt x="97" y="28"/>
                            </a:lnTo>
                            <a:lnTo>
                              <a:pt x="94" y="27"/>
                            </a:lnTo>
                            <a:lnTo>
                              <a:pt x="94" y="25"/>
                            </a:lnTo>
                            <a:lnTo>
                              <a:pt x="93" y="24"/>
                            </a:lnTo>
                            <a:lnTo>
                              <a:pt x="90" y="24"/>
                            </a:lnTo>
                            <a:lnTo>
                              <a:pt x="86" y="24"/>
                            </a:lnTo>
                            <a:lnTo>
                              <a:pt x="82" y="22"/>
                            </a:lnTo>
                            <a:lnTo>
                              <a:pt x="78" y="21"/>
                            </a:lnTo>
                            <a:lnTo>
                              <a:pt x="76" y="20"/>
                            </a:lnTo>
                            <a:lnTo>
                              <a:pt x="77" y="20"/>
                            </a:lnTo>
                            <a:lnTo>
                              <a:pt x="74" y="19"/>
                            </a:lnTo>
                            <a:lnTo>
                              <a:pt x="68" y="19"/>
                            </a:lnTo>
                            <a:lnTo>
                              <a:pt x="63" y="18"/>
                            </a:lnTo>
                            <a:lnTo>
                              <a:pt x="61" y="18"/>
                            </a:lnTo>
                            <a:lnTo>
                              <a:pt x="56" y="17"/>
                            </a:lnTo>
                            <a:lnTo>
                              <a:pt x="57" y="16"/>
                            </a:lnTo>
                            <a:lnTo>
                              <a:pt x="54" y="16"/>
                            </a:lnTo>
                            <a:lnTo>
                              <a:pt x="50" y="16"/>
                            </a:lnTo>
                            <a:lnTo>
                              <a:pt x="47" y="15"/>
                            </a:lnTo>
                            <a:lnTo>
                              <a:pt x="44" y="15"/>
                            </a:lnTo>
                            <a:lnTo>
                              <a:pt x="41" y="14"/>
                            </a:lnTo>
                            <a:lnTo>
                              <a:pt x="42" y="14"/>
                            </a:lnTo>
                            <a:lnTo>
                              <a:pt x="39" y="14"/>
                            </a:lnTo>
                            <a:lnTo>
                              <a:pt x="36" y="14"/>
                            </a:lnTo>
                            <a:lnTo>
                              <a:pt x="34" y="13"/>
                            </a:lnTo>
                            <a:lnTo>
                              <a:pt x="32" y="13"/>
                            </a:lnTo>
                            <a:lnTo>
                              <a:pt x="29" y="13"/>
                            </a:lnTo>
                            <a:lnTo>
                              <a:pt x="26" y="12"/>
                            </a:lnTo>
                            <a:lnTo>
                              <a:pt x="24" y="12"/>
                            </a:lnTo>
                            <a:lnTo>
                              <a:pt x="21" y="12"/>
                            </a:lnTo>
                            <a:lnTo>
                              <a:pt x="18" y="11"/>
                            </a:lnTo>
                            <a:lnTo>
                              <a:pt x="17" y="10"/>
                            </a:lnTo>
                            <a:lnTo>
                              <a:pt x="15" y="10"/>
                            </a:lnTo>
                            <a:lnTo>
                              <a:pt x="13" y="9"/>
                            </a:lnTo>
                            <a:lnTo>
                              <a:pt x="11" y="8"/>
                            </a:lnTo>
                            <a:lnTo>
                              <a:pt x="9" y="7"/>
                            </a:lnTo>
                            <a:lnTo>
                              <a:pt x="7" y="6"/>
                            </a:lnTo>
                            <a:lnTo>
                              <a:pt x="5" y="5"/>
                            </a:lnTo>
                            <a:lnTo>
                              <a:pt x="3" y="3"/>
                            </a:lnTo>
                            <a:lnTo>
                              <a:pt x="1" y="0"/>
                            </a:lnTo>
                            <a:lnTo>
                              <a:pt x="0" y="1"/>
                            </a:lnTo>
                            <a:lnTo>
                              <a:pt x="1" y="2"/>
                            </a:lnTo>
                            <a:lnTo>
                              <a:pt x="3" y="4"/>
                            </a:lnTo>
                            <a:lnTo>
                              <a:pt x="4" y="5"/>
                            </a:lnTo>
                            <a:lnTo>
                              <a:pt x="6" y="7"/>
                            </a:lnTo>
                            <a:lnTo>
                              <a:pt x="8" y="8"/>
                            </a:lnTo>
                            <a:lnTo>
                              <a:pt x="10" y="10"/>
                            </a:lnTo>
                            <a:lnTo>
                              <a:pt x="13" y="11"/>
                            </a:lnTo>
                            <a:lnTo>
                              <a:pt x="17" y="12"/>
                            </a:lnTo>
                            <a:lnTo>
                              <a:pt x="22" y="13"/>
                            </a:lnTo>
                            <a:lnTo>
                              <a:pt x="26" y="13"/>
                            </a:lnTo>
                            <a:lnTo>
                              <a:pt x="29" y="14"/>
                            </a:lnTo>
                            <a:lnTo>
                              <a:pt x="32" y="14"/>
                            </a:lnTo>
                            <a:lnTo>
                              <a:pt x="33" y="15"/>
                            </a:lnTo>
                            <a:lnTo>
                              <a:pt x="36" y="15"/>
                            </a:lnTo>
                            <a:lnTo>
                              <a:pt x="39" y="16"/>
                            </a:lnTo>
                            <a:lnTo>
                              <a:pt x="42" y="16"/>
                            </a:lnTo>
                            <a:lnTo>
                              <a:pt x="46" y="16"/>
                            </a:lnTo>
                            <a:lnTo>
                              <a:pt x="48" y="17"/>
                            </a:lnTo>
                            <a:lnTo>
                              <a:pt x="51" y="17"/>
                            </a:lnTo>
                            <a:lnTo>
                              <a:pt x="56" y="18"/>
                            </a:lnTo>
                            <a:lnTo>
                              <a:pt x="59" y="18"/>
                            </a:lnTo>
                            <a:lnTo>
                              <a:pt x="63" y="20"/>
                            </a:lnTo>
                            <a:lnTo>
                              <a:pt x="68" y="20"/>
                            </a:lnTo>
                            <a:lnTo>
                              <a:pt x="73" y="22"/>
                            </a:lnTo>
                            <a:lnTo>
                              <a:pt x="75" y="22"/>
                            </a:lnTo>
                            <a:lnTo>
                              <a:pt x="78" y="23"/>
                            </a:lnTo>
                            <a:lnTo>
                              <a:pt x="80" y="24"/>
                            </a:lnTo>
                            <a:lnTo>
                              <a:pt x="82" y="24"/>
                            </a:lnTo>
                            <a:lnTo>
                              <a:pt x="85" y="25"/>
                            </a:lnTo>
                            <a:lnTo>
                              <a:pt x="87" y="26"/>
                            </a:lnTo>
                            <a:lnTo>
                              <a:pt x="89" y="26"/>
                            </a:lnTo>
                            <a:lnTo>
                              <a:pt x="89" y="27"/>
                            </a:lnTo>
                            <a:lnTo>
                              <a:pt x="90" y="27"/>
                            </a:lnTo>
                            <a:lnTo>
                              <a:pt x="92" y="28"/>
                            </a:lnTo>
                            <a:lnTo>
                              <a:pt x="93" y="29"/>
                            </a:lnTo>
                            <a:lnTo>
                              <a:pt x="95" y="29"/>
                            </a:lnTo>
                            <a:lnTo>
                              <a:pt x="96" y="29"/>
                            </a:lnTo>
                            <a:lnTo>
                              <a:pt x="96" y="30"/>
                            </a:lnTo>
                            <a:lnTo>
                              <a:pt x="97" y="30"/>
                            </a:lnTo>
                            <a:lnTo>
                              <a:pt x="98" y="31"/>
                            </a:lnTo>
                            <a:lnTo>
                              <a:pt x="98" y="32"/>
                            </a:lnTo>
                            <a:lnTo>
                              <a:pt x="98" y="33"/>
                            </a:lnTo>
                            <a:lnTo>
                              <a:pt x="99" y="34"/>
                            </a:lnTo>
                            <a:lnTo>
                              <a:pt x="99" y="36"/>
                            </a:lnTo>
                            <a:lnTo>
                              <a:pt x="100" y="38"/>
                            </a:lnTo>
                            <a:lnTo>
                              <a:pt x="110" y="33"/>
                            </a:lnTo>
                          </a:path>
                        </a:pathLst>
                      </a:custGeom>
                      <a:solidFill>
                        <a:srgbClr val="A04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72" name="Freeform 131"/>
                      <p:cNvSpPr>
                        <a:spLocks/>
                      </p:cNvSpPr>
                      <p:nvPr/>
                    </p:nvSpPr>
                    <p:spPr bwMode="auto">
                      <a:xfrm>
                        <a:off x="4058" y="1509"/>
                        <a:ext cx="17" cy="17"/>
                      </a:xfrm>
                      <a:custGeom>
                        <a:avLst/>
                        <a:gdLst>
                          <a:gd name="T0" fmla="*/ 16 w 17"/>
                          <a:gd name="T1" fmla="*/ 6 h 17"/>
                          <a:gd name="T2" fmla="*/ 11 w 17"/>
                          <a:gd name="T3" fmla="*/ 6 h 17"/>
                          <a:gd name="T4" fmla="*/ 7 w 17"/>
                          <a:gd name="T5" fmla="*/ 3 h 17"/>
                          <a:gd name="T6" fmla="*/ 3 w 17"/>
                          <a:gd name="T7" fmla="*/ 3 h 17"/>
                          <a:gd name="T8" fmla="*/ 0 w 17"/>
                          <a:gd name="T9" fmla="*/ 0 h 17"/>
                          <a:gd name="T10" fmla="*/ 0 w 17"/>
                          <a:gd name="T11" fmla="*/ 3 h 17"/>
                          <a:gd name="T12" fmla="*/ 2 w 17"/>
                          <a:gd name="T13" fmla="*/ 3 h 17"/>
                          <a:gd name="T14" fmla="*/ 3 w 17"/>
                          <a:gd name="T15" fmla="*/ 6 h 17"/>
                          <a:gd name="T16" fmla="*/ 5 w 17"/>
                          <a:gd name="T17" fmla="*/ 6 h 17"/>
                          <a:gd name="T18" fmla="*/ 3 w 17"/>
                          <a:gd name="T19" fmla="*/ 6 h 17"/>
                          <a:gd name="T20" fmla="*/ 3 w 17"/>
                          <a:gd name="T21" fmla="*/ 9 h 17"/>
                          <a:gd name="T22" fmla="*/ 4 w 17"/>
                          <a:gd name="T23" fmla="*/ 9 h 17"/>
                          <a:gd name="T24" fmla="*/ 2 w 17"/>
                          <a:gd name="T25" fmla="*/ 9 h 17"/>
                          <a:gd name="T26" fmla="*/ 0 w 17"/>
                          <a:gd name="T27" fmla="*/ 9 h 17"/>
                          <a:gd name="T28" fmla="*/ 1 w 17"/>
                          <a:gd name="T29" fmla="*/ 9 h 17"/>
                          <a:gd name="T30" fmla="*/ 2 w 17"/>
                          <a:gd name="T31" fmla="*/ 12 h 17"/>
                          <a:gd name="T32" fmla="*/ 4 w 17"/>
                          <a:gd name="T33" fmla="*/ 12 h 17"/>
                          <a:gd name="T34" fmla="*/ 7 w 17"/>
                          <a:gd name="T35" fmla="*/ 16 h 17"/>
                          <a:gd name="T36" fmla="*/ 9 w 17"/>
                          <a:gd name="T37" fmla="*/ 16 h 17"/>
                          <a:gd name="T38" fmla="*/ 12 w 17"/>
                          <a:gd name="T39" fmla="*/ 16 h 17"/>
                          <a:gd name="T40" fmla="*/ 9 w 17"/>
                          <a:gd name="T41" fmla="*/ 16 h 17"/>
                          <a:gd name="T42" fmla="*/ 8 w 17"/>
                          <a:gd name="T43" fmla="*/ 12 h 17"/>
                          <a:gd name="T44" fmla="*/ 6 w 17"/>
                          <a:gd name="T45" fmla="*/ 12 h 17"/>
                          <a:gd name="T46" fmla="*/ 5 w 17"/>
                          <a:gd name="T47" fmla="*/ 9 h 17"/>
                          <a:gd name="T48" fmla="*/ 6 w 17"/>
                          <a:gd name="T49" fmla="*/ 9 h 17"/>
                          <a:gd name="T50" fmla="*/ 8 w 17"/>
                          <a:gd name="T51" fmla="*/ 9 h 17"/>
                          <a:gd name="T52" fmla="*/ 10 w 17"/>
                          <a:gd name="T53" fmla="*/ 9 h 17"/>
                          <a:gd name="T54" fmla="*/ 12 w 17"/>
                          <a:gd name="T55" fmla="*/ 9 h 17"/>
                          <a:gd name="T56" fmla="*/ 9 w 17"/>
                          <a:gd name="T57" fmla="*/ 6 h 17"/>
                          <a:gd name="T58" fmla="*/ 11 w 17"/>
                          <a:gd name="T59" fmla="*/ 6 h 17"/>
                          <a:gd name="T60" fmla="*/ 13 w 17"/>
                          <a:gd name="T61" fmla="*/ 6 h 17"/>
                          <a:gd name="T62" fmla="*/ 16 w 17"/>
                          <a:gd name="T63" fmla="*/ 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16" y="6"/>
                            </a:moveTo>
                            <a:lnTo>
                              <a:pt x="11" y="6"/>
                            </a:lnTo>
                            <a:lnTo>
                              <a:pt x="7" y="3"/>
                            </a:lnTo>
                            <a:lnTo>
                              <a:pt x="3" y="3"/>
                            </a:lnTo>
                            <a:lnTo>
                              <a:pt x="0" y="0"/>
                            </a:lnTo>
                            <a:lnTo>
                              <a:pt x="0" y="3"/>
                            </a:lnTo>
                            <a:lnTo>
                              <a:pt x="2" y="3"/>
                            </a:lnTo>
                            <a:lnTo>
                              <a:pt x="3" y="6"/>
                            </a:lnTo>
                            <a:lnTo>
                              <a:pt x="5" y="6"/>
                            </a:lnTo>
                            <a:lnTo>
                              <a:pt x="3" y="6"/>
                            </a:lnTo>
                            <a:lnTo>
                              <a:pt x="3" y="9"/>
                            </a:lnTo>
                            <a:lnTo>
                              <a:pt x="4" y="9"/>
                            </a:lnTo>
                            <a:lnTo>
                              <a:pt x="2" y="9"/>
                            </a:lnTo>
                            <a:lnTo>
                              <a:pt x="0" y="9"/>
                            </a:lnTo>
                            <a:lnTo>
                              <a:pt x="1" y="9"/>
                            </a:lnTo>
                            <a:lnTo>
                              <a:pt x="2" y="12"/>
                            </a:lnTo>
                            <a:lnTo>
                              <a:pt x="4" y="12"/>
                            </a:lnTo>
                            <a:lnTo>
                              <a:pt x="7" y="16"/>
                            </a:lnTo>
                            <a:lnTo>
                              <a:pt x="9" y="16"/>
                            </a:lnTo>
                            <a:lnTo>
                              <a:pt x="12" y="16"/>
                            </a:lnTo>
                            <a:lnTo>
                              <a:pt x="9" y="16"/>
                            </a:lnTo>
                            <a:lnTo>
                              <a:pt x="8" y="12"/>
                            </a:lnTo>
                            <a:lnTo>
                              <a:pt x="6" y="12"/>
                            </a:lnTo>
                            <a:lnTo>
                              <a:pt x="5" y="9"/>
                            </a:lnTo>
                            <a:lnTo>
                              <a:pt x="6" y="9"/>
                            </a:lnTo>
                            <a:lnTo>
                              <a:pt x="8" y="9"/>
                            </a:lnTo>
                            <a:lnTo>
                              <a:pt x="10" y="9"/>
                            </a:lnTo>
                            <a:lnTo>
                              <a:pt x="12" y="9"/>
                            </a:lnTo>
                            <a:lnTo>
                              <a:pt x="9" y="6"/>
                            </a:lnTo>
                            <a:lnTo>
                              <a:pt x="11" y="6"/>
                            </a:lnTo>
                            <a:lnTo>
                              <a:pt x="13" y="6"/>
                            </a:lnTo>
                            <a:lnTo>
                              <a:pt x="16" y="6"/>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nvGrpSpPr>
                      <p:cNvPr id="19573" name="Group 132"/>
                      <p:cNvGrpSpPr>
                        <a:grpSpLocks/>
                      </p:cNvGrpSpPr>
                      <p:nvPr/>
                    </p:nvGrpSpPr>
                    <p:grpSpPr bwMode="auto">
                      <a:xfrm>
                        <a:off x="4076" y="1517"/>
                        <a:ext cx="51" cy="22"/>
                        <a:chOff x="4076" y="1517"/>
                        <a:chExt cx="51" cy="22"/>
                      </a:xfrm>
                    </p:grpSpPr>
                    <p:grpSp>
                      <p:nvGrpSpPr>
                        <p:cNvPr id="19577" name="Group 133"/>
                        <p:cNvGrpSpPr>
                          <a:grpSpLocks/>
                        </p:cNvGrpSpPr>
                        <p:nvPr/>
                      </p:nvGrpSpPr>
                      <p:grpSpPr bwMode="auto">
                        <a:xfrm>
                          <a:off x="4076" y="1517"/>
                          <a:ext cx="32" cy="22"/>
                          <a:chOff x="4076" y="1517"/>
                          <a:chExt cx="32" cy="22"/>
                        </a:xfrm>
                      </p:grpSpPr>
                      <p:sp>
                        <p:nvSpPr>
                          <p:cNvPr id="19579" name="Freeform 134"/>
                          <p:cNvSpPr>
                            <a:spLocks/>
                          </p:cNvSpPr>
                          <p:nvPr/>
                        </p:nvSpPr>
                        <p:spPr bwMode="auto">
                          <a:xfrm>
                            <a:off x="4084" y="1517"/>
                            <a:ext cx="24" cy="17"/>
                          </a:xfrm>
                          <a:custGeom>
                            <a:avLst/>
                            <a:gdLst>
                              <a:gd name="T0" fmla="*/ 21 w 24"/>
                              <a:gd name="T1" fmla="*/ 0 h 17"/>
                              <a:gd name="T2" fmla="*/ 19 w 24"/>
                              <a:gd name="T3" fmla="*/ 5 h 17"/>
                              <a:gd name="T4" fmla="*/ 16 w 24"/>
                              <a:gd name="T5" fmla="*/ 10 h 17"/>
                              <a:gd name="T6" fmla="*/ 12 w 24"/>
                              <a:gd name="T7" fmla="*/ 10 h 17"/>
                              <a:gd name="T8" fmla="*/ 9 w 24"/>
                              <a:gd name="T9" fmla="*/ 10 h 17"/>
                              <a:gd name="T10" fmla="*/ 7 w 24"/>
                              <a:gd name="T11" fmla="*/ 10 h 17"/>
                              <a:gd name="T12" fmla="*/ 4 w 24"/>
                              <a:gd name="T13" fmla="*/ 5 h 17"/>
                              <a:gd name="T14" fmla="*/ 2 w 24"/>
                              <a:gd name="T15" fmla="*/ 5 h 17"/>
                              <a:gd name="T16" fmla="*/ 0 w 24"/>
                              <a:gd name="T17" fmla="*/ 0 h 17"/>
                              <a:gd name="T18" fmla="*/ 2 w 24"/>
                              <a:gd name="T19" fmla="*/ 5 h 17"/>
                              <a:gd name="T20" fmla="*/ 4 w 24"/>
                              <a:gd name="T21" fmla="*/ 10 h 17"/>
                              <a:gd name="T22" fmla="*/ 6 w 24"/>
                              <a:gd name="T23" fmla="*/ 16 h 17"/>
                              <a:gd name="T24" fmla="*/ 9 w 24"/>
                              <a:gd name="T25" fmla="*/ 16 h 17"/>
                              <a:gd name="T26" fmla="*/ 12 w 24"/>
                              <a:gd name="T27" fmla="*/ 16 h 17"/>
                              <a:gd name="T28" fmla="*/ 15 w 24"/>
                              <a:gd name="T29" fmla="*/ 16 h 17"/>
                              <a:gd name="T30" fmla="*/ 17 w 24"/>
                              <a:gd name="T31" fmla="*/ 16 h 17"/>
                              <a:gd name="T32" fmla="*/ 20 w 24"/>
                              <a:gd name="T33" fmla="*/ 10 h 17"/>
                              <a:gd name="T34" fmla="*/ 23 w 24"/>
                              <a:gd name="T35" fmla="*/ 10 h 17"/>
                              <a:gd name="T36" fmla="*/ 21 w 2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7"/>
                              <a:gd name="T59" fmla="*/ 24 w 2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7">
                                <a:moveTo>
                                  <a:pt x="21" y="0"/>
                                </a:moveTo>
                                <a:lnTo>
                                  <a:pt x="19" y="5"/>
                                </a:lnTo>
                                <a:lnTo>
                                  <a:pt x="16" y="10"/>
                                </a:lnTo>
                                <a:lnTo>
                                  <a:pt x="12" y="10"/>
                                </a:lnTo>
                                <a:lnTo>
                                  <a:pt x="9" y="10"/>
                                </a:lnTo>
                                <a:lnTo>
                                  <a:pt x="7" y="10"/>
                                </a:lnTo>
                                <a:lnTo>
                                  <a:pt x="4" y="5"/>
                                </a:lnTo>
                                <a:lnTo>
                                  <a:pt x="2" y="5"/>
                                </a:lnTo>
                                <a:lnTo>
                                  <a:pt x="0" y="0"/>
                                </a:lnTo>
                                <a:lnTo>
                                  <a:pt x="2" y="5"/>
                                </a:lnTo>
                                <a:lnTo>
                                  <a:pt x="4" y="10"/>
                                </a:lnTo>
                                <a:lnTo>
                                  <a:pt x="6" y="16"/>
                                </a:lnTo>
                                <a:lnTo>
                                  <a:pt x="9" y="16"/>
                                </a:lnTo>
                                <a:lnTo>
                                  <a:pt x="12" y="16"/>
                                </a:lnTo>
                                <a:lnTo>
                                  <a:pt x="15" y="16"/>
                                </a:lnTo>
                                <a:lnTo>
                                  <a:pt x="17" y="16"/>
                                </a:lnTo>
                                <a:lnTo>
                                  <a:pt x="20" y="10"/>
                                </a:lnTo>
                                <a:lnTo>
                                  <a:pt x="23" y="10"/>
                                </a:lnTo>
                                <a:lnTo>
                                  <a:pt x="21"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80" name="Freeform 135"/>
                          <p:cNvSpPr>
                            <a:spLocks/>
                          </p:cNvSpPr>
                          <p:nvPr/>
                        </p:nvSpPr>
                        <p:spPr bwMode="auto">
                          <a:xfrm>
                            <a:off x="4076" y="1522"/>
                            <a:ext cx="24" cy="17"/>
                          </a:xfrm>
                          <a:custGeom>
                            <a:avLst/>
                            <a:gdLst>
                              <a:gd name="T0" fmla="*/ 21 w 24"/>
                              <a:gd name="T1" fmla="*/ 0 h 17"/>
                              <a:gd name="T2" fmla="*/ 18 w 24"/>
                              <a:gd name="T3" fmla="*/ 0 h 17"/>
                              <a:gd name="T4" fmla="*/ 16 w 24"/>
                              <a:gd name="T5" fmla="*/ 0 h 17"/>
                              <a:gd name="T6" fmla="*/ 12 w 24"/>
                              <a:gd name="T7" fmla="*/ 16 h 17"/>
                              <a:gd name="T8" fmla="*/ 9 w 24"/>
                              <a:gd name="T9" fmla="*/ 16 h 17"/>
                              <a:gd name="T10" fmla="*/ 7 w 24"/>
                              <a:gd name="T11" fmla="*/ 0 h 17"/>
                              <a:gd name="T12" fmla="*/ 4 w 24"/>
                              <a:gd name="T13" fmla="*/ 0 h 17"/>
                              <a:gd name="T14" fmla="*/ 2 w 24"/>
                              <a:gd name="T15" fmla="*/ 0 h 17"/>
                              <a:gd name="T16" fmla="*/ 0 w 24"/>
                              <a:gd name="T17" fmla="*/ 0 h 17"/>
                              <a:gd name="T18" fmla="*/ 2 w 24"/>
                              <a:gd name="T19" fmla="*/ 0 h 17"/>
                              <a:gd name="T20" fmla="*/ 4 w 24"/>
                              <a:gd name="T21" fmla="*/ 16 h 17"/>
                              <a:gd name="T22" fmla="*/ 6 w 24"/>
                              <a:gd name="T23" fmla="*/ 16 h 17"/>
                              <a:gd name="T24" fmla="*/ 9 w 24"/>
                              <a:gd name="T25" fmla="*/ 16 h 17"/>
                              <a:gd name="T26" fmla="*/ 12 w 24"/>
                              <a:gd name="T27" fmla="*/ 16 h 17"/>
                              <a:gd name="T28" fmla="*/ 15 w 24"/>
                              <a:gd name="T29" fmla="*/ 16 h 17"/>
                              <a:gd name="T30" fmla="*/ 17 w 24"/>
                              <a:gd name="T31" fmla="*/ 16 h 17"/>
                              <a:gd name="T32" fmla="*/ 20 w 24"/>
                              <a:gd name="T33" fmla="*/ 16 h 17"/>
                              <a:gd name="T34" fmla="*/ 23 w 24"/>
                              <a:gd name="T35" fmla="*/ 16 h 17"/>
                              <a:gd name="T36" fmla="*/ 21 w 2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7"/>
                              <a:gd name="T59" fmla="*/ 24 w 2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7">
                                <a:moveTo>
                                  <a:pt x="21" y="0"/>
                                </a:moveTo>
                                <a:lnTo>
                                  <a:pt x="18" y="0"/>
                                </a:lnTo>
                                <a:lnTo>
                                  <a:pt x="16" y="0"/>
                                </a:lnTo>
                                <a:lnTo>
                                  <a:pt x="12" y="16"/>
                                </a:lnTo>
                                <a:lnTo>
                                  <a:pt x="9" y="16"/>
                                </a:lnTo>
                                <a:lnTo>
                                  <a:pt x="7" y="0"/>
                                </a:lnTo>
                                <a:lnTo>
                                  <a:pt x="4" y="0"/>
                                </a:lnTo>
                                <a:lnTo>
                                  <a:pt x="2" y="0"/>
                                </a:lnTo>
                                <a:lnTo>
                                  <a:pt x="0" y="0"/>
                                </a:lnTo>
                                <a:lnTo>
                                  <a:pt x="2" y="0"/>
                                </a:lnTo>
                                <a:lnTo>
                                  <a:pt x="4" y="16"/>
                                </a:lnTo>
                                <a:lnTo>
                                  <a:pt x="6" y="16"/>
                                </a:lnTo>
                                <a:lnTo>
                                  <a:pt x="9" y="16"/>
                                </a:lnTo>
                                <a:lnTo>
                                  <a:pt x="12" y="16"/>
                                </a:lnTo>
                                <a:lnTo>
                                  <a:pt x="15" y="16"/>
                                </a:lnTo>
                                <a:lnTo>
                                  <a:pt x="17" y="16"/>
                                </a:lnTo>
                                <a:lnTo>
                                  <a:pt x="20" y="16"/>
                                </a:lnTo>
                                <a:lnTo>
                                  <a:pt x="23" y="16"/>
                                </a:lnTo>
                                <a:lnTo>
                                  <a:pt x="21"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sp>
                      <p:nvSpPr>
                        <p:cNvPr id="19578" name="Freeform 136"/>
                        <p:cNvSpPr>
                          <a:spLocks/>
                        </p:cNvSpPr>
                        <p:nvPr/>
                      </p:nvSpPr>
                      <p:spPr bwMode="auto">
                        <a:xfrm>
                          <a:off x="4108" y="1526"/>
                          <a:ext cx="19" cy="1"/>
                        </a:xfrm>
                        <a:custGeom>
                          <a:avLst/>
                          <a:gdLst>
                            <a:gd name="T0" fmla="*/ 18 w 19"/>
                            <a:gd name="T1" fmla="*/ 0 h 1"/>
                            <a:gd name="T2" fmla="*/ 12 w 19"/>
                            <a:gd name="T3" fmla="*/ 0 h 1"/>
                            <a:gd name="T4" fmla="*/ 11 w 19"/>
                            <a:gd name="T5" fmla="*/ 0 h 1"/>
                            <a:gd name="T6" fmla="*/ 9 w 19"/>
                            <a:gd name="T7" fmla="*/ 0 h 1"/>
                            <a:gd name="T8" fmla="*/ 7 w 19"/>
                            <a:gd name="T9" fmla="*/ 0 h 1"/>
                            <a:gd name="T10" fmla="*/ 3 w 19"/>
                            <a:gd name="T11" fmla="*/ 0 h 1"/>
                            <a:gd name="T12" fmla="*/ 0 w 19"/>
                            <a:gd name="T13" fmla="*/ 0 h 1"/>
                            <a:gd name="T14" fmla="*/ 10 w 19"/>
                            <a:gd name="T15" fmla="*/ 0 h 1"/>
                            <a:gd name="T16" fmla="*/ 18 w 1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
                            <a:gd name="T29" fmla="*/ 19 w 1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
                              <a:moveTo>
                                <a:pt x="18" y="0"/>
                              </a:moveTo>
                              <a:lnTo>
                                <a:pt x="12" y="0"/>
                              </a:lnTo>
                              <a:lnTo>
                                <a:pt x="11" y="0"/>
                              </a:lnTo>
                              <a:lnTo>
                                <a:pt x="9" y="0"/>
                              </a:lnTo>
                              <a:lnTo>
                                <a:pt x="7" y="0"/>
                              </a:lnTo>
                              <a:lnTo>
                                <a:pt x="3" y="0"/>
                              </a:lnTo>
                              <a:lnTo>
                                <a:pt x="0" y="0"/>
                              </a:lnTo>
                              <a:lnTo>
                                <a:pt x="10" y="0"/>
                              </a:lnTo>
                              <a:lnTo>
                                <a:pt x="18"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grpSp>
                  <p:sp>
                    <p:nvSpPr>
                      <p:cNvPr id="19574" name="Freeform 137"/>
                      <p:cNvSpPr>
                        <a:spLocks/>
                      </p:cNvSpPr>
                      <p:nvPr/>
                    </p:nvSpPr>
                    <p:spPr bwMode="auto">
                      <a:xfrm>
                        <a:off x="4258" y="1544"/>
                        <a:ext cx="17" cy="17"/>
                      </a:xfrm>
                      <a:custGeom>
                        <a:avLst/>
                        <a:gdLst>
                          <a:gd name="T0" fmla="*/ 8 w 17"/>
                          <a:gd name="T1" fmla="*/ 0 h 17"/>
                          <a:gd name="T2" fmla="*/ 12 w 17"/>
                          <a:gd name="T3" fmla="*/ 3 h 17"/>
                          <a:gd name="T4" fmla="*/ 16 w 17"/>
                          <a:gd name="T5" fmla="*/ 3 h 17"/>
                          <a:gd name="T6" fmla="*/ 16 w 17"/>
                          <a:gd name="T7" fmla="*/ 6 h 17"/>
                          <a:gd name="T8" fmla="*/ 16 w 17"/>
                          <a:gd name="T9" fmla="*/ 9 h 17"/>
                          <a:gd name="T10" fmla="*/ 16 w 17"/>
                          <a:gd name="T11" fmla="*/ 12 h 17"/>
                          <a:gd name="T12" fmla="*/ 16 w 17"/>
                          <a:gd name="T13" fmla="*/ 16 h 17"/>
                          <a:gd name="T14" fmla="*/ 16 w 17"/>
                          <a:gd name="T15" fmla="*/ 12 h 17"/>
                          <a:gd name="T16" fmla="*/ 12 w 17"/>
                          <a:gd name="T17" fmla="*/ 9 h 17"/>
                          <a:gd name="T18" fmla="*/ 12 w 17"/>
                          <a:gd name="T19" fmla="*/ 12 h 17"/>
                          <a:gd name="T20" fmla="*/ 12 w 17"/>
                          <a:gd name="T21" fmla="*/ 16 h 17"/>
                          <a:gd name="T22" fmla="*/ 12 w 17"/>
                          <a:gd name="T23" fmla="*/ 16 h 17"/>
                          <a:gd name="T24" fmla="*/ 12 w 17"/>
                          <a:gd name="T25" fmla="*/ 12 h 17"/>
                          <a:gd name="T26" fmla="*/ 8 w 17"/>
                          <a:gd name="T27" fmla="*/ 9 h 17"/>
                          <a:gd name="T28" fmla="*/ 8 w 17"/>
                          <a:gd name="T29" fmla="*/ 6 h 17"/>
                          <a:gd name="T30" fmla="*/ 4 w 17"/>
                          <a:gd name="T31" fmla="*/ 6 h 17"/>
                          <a:gd name="T32" fmla="*/ 4 w 17"/>
                          <a:gd name="T33" fmla="*/ 6 h 17"/>
                          <a:gd name="T34" fmla="*/ 0 w 17"/>
                          <a:gd name="T35" fmla="*/ 6 h 17"/>
                          <a:gd name="T36" fmla="*/ 0 w 17"/>
                          <a:gd name="T37" fmla="*/ 3 h 17"/>
                          <a:gd name="T38" fmla="*/ 4 w 17"/>
                          <a:gd name="T39" fmla="*/ 3 h 17"/>
                          <a:gd name="T40" fmla="*/ 12 w 17"/>
                          <a:gd name="T41" fmla="*/ 3 h 17"/>
                          <a:gd name="T42" fmla="*/ 8 w 17"/>
                          <a:gd name="T43" fmla="*/ 3 h 17"/>
                          <a:gd name="T44" fmla="*/ 8 w 17"/>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8" y="0"/>
                            </a:moveTo>
                            <a:lnTo>
                              <a:pt x="12" y="3"/>
                            </a:lnTo>
                            <a:lnTo>
                              <a:pt x="16" y="3"/>
                            </a:lnTo>
                            <a:lnTo>
                              <a:pt x="16" y="6"/>
                            </a:lnTo>
                            <a:lnTo>
                              <a:pt x="16" y="9"/>
                            </a:lnTo>
                            <a:lnTo>
                              <a:pt x="16" y="12"/>
                            </a:lnTo>
                            <a:lnTo>
                              <a:pt x="16" y="16"/>
                            </a:lnTo>
                            <a:lnTo>
                              <a:pt x="16" y="12"/>
                            </a:lnTo>
                            <a:lnTo>
                              <a:pt x="12" y="9"/>
                            </a:lnTo>
                            <a:lnTo>
                              <a:pt x="12" y="12"/>
                            </a:lnTo>
                            <a:lnTo>
                              <a:pt x="12" y="16"/>
                            </a:lnTo>
                            <a:lnTo>
                              <a:pt x="12" y="12"/>
                            </a:lnTo>
                            <a:lnTo>
                              <a:pt x="8" y="9"/>
                            </a:lnTo>
                            <a:lnTo>
                              <a:pt x="8" y="6"/>
                            </a:lnTo>
                            <a:lnTo>
                              <a:pt x="4" y="6"/>
                            </a:lnTo>
                            <a:lnTo>
                              <a:pt x="0" y="6"/>
                            </a:lnTo>
                            <a:lnTo>
                              <a:pt x="0" y="3"/>
                            </a:lnTo>
                            <a:lnTo>
                              <a:pt x="4" y="3"/>
                            </a:lnTo>
                            <a:lnTo>
                              <a:pt x="12" y="3"/>
                            </a:lnTo>
                            <a:lnTo>
                              <a:pt x="8" y="3"/>
                            </a:lnTo>
                            <a:lnTo>
                              <a:pt x="8"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75" name="Freeform 138"/>
                      <p:cNvSpPr>
                        <a:spLocks/>
                      </p:cNvSpPr>
                      <p:nvPr/>
                    </p:nvSpPr>
                    <p:spPr bwMode="auto">
                      <a:xfrm>
                        <a:off x="4207" y="1552"/>
                        <a:ext cx="17" cy="19"/>
                      </a:xfrm>
                      <a:custGeom>
                        <a:avLst/>
                        <a:gdLst>
                          <a:gd name="T0" fmla="*/ 6 w 17"/>
                          <a:gd name="T1" fmla="*/ 0 h 19"/>
                          <a:gd name="T2" fmla="*/ 9 w 17"/>
                          <a:gd name="T3" fmla="*/ 1 h 19"/>
                          <a:gd name="T4" fmla="*/ 9 w 17"/>
                          <a:gd name="T5" fmla="*/ 2 h 19"/>
                          <a:gd name="T6" fmla="*/ 12 w 17"/>
                          <a:gd name="T7" fmla="*/ 3 h 19"/>
                          <a:gd name="T8" fmla="*/ 16 w 17"/>
                          <a:gd name="T9" fmla="*/ 4 h 19"/>
                          <a:gd name="T10" fmla="*/ 12 w 17"/>
                          <a:gd name="T11" fmla="*/ 4 h 19"/>
                          <a:gd name="T12" fmla="*/ 12 w 17"/>
                          <a:gd name="T13" fmla="*/ 4 h 19"/>
                          <a:gd name="T14" fmla="*/ 12 w 17"/>
                          <a:gd name="T15" fmla="*/ 5 h 19"/>
                          <a:gd name="T16" fmla="*/ 9 w 17"/>
                          <a:gd name="T17" fmla="*/ 4 h 19"/>
                          <a:gd name="T18" fmla="*/ 9 w 17"/>
                          <a:gd name="T19" fmla="*/ 4 h 19"/>
                          <a:gd name="T20" fmla="*/ 12 w 17"/>
                          <a:gd name="T21" fmla="*/ 5 h 19"/>
                          <a:gd name="T22" fmla="*/ 6 w 17"/>
                          <a:gd name="T23" fmla="*/ 6 h 19"/>
                          <a:gd name="T24" fmla="*/ 9 w 17"/>
                          <a:gd name="T25" fmla="*/ 7 h 19"/>
                          <a:gd name="T26" fmla="*/ 3 w 17"/>
                          <a:gd name="T27" fmla="*/ 7 h 19"/>
                          <a:gd name="T28" fmla="*/ 6 w 17"/>
                          <a:gd name="T29" fmla="*/ 8 h 19"/>
                          <a:gd name="T30" fmla="*/ 6 w 17"/>
                          <a:gd name="T31" fmla="*/ 10 h 19"/>
                          <a:gd name="T32" fmla="*/ 6 w 17"/>
                          <a:gd name="T33" fmla="*/ 15 h 19"/>
                          <a:gd name="T34" fmla="*/ 9 w 17"/>
                          <a:gd name="T35" fmla="*/ 16 h 19"/>
                          <a:gd name="T36" fmla="*/ 12 w 17"/>
                          <a:gd name="T37" fmla="*/ 16 h 19"/>
                          <a:gd name="T38" fmla="*/ 16 w 17"/>
                          <a:gd name="T39" fmla="*/ 17 h 19"/>
                          <a:gd name="T40" fmla="*/ 12 w 17"/>
                          <a:gd name="T41" fmla="*/ 18 h 19"/>
                          <a:gd name="T42" fmla="*/ 9 w 17"/>
                          <a:gd name="T43" fmla="*/ 17 h 19"/>
                          <a:gd name="T44" fmla="*/ 6 w 17"/>
                          <a:gd name="T45" fmla="*/ 16 h 19"/>
                          <a:gd name="T46" fmla="*/ 3 w 17"/>
                          <a:gd name="T47" fmla="*/ 11 h 19"/>
                          <a:gd name="T48" fmla="*/ 0 w 17"/>
                          <a:gd name="T49" fmla="*/ 10 h 19"/>
                          <a:gd name="T50" fmla="*/ 0 w 17"/>
                          <a:gd name="T51" fmla="*/ 8 h 19"/>
                          <a:gd name="T52" fmla="*/ 0 w 17"/>
                          <a:gd name="T53" fmla="*/ 5 h 19"/>
                          <a:gd name="T54" fmla="*/ 3 w 17"/>
                          <a:gd name="T55" fmla="*/ 3 h 19"/>
                          <a:gd name="T56" fmla="*/ 3 w 17"/>
                          <a:gd name="T57" fmla="*/ 2 h 19"/>
                          <a:gd name="T58" fmla="*/ 6 w 17"/>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9"/>
                          <a:gd name="T92" fmla="*/ 17 w 17"/>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9">
                            <a:moveTo>
                              <a:pt x="6" y="0"/>
                            </a:moveTo>
                            <a:lnTo>
                              <a:pt x="9" y="1"/>
                            </a:lnTo>
                            <a:lnTo>
                              <a:pt x="9" y="2"/>
                            </a:lnTo>
                            <a:lnTo>
                              <a:pt x="12" y="3"/>
                            </a:lnTo>
                            <a:lnTo>
                              <a:pt x="16" y="4"/>
                            </a:lnTo>
                            <a:lnTo>
                              <a:pt x="12" y="4"/>
                            </a:lnTo>
                            <a:lnTo>
                              <a:pt x="12" y="5"/>
                            </a:lnTo>
                            <a:lnTo>
                              <a:pt x="9" y="4"/>
                            </a:lnTo>
                            <a:lnTo>
                              <a:pt x="12" y="5"/>
                            </a:lnTo>
                            <a:lnTo>
                              <a:pt x="6" y="6"/>
                            </a:lnTo>
                            <a:lnTo>
                              <a:pt x="9" y="7"/>
                            </a:lnTo>
                            <a:lnTo>
                              <a:pt x="3" y="7"/>
                            </a:lnTo>
                            <a:lnTo>
                              <a:pt x="6" y="8"/>
                            </a:lnTo>
                            <a:lnTo>
                              <a:pt x="6" y="10"/>
                            </a:lnTo>
                            <a:lnTo>
                              <a:pt x="6" y="15"/>
                            </a:lnTo>
                            <a:lnTo>
                              <a:pt x="9" y="16"/>
                            </a:lnTo>
                            <a:lnTo>
                              <a:pt x="12" y="16"/>
                            </a:lnTo>
                            <a:lnTo>
                              <a:pt x="16" y="17"/>
                            </a:lnTo>
                            <a:lnTo>
                              <a:pt x="12" y="18"/>
                            </a:lnTo>
                            <a:lnTo>
                              <a:pt x="9" y="17"/>
                            </a:lnTo>
                            <a:lnTo>
                              <a:pt x="6" y="16"/>
                            </a:lnTo>
                            <a:lnTo>
                              <a:pt x="3" y="11"/>
                            </a:lnTo>
                            <a:lnTo>
                              <a:pt x="0" y="10"/>
                            </a:lnTo>
                            <a:lnTo>
                              <a:pt x="0" y="8"/>
                            </a:lnTo>
                            <a:lnTo>
                              <a:pt x="0" y="5"/>
                            </a:lnTo>
                            <a:lnTo>
                              <a:pt x="3" y="3"/>
                            </a:lnTo>
                            <a:lnTo>
                              <a:pt x="3" y="2"/>
                            </a:lnTo>
                            <a:lnTo>
                              <a:pt x="6" y="0"/>
                            </a:lnTo>
                          </a:path>
                        </a:pathLst>
                      </a:custGeom>
                      <a:solidFill>
                        <a:srgbClr val="C08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76" name="Freeform 139"/>
                      <p:cNvSpPr>
                        <a:spLocks/>
                      </p:cNvSpPr>
                      <p:nvPr/>
                    </p:nvSpPr>
                    <p:spPr bwMode="auto">
                      <a:xfrm>
                        <a:off x="4210" y="1526"/>
                        <a:ext cx="32" cy="21"/>
                      </a:xfrm>
                      <a:custGeom>
                        <a:avLst/>
                        <a:gdLst>
                          <a:gd name="T0" fmla="*/ 26 w 32"/>
                          <a:gd name="T1" fmla="*/ 1 h 21"/>
                          <a:gd name="T2" fmla="*/ 23 w 32"/>
                          <a:gd name="T3" fmla="*/ 0 h 21"/>
                          <a:gd name="T4" fmla="*/ 20 w 32"/>
                          <a:gd name="T5" fmla="*/ 0 h 21"/>
                          <a:gd name="T6" fmla="*/ 16 w 32"/>
                          <a:gd name="T7" fmla="*/ 0 h 21"/>
                          <a:gd name="T8" fmla="*/ 12 w 32"/>
                          <a:gd name="T9" fmla="*/ 1 h 21"/>
                          <a:gd name="T10" fmla="*/ 9 w 32"/>
                          <a:gd name="T11" fmla="*/ 1 h 21"/>
                          <a:gd name="T12" fmla="*/ 6 w 32"/>
                          <a:gd name="T13" fmla="*/ 3 h 21"/>
                          <a:gd name="T14" fmla="*/ 3 w 32"/>
                          <a:gd name="T15" fmla="*/ 4 h 21"/>
                          <a:gd name="T16" fmla="*/ 0 w 32"/>
                          <a:gd name="T17" fmla="*/ 6 h 21"/>
                          <a:gd name="T18" fmla="*/ 2 w 32"/>
                          <a:gd name="T19" fmla="*/ 17 h 21"/>
                          <a:gd name="T20" fmla="*/ 12 w 32"/>
                          <a:gd name="T21" fmla="*/ 20 h 21"/>
                          <a:gd name="T22" fmla="*/ 16 w 32"/>
                          <a:gd name="T23" fmla="*/ 19 h 21"/>
                          <a:gd name="T24" fmla="*/ 18 w 32"/>
                          <a:gd name="T25" fmla="*/ 18 h 21"/>
                          <a:gd name="T26" fmla="*/ 21 w 32"/>
                          <a:gd name="T27" fmla="*/ 18 h 21"/>
                          <a:gd name="T28" fmla="*/ 24 w 32"/>
                          <a:gd name="T29" fmla="*/ 18 h 21"/>
                          <a:gd name="T30" fmla="*/ 31 w 32"/>
                          <a:gd name="T31" fmla="*/ 18 h 21"/>
                          <a:gd name="T32" fmla="*/ 26 w 32"/>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1"/>
                          <a:gd name="T53" fmla="*/ 32 w 3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1">
                            <a:moveTo>
                              <a:pt x="26" y="1"/>
                            </a:moveTo>
                            <a:lnTo>
                              <a:pt x="23" y="0"/>
                            </a:lnTo>
                            <a:lnTo>
                              <a:pt x="20" y="0"/>
                            </a:lnTo>
                            <a:lnTo>
                              <a:pt x="16" y="0"/>
                            </a:lnTo>
                            <a:lnTo>
                              <a:pt x="12" y="1"/>
                            </a:lnTo>
                            <a:lnTo>
                              <a:pt x="9" y="1"/>
                            </a:lnTo>
                            <a:lnTo>
                              <a:pt x="6" y="3"/>
                            </a:lnTo>
                            <a:lnTo>
                              <a:pt x="3" y="4"/>
                            </a:lnTo>
                            <a:lnTo>
                              <a:pt x="0" y="6"/>
                            </a:lnTo>
                            <a:lnTo>
                              <a:pt x="2" y="17"/>
                            </a:lnTo>
                            <a:lnTo>
                              <a:pt x="12" y="20"/>
                            </a:lnTo>
                            <a:lnTo>
                              <a:pt x="16" y="19"/>
                            </a:lnTo>
                            <a:lnTo>
                              <a:pt x="18" y="18"/>
                            </a:lnTo>
                            <a:lnTo>
                              <a:pt x="21" y="18"/>
                            </a:lnTo>
                            <a:lnTo>
                              <a:pt x="24" y="18"/>
                            </a:lnTo>
                            <a:lnTo>
                              <a:pt x="31" y="18"/>
                            </a:lnTo>
                            <a:lnTo>
                              <a:pt x="26" y="1"/>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grpSp>
              </p:grpSp>
            </p:grpSp>
            <p:grpSp>
              <p:nvGrpSpPr>
                <p:cNvPr id="19555" name="Group 140"/>
                <p:cNvGrpSpPr>
                  <a:grpSpLocks/>
                </p:cNvGrpSpPr>
                <p:nvPr/>
              </p:nvGrpSpPr>
              <p:grpSpPr bwMode="auto">
                <a:xfrm>
                  <a:off x="4196" y="1561"/>
                  <a:ext cx="32" cy="26"/>
                  <a:chOff x="4196" y="1561"/>
                  <a:chExt cx="32" cy="26"/>
                </a:xfrm>
              </p:grpSpPr>
              <p:sp>
                <p:nvSpPr>
                  <p:cNvPr id="19556" name="Freeform 141"/>
                  <p:cNvSpPr>
                    <a:spLocks/>
                  </p:cNvSpPr>
                  <p:nvPr/>
                </p:nvSpPr>
                <p:spPr bwMode="auto">
                  <a:xfrm>
                    <a:off x="4197" y="1561"/>
                    <a:ext cx="31" cy="17"/>
                  </a:xfrm>
                  <a:custGeom>
                    <a:avLst/>
                    <a:gdLst>
                      <a:gd name="T0" fmla="*/ 30 w 31"/>
                      <a:gd name="T1" fmla="*/ 0 h 17"/>
                      <a:gd name="T2" fmla="*/ 26 w 31"/>
                      <a:gd name="T3" fmla="*/ 0 h 17"/>
                      <a:gd name="T4" fmla="*/ 18 w 31"/>
                      <a:gd name="T5" fmla="*/ 1 h 17"/>
                      <a:gd name="T6" fmla="*/ 14 w 31"/>
                      <a:gd name="T7" fmla="*/ 1 h 17"/>
                      <a:gd name="T8" fmla="*/ 10 w 31"/>
                      <a:gd name="T9" fmla="*/ 3 h 17"/>
                      <a:gd name="T10" fmla="*/ 6 w 31"/>
                      <a:gd name="T11" fmla="*/ 3 h 17"/>
                      <a:gd name="T12" fmla="*/ 0 w 31"/>
                      <a:gd name="T13" fmla="*/ 3 h 17"/>
                      <a:gd name="T14" fmla="*/ 0 w 31"/>
                      <a:gd name="T15" fmla="*/ 5 h 17"/>
                      <a:gd name="T16" fmla="*/ 2 w 31"/>
                      <a:gd name="T17" fmla="*/ 7 h 17"/>
                      <a:gd name="T18" fmla="*/ 2 w 31"/>
                      <a:gd name="T19" fmla="*/ 5 h 17"/>
                      <a:gd name="T20" fmla="*/ 4 w 31"/>
                      <a:gd name="T21" fmla="*/ 5 h 17"/>
                      <a:gd name="T22" fmla="*/ 3 w 31"/>
                      <a:gd name="T23" fmla="*/ 5 h 17"/>
                      <a:gd name="T24" fmla="*/ 2 w 31"/>
                      <a:gd name="T25" fmla="*/ 7 h 17"/>
                      <a:gd name="T26" fmla="*/ 3 w 31"/>
                      <a:gd name="T27" fmla="*/ 7 h 17"/>
                      <a:gd name="T28" fmla="*/ 3 w 31"/>
                      <a:gd name="T29" fmla="*/ 10 h 17"/>
                      <a:gd name="T30" fmla="*/ 4 w 31"/>
                      <a:gd name="T31" fmla="*/ 10 h 17"/>
                      <a:gd name="T32" fmla="*/ 7 w 31"/>
                      <a:gd name="T33" fmla="*/ 8 h 17"/>
                      <a:gd name="T34" fmla="*/ 8 w 31"/>
                      <a:gd name="T35" fmla="*/ 8 h 17"/>
                      <a:gd name="T36" fmla="*/ 6 w 31"/>
                      <a:gd name="T37" fmla="*/ 10 h 17"/>
                      <a:gd name="T38" fmla="*/ 5 w 31"/>
                      <a:gd name="T39" fmla="*/ 10 h 17"/>
                      <a:gd name="T40" fmla="*/ 4 w 31"/>
                      <a:gd name="T41" fmla="*/ 12 h 17"/>
                      <a:gd name="T42" fmla="*/ 5 w 31"/>
                      <a:gd name="T43" fmla="*/ 14 h 17"/>
                      <a:gd name="T44" fmla="*/ 7 w 31"/>
                      <a:gd name="T45" fmla="*/ 14 h 17"/>
                      <a:gd name="T46" fmla="*/ 8 w 31"/>
                      <a:gd name="T47" fmla="*/ 14 h 17"/>
                      <a:gd name="T48" fmla="*/ 9 w 31"/>
                      <a:gd name="T49" fmla="*/ 12 h 17"/>
                      <a:gd name="T50" fmla="*/ 10 w 31"/>
                      <a:gd name="T51" fmla="*/ 10 h 17"/>
                      <a:gd name="T52" fmla="*/ 12 w 31"/>
                      <a:gd name="T53" fmla="*/ 7 h 17"/>
                      <a:gd name="T54" fmla="*/ 14 w 31"/>
                      <a:gd name="T55" fmla="*/ 7 h 17"/>
                      <a:gd name="T56" fmla="*/ 16 w 31"/>
                      <a:gd name="T57" fmla="*/ 7 h 17"/>
                      <a:gd name="T58" fmla="*/ 15 w 31"/>
                      <a:gd name="T59" fmla="*/ 8 h 17"/>
                      <a:gd name="T60" fmla="*/ 16 w 31"/>
                      <a:gd name="T61" fmla="*/ 10 h 17"/>
                      <a:gd name="T62" fmla="*/ 16 w 31"/>
                      <a:gd name="T63" fmla="*/ 14 h 17"/>
                      <a:gd name="T64" fmla="*/ 16 w 31"/>
                      <a:gd name="T65" fmla="*/ 16 h 17"/>
                      <a:gd name="T66" fmla="*/ 18 w 31"/>
                      <a:gd name="T67" fmla="*/ 16 h 17"/>
                      <a:gd name="T68" fmla="*/ 19 w 31"/>
                      <a:gd name="T69" fmla="*/ 16 h 17"/>
                      <a:gd name="T70" fmla="*/ 19 w 31"/>
                      <a:gd name="T71" fmla="*/ 14 h 17"/>
                      <a:gd name="T72" fmla="*/ 19 w 31"/>
                      <a:gd name="T73" fmla="*/ 14 h 17"/>
                      <a:gd name="T74" fmla="*/ 18 w 31"/>
                      <a:gd name="T75" fmla="*/ 12 h 17"/>
                      <a:gd name="T76" fmla="*/ 18 w 31"/>
                      <a:gd name="T77" fmla="*/ 10 h 17"/>
                      <a:gd name="T78" fmla="*/ 18 w 31"/>
                      <a:gd name="T79" fmla="*/ 8 h 17"/>
                      <a:gd name="T80" fmla="*/ 19 w 31"/>
                      <a:gd name="T81" fmla="*/ 7 h 17"/>
                      <a:gd name="T82" fmla="*/ 20 w 31"/>
                      <a:gd name="T83" fmla="*/ 5 h 17"/>
                      <a:gd name="T84" fmla="*/ 22 w 31"/>
                      <a:gd name="T85" fmla="*/ 5 h 17"/>
                      <a:gd name="T86" fmla="*/ 25 w 31"/>
                      <a:gd name="T87" fmla="*/ 5 h 17"/>
                      <a:gd name="T88" fmla="*/ 29 w 31"/>
                      <a:gd name="T89" fmla="*/ 3 h 17"/>
                      <a:gd name="T90" fmla="*/ 30 w 31"/>
                      <a:gd name="T91" fmla="*/ 0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
                      <a:gd name="T139" fmla="*/ 0 h 17"/>
                      <a:gd name="T140" fmla="*/ 31 w 31"/>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 h="17">
                        <a:moveTo>
                          <a:pt x="30" y="0"/>
                        </a:moveTo>
                        <a:lnTo>
                          <a:pt x="26" y="0"/>
                        </a:lnTo>
                        <a:lnTo>
                          <a:pt x="18" y="1"/>
                        </a:lnTo>
                        <a:lnTo>
                          <a:pt x="14" y="1"/>
                        </a:lnTo>
                        <a:lnTo>
                          <a:pt x="10" y="3"/>
                        </a:lnTo>
                        <a:lnTo>
                          <a:pt x="6" y="3"/>
                        </a:lnTo>
                        <a:lnTo>
                          <a:pt x="0" y="3"/>
                        </a:lnTo>
                        <a:lnTo>
                          <a:pt x="0" y="5"/>
                        </a:lnTo>
                        <a:lnTo>
                          <a:pt x="2" y="7"/>
                        </a:lnTo>
                        <a:lnTo>
                          <a:pt x="2" y="5"/>
                        </a:lnTo>
                        <a:lnTo>
                          <a:pt x="4" y="5"/>
                        </a:lnTo>
                        <a:lnTo>
                          <a:pt x="3" y="5"/>
                        </a:lnTo>
                        <a:lnTo>
                          <a:pt x="2" y="7"/>
                        </a:lnTo>
                        <a:lnTo>
                          <a:pt x="3" y="7"/>
                        </a:lnTo>
                        <a:lnTo>
                          <a:pt x="3" y="10"/>
                        </a:lnTo>
                        <a:lnTo>
                          <a:pt x="4" y="10"/>
                        </a:lnTo>
                        <a:lnTo>
                          <a:pt x="7" y="8"/>
                        </a:lnTo>
                        <a:lnTo>
                          <a:pt x="8" y="8"/>
                        </a:lnTo>
                        <a:lnTo>
                          <a:pt x="6" y="10"/>
                        </a:lnTo>
                        <a:lnTo>
                          <a:pt x="5" y="10"/>
                        </a:lnTo>
                        <a:lnTo>
                          <a:pt x="4" y="12"/>
                        </a:lnTo>
                        <a:lnTo>
                          <a:pt x="5" y="14"/>
                        </a:lnTo>
                        <a:lnTo>
                          <a:pt x="7" y="14"/>
                        </a:lnTo>
                        <a:lnTo>
                          <a:pt x="8" y="14"/>
                        </a:lnTo>
                        <a:lnTo>
                          <a:pt x="9" y="12"/>
                        </a:lnTo>
                        <a:lnTo>
                          <a:pt x="10" y="10"/>
                        </a:lnTo>
                        <a:lnTo>
                          <a:pt x="12" y="7"/>
                        </a:lnTo>
                        <a:lnTo>
                          <a:pt x="14" y="7"/>
                        </a:lnTo>
                        <a:lnTo>
                          <a:pt x="16" y="7"/>
                        </a:lnTo>
                        <a:lnTo>
                          <a:pt x="15" y="8"/>
                        </a:lnTo>
                        <a:lnTo>
                          <a:pt x="16" y="10"/>
                        </a:lnTo>
                        <a:lnTo>
                          <a:pt x="16" y="14"/>
                        </a:lnTo>
                        <a:lnTo>
                          <a:pt x="16" y="16"/>
                        </a:lnTo>
                        <a:lnTo>
                          <a:pt x="18" y="16"/>
                        </a:lnTo>
                        <a:lnTo>
                          <a:pt x="19" y="16"/>
                        </a:lnTo>
                        <a:lnTo>
                          <a:pt x="19" y="14"/>
                        </a:lnTo>
                        <a:lnTo>
                          <a:pt x="18" y="12"/>
                        </a:lnTo>
                        <a:lnTo>
                          <a:pt x="18" y="10"/>
                        </a:lnTo>
                        <a:lnTo>
                          <a:pt x="18" y="8"/>
                        </a:lnTo>
                        <a:lnTo>
                          <a:pt x="19" y="7"/>
                        </a:lnTo>
                        <a:lnTo>
                          <a:pt x="20" y="5"/>
                        </a:lnTo>
                        <a:lnTo>
                          <a:pt x="22" y="5"/>
                        </a:lnTo>
                        <a:lnTo>
                          <a:pt x="25" y="5"/>
                        </a:lnTo>
                        <a:lnTo>
                          <a:pt x="29" y="3"/>
                        </a:lnTo>
                        <a:lnTo>
                          <a:pt x="30" y="0"/>
                        </a:lnTo>
                      </a:path>
                    </a:pathLst>
                  </a:custGeom>
                  <a:solidFill>
                    <a:srgbClr val="FF6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57" name="Freeform 142"/>
                  <p:cNvSpPr>
                    <a:spLocks/>
                  </p:cNvSpPr>
                  <p:nvPr/>
                </p:nvSpPr>
                <p:spPr bwMode="auto">
                  <a:xfrm>
                    <a:off x="4196" y="15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0" y="0"/>
                        </a:move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58" name="Freeform 143"/>
                  <p:cNvSpPr>
                    <a:spLocks/>
                  </p:cNvSpPr>
                  <p:nvPr/>
                </p:nvSpPr>
                <p:spPr bwMode="auto">
                  <a:xfrm>
                    <a:off x="4197" y="1567"/>
                    <a:ext cx="17" cy="1"/>
                  </a:xfrm>
                  <a:custGeom>
                    <a:avLst/>
                    <a:gdLst>
                      <a:gd name="T0" fmla="*/ 16 w 17"/>
                      <a:gd name="T1" fmla="*/ 0 h 1"/>
                      <a:gd name="T2" fmla="*/ 0 w 17"/>
                      <a:gd name="T3" fmla="*/ 0 h 1"/>
                      <a:gd name="T4" fmla="*/ 0 w 17"/>
                      <a:gd name="T5" fmla="*/ 0 h 1"/>
                      <a:gd name="T6" fmla="*/ 0 w 17"/>
                      <a:gd name="T7" fmla="*/ 0 h 1"/>
                      <a:gd name="T8" fmla="*/ 0 w 17"/>
                      <a:gd name="T9" fmla="*/ 0 h 1"/>
                      <a:gd name="T10" fmla="*/ 0 w 17"/>
                      <a:gd name="T11" fmla="*/ 0 h 1"/>
                      <a:gd name="T12" fmla="*/ 0 w 17"/>
                      <a:gd name="T13" fmla="*/ 0 h 1"/>
                      <a:gd name="T14" fmla="*/ 0 w 17"/>
                      <a:gd name="T15" fmla="*/ 0 h 1"/>
                      <a:gd name="T16" fmla="*/ 0 w 17"/>
                      <a:gd name="T17" fmla="*/ 0 h 1"/>
                      <a:gd name="T18" fmla="*/ 0 w 17"/>
                      <a:gd name="T19" fmla="*/ 0 h 1"/>
                      <a:gd name="T20" fmla="*/ 16 w 17"/>
                      <a:gd name="T21" fmla="*/ 0 h 1"/>
                      <a:gd name="T22" fmla="*/ 16 w 17"/>
                      <a:gd name="T23" fmla="*/ 0 h 1"/>
                      <a:gd name="T24" fmla="*/ 16 w 17"/>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
                      <a:gd name="T41" fmla="*/ 17 w 17"/>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
                        <a:moveTo>
                          <a:pt x="16" y="0"/>
                        </a:moveTo>
                        <a:lnTo>
                          <a:pt x="0" y="0"/>
                        </a:lnTo>
                        <a:lnTo>
                          <a:pt x="16"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59" name="Freeform 144"/>
                  <p:cNvSpPr>
                    <a:spLocks/>
                  </p:cNvSpPr>
                  <p:nvPr/>
                </p:nvSpPr>
                <p:spPr bwMode="auto">
                  <a:xfrm>
                    <a:off x="4202" y="157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
                      <a:gd name="T47" fmla="*/ 1 w 1"/>
                      <a:gd name="T48" fmla="*/ 1 h 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
                        <a:moveTo>
                          <a:pt x="0" y="0"/>
                        </a:move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60" name="Freeform 145"/>
                  <p:cNvSpPr>
                    <a:spLocks/>
                  </p:cNvSpPr>
                  <p:nvPr/>
                </p:nvSpPr>
                <p:spPr bwMode="auto">
                  <a:xfrm>
                    <a:off x="4215" y="1570"/>
                    <a:ext cx="1" cy="17"/>
                  </a:xfrm>
                  <a:custGeom>
                    <a:avLst/>
                    <a:gdLst>
                      <a:gd name="T0" fmla="*/ 0 w 1"/>
                      <a:gd name="T1" fmla="*/ 0 h 17"/>
                      <a:gd name="T2" fmla="*/ 0 w 1"/>
                      <a:gd name="T3" fmla="*/ 0 h 17"/>
                      <a:gd name="T4" fmla="*/ 0 w 1"/>
                      <a:gd name="T5" fmla="*/ 8 h 17"/>
                      <a:gd name="T6" fmla="*/ 0 w 1"/>
                      <a:gd name="T7" fmla="*/ 8 h 17"/>
                      <a:gd name="T8" fmla="*/ 0 w 1"/>
                      <a:gd name="T9" fmla="*/ 8 h 17"/>
                      <a:gd name="T10" fmla="*/ 0 w 1"/>
                      <a:gd name="T11" fmla="*/ 16 h 17"/>
                      <a:gd name="T12" fmla="*/ 0 w 1"/>
                      <a:gd name="T13" fmla="*/ 16 h 17"/>
                      <a:gd name="T14" fmla="*/ 0 w 1"/>
                      <a:gd name="T15" fmla="*/ 16 h 17"/>
                      <a:gd name="T16" fmla="*/ 0 w 1"/>
                      <a:gd name="T17" fmla="*/ 16 h 17"/>
                      <a:gd name="T18" fmla="*/ 0 w 1"/>
                      <a:gd name="T19" fmla="*/ 16 h 17"/>
                      <a:gd name="T20" fmla="*/ 0 w 1"/>
                      <a:gd name="T21" fmla="*/ 16 h 17"/>
                      <a:gd name="T22" fmla="*/ 0 w 1"/>
                      <a:gd name="T23" fmla="*/ 8 h 17"/>
                      <a:gd name="T24" fmla="*/ 0 w 1"/>
                      <a:gd name="T25" fmla="*/ 8 h 17"/>
                      <a:gd name="T26" fmla="*/ 0 w 1"/>
                      <a:gd name="T27" fmla="*/ 0 h 17"/>
                      <a:gd name="T28" fmla="*/ 0 w 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7"/>
                      <a:gd name="T47" fmla="*/ 1 w 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7">
                        <a:moveTo>
                          <a:pt x="0" y="0"/>
                        </a:moveTo>
                        <a:lnTo>
                          <a:pt x="0" y="0"/>
                        </a:lnTo>
                        <a:lnTo>
                          <a:pt x="0" y="8"/>
                        </a:lnTo>
                        <a:lnTo>
                          <a:pt x="0" y="16"/>
                        </a:lnTo>
                        <a:lnTo>
                          <a:pt x="0" y="8"/>
                        </a:lnTo>
                        <a:lnTo>
                          <a:pt x="0" y="0"/>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grpSp>
          </p:grpSp>
          <p:sp>
            <p:nvSpPr>
              <p:cNvPr id="19553" name="Freeform 146"/>
              <p:cNvSpPr>
                <a:spLocks/>
              </p:cNvSpPr>
              <p:nvPr/>
            </p:nvSpPr>
            <p:spPr bwMode="auto">
              <a:xfrm>
                <a:off x="4225" y="1541"/>
                <a:ext cx="24" cy="27"/>
              </a:xfrm>
              <a:custGeom>
                <a:avLst/>
                <a:gdLst>
                  <a:gd name="T0" fmla="*/ 23 w 24"/>
                  <a:gd name="T1" fmla="*/ 4 h 27"/>
                  <a:gd name="T2" fmla="*/ 21 w 24"/>
                  <a:gd name="T3" fmla="*/ 3 h 27"/>
                  <a:gd name="T4" fmla="*/ 19 w 24"/>
                  <a:gd name="T5" fmla="*/ 1 h 27"/>
                  <a:gd name="T6" fmla="*/ 17 w 24"/>
                  <a:gd name="T7" fmla="*/ 0 h 27"/>
                  <a:gd name="T8" fmla="*/ 15 w 24"/>
                  <a:gd name="T9" fmla="*/ 0 h 27"/>
                  <a:gd name="T10" fmla="*/ 14 w 24"/>
                  <a:gd name="T11" fmla="*/ 1 h 27"/>
                  <a:gd name="T12" fmla="*/ 14 w 24"/>
                  <a:gd name="T13" fmla="*/ 2 h 27"/>
                  <a:gd name="T14" fmla="*/ 14 w 24"/>
                  <a:gd name="T15" fmla="*/ 3 h 27"/>
                  <a:gd name="T16" fmla="*/ 15 w 24"/>
                  <a:gd name="T17" fmla="*/ 3 h 27"/>
                  <a:gd name="T18" fmla="*/ 14 w 24"/>
                  <a:gd name="T19" fmla="*/ 3 h 27"/>
                  <a:gd name="T20" fmla="*/ 12 w 24"/>
                  <a:gd name="T21" fmla="*/ 3 h 27"/>
                  <a:gd name="T22" fmla="*/ 10 w 24"/>
                  <a:gd name="T23" fmla="*/ 4 h 27"/>
                  <a:gd name="T24" fmla="*/ 9 w 24"/>
                  <a:gd name="T25" fmla="*/ 5 h 27"/>
                  <a:gd name="T26" fmla="*/ 6 w 24"/>
                  <a:gd name="T27" fmla="*/ 6 h 27"/>
                  <a:gd name="T28" fmla="*/ 6 w 24"/>
                  <a:gd name="T29" fmla="*/ 8 h 27"/>
                  <a:gd name="T30" fmla="*/ 5 w 24"/>
                  <a:gd name="T31" fmla="*/ 8 h 27"/>
                  <a:gd name="T32" fmla="*/ 4 w 24"/>
                  <a:gd name="T33" fmla="*/ 9 h 27"/>
                  <a:gd name="T34" fmla="*/ 4 w 24"/>
                  <a:gd name="T35" fmla="*/ 10 h 27"/>
                  <a:gd name="T36" fmla="*/ 4 w 24"/>
                  <a:gd name="T37" fmla="*/ 11 h 27"/>
                  <a:gd name="T38" fmla="*/ 4 w 24"/>
                  <a:gd name="T39" fmla="*/ 11 h 27"/>
                  <a:gd name="T40" fmla="*/ 3 w 24"/>
                  <a:gd name="T41" fmla="*/ 11 h 27"/>
                  <a:gd name="T42" fmla="*/ 3 w 24"/>
                  <a:gd name="T43" fmla="*/ 12 h 27"/>
                  <a:gd name="T44" fmla="*/ 1 w 24"/>
                  <a:gd name="T45" fmla="*/ 12 h 27"/>
                  <a:gd name="T46" fmla="*/ 0 w 24"/>
                  <a:gd name="T47" fmla="*/ 14 h 27"/>
                  <a:gd name="T48" fmla="*/ 0 w 24"/>
                  <a:gd name="T49" fmla="*/ 16 h 27"/>
                  <a:gd name="T50" fmla="*/ 1 w 24"/>
                  <a:gd name="T51" fmla="*/ 17 h 27"/>
                  <a:gd name="T52" fmla="*/ 1 w 24"/>
                  <a:gd name="T53" fmla="*/ 19 h 27"/>
                  <a:gd name="T54" fmla="*/ 3 w 24"/>
                  <a:gd name="T55" fmla="*/ 22 h 27"/>
                  <a:gd name="T56" fmla="*/ 4 w 24"/>
                  <a:gd name="T57" fmla="*/ 24 h 27"/>
                  <a:gd name="T58" fmla="*/ 6 w 24"/>
                  <a:gd name="T59" fmla="*/ 26 h 27"/>
                  <a:gd name="T60" fmla="*/ 8 w 24"/>
                  <a:gd name="T61" fmla="*/ 25 h 27"/>
                  <a:gd name="T62" fmla="*/ 5 w 24"/>
                  <a:gd name="T63" fmla="*/ 24 h 27"/>
                  <a:gd name="T64" fmla="*/ 4 w 24"/>
                  <a:gd name="T65" fmla="*/ 21 h 27"/>
                  <a:gd name="T66" fmla="*/ 7 w 24"/>
                  <a:gd name="T67" fmla="*/ 23 h 27"/>
                  <a:gd name="T68" fmla="*/ 7 w 24"/>
                  <a:gd name="T69" fmla="*/ 22 h 27"/>
                  <a:gd name="T70" fmla="*/ 7 w 24"/>
                  <a:gd name="T71" fmla="*/ 19 h 27"/>
                  <a:gd name="T72" fmla="*/ 10 w 24"/>
                  <a:gd name="T73" fmla="*/ 22 h 27"/>
                  <a:gd name="T74" fmla="*/ 11 w 24"/>
                  <a:gd name="T75" fmla="*/ 21 h 27"/>
                  <a:gd name="T76" fmla="*/ 11 w 24"/>
                  <a:gd name="T77" fmla="*/ 20 h 27"/>
                  <a:gd name="T78" fmla="*/ 8 w 24"/>
                  <a:gd name="T79" fmla="*/ 15 h 27"/>
                  <a:gd name="T80" fmla="*/ 12 w 24"/>
                  <a:gd name="T81" fmla="*/ 18 h 27"/>
                  <a:gd name="T82" fmla="*/ 9 w 24"/>
                  <a:gd name="T83" fmla="*/ 13 h 27"/>
                  <a:gd name="T84" fmla="*/ 13 w 24"/>
                  <a:gd name="T85" fmla="*/ 14 h 27"/>
                  <a:gd name="T86" fmla="*/ 11 w 24"/>
                  <a:gd name="T87" fmla="*/ 11 h 27"/>
                  <a:gd name="T88" fmla="*/ 16 w 24"/>
                  <a:gd name="T89" fmla="*/ 13 h 27"/>
                  <a:gd name="T90" fmla="*/ 15 w 24"/>
                  <a:gd name="T91" fmla="*/ 9 h 27"/>
                  <a:gd name="T92" fmla="*/ 18 w 24"/>
                  <a:gd name="T93" fmla="*/ 11 h 27"/>
                  <a:gd name="T94" fmla="*/ 18 w 24"/>
                  <a:gd name="T95" fmla="*/ 9 h 27"/>
                  <a:gd name="T96" fmla="*/ 19 w 24"/>
                  <a:gd name="T97" fmla="*/ 7 h 27"/>
                  <a:gd name="T98" fmla="*/ 18 w 24"/>
                  <a:gd name="T99" fmla="*/ 5 h 27"/>
                  <a:gd name="T100" fmla="*/ 18 w 24"/>
                  <a:gd name="T101" fmla="*/ 3 h 27"/>
                  <a:gd name="T102" fmla="*/ 20 w 24"/>
                  <a:gd name="T103" fmla="*/ 4 h 27"/>
                  <a:gd name="T104" fmla="*/ 22 w 24"/>
                  <a:gd name="T105" fmla="*/ 4 h 27"/>
                  <a:gd name="T106" fmla="*/ 23 w 24"/>
                  <a:gd name="T107" fmla="*/ 4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
                  <a:gd name="T163" fmla="*/ 0 h 27"/>
                  <a:gd name="T164" fmla="*/ 24 w 24"/>
                  <a:gd name="T165" fmla="*/ 27 h 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 h="27">
                    <a:moveTo>
                      <a:pt x="23" y="4"/>
                    </a:moveTo>
                    <a:lnTo>
                      <a:pt x="21" y="3"/>
                    </a:lnTo>
                    <a:lnTo>
                      <a:pt x="19" y="1"/>
                    </a:lnTo>
                    <a:lnTo>
                      <a:pt x="17" y="0"/>
                    </a:lnTo>
                    <a:lnTo>
                      <a:pt x="15" y="0"/>
                    </a:lnTo>
                    <a:lnTo>
                      <a:pt x="14" y="1"/>
                    </a:lnTo>
                    <a:lnTo>
                      <a:pt x="14" y="2"/>
                    </a:lnTo>
                    <a:lnTo>
                      <a:pt x="14" y="3"/>
                    </a:lnTo>
                    <a:lnTo>
                      <a:pt x="15" y="3"/>
                    </a:lnTo>
                    <a:lnTo>
                      <a:pt x="14" y="3"/>
                    </a:lnTo>
                    <a:lnTo>
                      <a:pt x="12" y="3"/>
                    </a:lnTo>
                    <a:lnTo>
                      <a:pt x="10" y="4"/>
                    </a:lnTo>
                    <a:lnTo>
                      <a:pt x="9" y="5"/>
                    </a:lnTo>
                    <a:lnTo>
                      <a:pt x="6" y="6"/>
                    </a:lnTo>
                    <a:lnTo>
                      <a:pt x="6" y="8"/>
                    </a:lnTo>
                    <a:lnTo>
                      <a:pt x="5" y="8"/>
                    </a:lnTo>
                    <a:lnTo>
                      <a:pt x="4" y="9"/>
                    </a:lnTo>
                    <a:lnTo>
                      <a:pt x="4" y="10"/>
                    </a:lnTo>
                    <a:lnTo>
                      <a:pt x="4" y="11"/>
                    </a:lnTo>
                    <a:lnTo>
                      <a:pt x="3" y="11"/>
                    </a:lnTo>
                    <a:lnTo>
                      <a:pt x="3" y="12"/>
                    </a:lnTo>
                    <a:lnTo>
                      <a:pt x="1" y="12"/>
                    </a:lnTo>
                    <a:lnTo>
                      <a:pt x="0" y="14"/>
                    </a:lnTo>
                    <a:lnTo>
                      <a:pt x="0" y="16"/>
                    </a:lnTo>
                    <a:lnTo>
                      <a:pt x="1" y="17"/>
                    </a:lnTo>
                    <a:lnTo>
                      <a:pt x="1" y="19"/>
                    </a:lnTo>
                    <a:lnTo>
                      <a:pt x="3" y="22"/>
                    </a:lnTo>
                    <a:lnTo>
                      <a:pt x="4" y="24"/>
                    </a:lnTo>
                    <a:lnTo>
                      <a:pt x="6" y="26"/>
                    </a:lnTo>
                    <a:lnTo>
                      <a:pt x="8" y="25"/>
                    </a:lnTo>
                    <a:lnTo>
                      <a:pt x="5" y="24"/>
                    </a:lnTo>
                    <a:lnTo>
                      <a:pt x="4" y="21"/>
                    </a:lnTo>
                    <a:lnTo>
                      <a:pt x="7" y="23"/>
                    </a:lnTo>
                    <a:lnTo>
                      <a:pt x="7" y="22"/>
                    </a:lnTo>
                    <a:lnTo>
                      <a:pt x="7" y="19"/>
                    </a:lnTo>
                    <a:lnTo>
                      <a:pt x="10" y="22"/>
                    </a:lnTo>
                    <a:lnTo>
                      <a:pt x="11" y="21"/>
                    </a:lnTo>
                    <a:lnTo>
                      <a:pt x="11" y="20"/>
                    </a:lnTo>
                    <a:lnTo>
                      <a:pt x="8" y="15"/>
                    </a:lnTo>
                    <a:lnTo>
                      <a:pt x="12" y="18"/>
                    </a:lnTo>
                    <a:lnTo>
                      <a:pt x="9" y="13"/>
                    </a:lnTo>
                    <a:lnTo>
                      <a:pt x="13" y="14"/>
                    </a:lnTo>
                    <a:lnTo>
                      <a:pt x="11" y="11"/>
                    </a:lnTo>
                    <a:lnTo>
                      <a:pt x="16" y="13"/>
                    </a:lnTo>
                    <a:lnTo>
                      <a:pt x="15" y="9"/>
                    </a:lnTo>
                    <a:lnTo>
                      <a:pt x="18" y="11"/>
                    </a:lnTo>
                    <a:lnTo>
                      <a:pt x="18" y="9"/>
                    </a:lnTo>
                    <a:lnTo>
                      <a:pt x="19" y="7"/>
                    </a:lnTo>
                    <a:lnTo>
                      <a:pt x="18" y="5"/>
                    </a:lnTo>
                    <a:lnTo>
                      <a:pt x="18" y="3"/>
                    </a:lnTo>
                    <a:lnTo>
                      <a:pt x="20" y="4"/>
                    </a:lnTo>
                    <a:lnTo>
                      <a:pt x="22" y="4"/>
                    </a:lnTo>
                    <a:lnTo>
                      <a:pt x="23" y="4"/>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grpSp>
        <p:grpSp>
          <p:nvGrpSpPr>
            <p:cNvPr id="19536" name="Group 147"/>
            <p:cNvGrpSpPr>
              <a:grpSpLocks/>
            </p:cNvGrpSpPr>
            <p:nvPr/>
          </p:nvGrpSpPr>
          <p:grpSpPr bwMode="auto">
            <a:xfrm>
              <a:off x="4186" y="1529"/>
              <a:ext cx="48" cy="43"/>
              <a:chOff x="4186" y="1529"/>
              <a:chExt cx="48" cy="43"/>
            </a:xfrm>
          </p:grpSpPr>
          <p:grpSp>
            <p:nvGrpSpPr>
              <p:cNvPr id="19537" name="Group 148"/>
              <p:cNvGrpSpPr>
                <a:grpSpLocks/>
              </p:cNvGrpSpPr>
              <p:nvPr/>
            </p:nvGrpSpPr>
            <p:grpSpPr bwMode="auto">
              <a:xfrm>
                <a:off x="4189" y="1529"/>
                <a:ext cx="45" cy="37"/>
                <a:chOff x="4189" y="1529"/>
                <a:chExt cx="45" cy="37"/>
              </a:xfrm>
            </p:grpSpPr>
            <p:sp>
              <p:nvSpPr>
                <p:cNvPr id="19541" name="Freeform 149"/>
                <p:cNvSpPr>
                  <a:spLocks/>
                </p:cNvSpPr>
                <p:nvPr/>
              </p:nvSpPr>
              <p:spPr bwMode="auto">
                <a:xfrm>
                  <a:off x="4217" y="1529"/>
                  <a:ext cx="17" cy="17"/>
                </a:xfrm>
                <a:custGeom>
                  <a:avLst/>
                  <a:gdLst>
                    <a:gd name="T0" fmla="*/ 0 w 17"/>
                    <a:gd name="T1" fmla="*/ 5 h 17"/>
                    <a:gd name="T2" fmla="*/ 1 w 17"/>
                    <a:gd name="T3" fmla="*/ 2 h 17"/>
                    <a:gd name="T4" fmla="*/ 3 w 17"/>
                    <a:gd name="T5" fmla="*/ 2 h 17"/>
                    <a:gd name="T6" fmla="*/ 5 w 17"/>
                    <a:gd name="T7" fmla="*/ 0 h 17"/>
                    <a:gd name="T8" fmla="*/ 8 w 17"/>
                    <a:gd name="T9" fmla="*/ 0 h 17"/>
                    <a:gd name="T10" fmla="*/ 8 w 17"/>
                    <a:gd name="T11" fmla="*/ 2 h 17"/>
                    <a:gd name="T12" fmla="*/ 10 w 17"/>
                    <a:gd name="T13" fmla="*/ 2 h 17"/>
                    <a:gd name="T14" fmla="*/ 12 w 17"/>
                    <a:gd name="T15" fmla="*/ 0 h 17"/>
                    <a:gd name="T16" fmla="*/ 14 w 17"/>
                    <a:gd name="T17" fmla="*/ 0 h 17"/>
                    <a:gd name="T18" fmla="*/ 16 w 17"/>
                    <a:gd name="T19" fmla="*/ 0 h 17"/>
                    <a:gd name="T20" fmla="*/ 16 w 17"/>
                    <a:gd name="T21" fmla="*/ 2 h 17"/>
                    <a:gd name="T22" fmla="*/ 14 w 17"/>
                    <a:gd name="T23" fmla="*/ 2 h 17"/>
                    <a:gd name="T24" fmla="*/ 10 w 17"/>
                    <a:gd name="T25" fmla="*/ 5 h 17"/>
                    <a:gd name="T26" fmla="*/ 16 w 17"/>
                    <a:gd name="T27" fmla="*/ 5 h 17"/>
                    <a:gd name="T28" fmla="*/ 12 w 17"/>
                    <a:gd name="T29" fmla="*/ 8 h 17"/>
                    <a:gd name="T30" fmla="*/ 16 w 17"/>
                    <a:gd name="T31" fmla="*/ 8 h 17"/>
                    <a:gd name="T32" fmla="*/ 14 w 17"/>
                    <a:gd name="T33" fmla="*/ 10 h 17"/>
                    <a:gd name="T34" fmla="*/ 14 w 17"/>
                    <a:gd name="T35" fmla="*/ 13 h 17"/>
                    <a:gd name="T36" fmla="*/ 8 w 17"/>
                    <a:gd name="T37" fmla="*/ 16 h 17"/>
                    <a:gd name="T38" fmla="*/ 8 w 17"/>
                    <a:gd name="T39" fmla="*/ 13 h 17"/>
                    <a:gd name="T40" fmla="*/ 3 w 17"/>
                    <a:gd name="T41" fmla="*/ 13 h 17"/>
                    <a:gd name="T42" fmla="*/ 3 w 17"/>
                    <a:gd name="T43" fmla="*/ 10 h 17"/>
                    <a:gd name="T44" fmla="*/ 1 w 17"/>
                    <a:gd name="T45" fmla="*/ 10 h 17"/>
                    <a:gd name="T46" fmla="*/ 0 w 17"/>
                    <a:gd name="T47" fmla="*/ 8 h 17"/>
                    <a:gd name="T48" fmla="*/ 0 w 17"/>
                    <a:gd name="T49" fmla="*/ 5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5"/>
                      </a:moveTo>
                      <a:lnTo>
                        <a:pt x="1" y="2"/>
                      </a:lnTo>
                      <a:lnTo>
                        <a:pt x="3" y="2"/>
                      </a:lnTo>
                      <a:lnTo>
                        <a:pt x="5" y="0"/>
                      </a:lnTo>
                      <a:lnTo>
                        <a:pt x="8" y="0"/>
                      </a:lnTo>
                      <a:lnTo>
                        <a:pt x="8" y="2"/>
                      </a:lnTo>
                      <a:lnTo>
                        <a:pt x="10" y="2"/>
                      </a:lnTo>
                      <a:lnTo>
                        <a:pt x="12" y="0"/>
                      </a:lnTo>
                      <a:lnTo>
                        <a:pt x="14" y="0"/>
                      </a:lnTo>
                      <a:lnTo>
                        <a:pt x="16" y="0"/>
                      </a:lnTo>
                      <a:lnTo>
                        <a:pt x="16" y="2"/>
                      </a:lnTo>
                      <a:lnTo>
                        <a:pt x="14" y="2"/>
                      </a:lnTo>
                      <a:lnTo>
                        <a:pt x="10" y="5"/>
                      </a:lnTo>
                      <a:lnTo>
                        <a:pt x="16" y="5"/>
                      </a:lnTo>
                      <a:lnTo>
                        <a:pt x="12" y="8"/>
                      </a:lnTo>
                      <a:lnTo>
                        <a:pt x="16" y="8"/>
                      </a:lnTo>
                      <a:lnTo>
                        <a:pt x="14" y="10"/>
                      </a:lnTo>
                      <a:lnTo>
                        <a:pt x="14" y="13"/>
                      </a:lnTo>
                      <a:lnTo>
                        <a:pt x="8" y="16"/>
                      </a:lnTo>
                      <a:lnTo>
                        <a:pt x="8" y="13"/>
                      </a:lnTo>
                      <a:lnTo>
                        <a:pt x="3" y="13"/>
                      </a:lnTo>
                      <a:lnTo>
                        <a:pt x="3" y="10"/>
                      </a:lnTo>
                      <a:lnTo>
                        <a:pt x="1" y="10"/>
                      </a:lnTo>
                      <a:lnTo>
                        <a:pt x="0" y="8"/>
                      </a:lnTo>
                      <a:lnTo>
                        <a:pt x="0" y="5"/>
                      </a:lnTo>
                    </a:path>
                  </a:pathLst>
                </a:custGeom>
                <a:solidFill>
                  <a:srgbClr val="60402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2" name="Freeform 150"/>
                <p:cNvSpPr>
                  <a:spLocks/>
                </p:cNvSpPr>
                <p:nvPr/>
              </p:nvSpPr>
              <p:spPr bwMode="auto">
                <a:xfrm>
                  <a:off x="4209" y="1531"/>
                  <a:ext cx="18" cy="17"/>
                </a:xfrm>
                <a:custGeom>
                  <a:avLst/>
                  <a:gdLst>
                    <a:gd name="T0" fmla="*/ 1 w 18"/>
                    <a:gd name="T1" fmla="*/ 4 h 17"/>
                    <a:gd name="T2" fmla="*/ 3 w 18"/>
                    <a:gd name="T3" fmla="*/ 3 h 17"/>
                    <a:gd name="T4" fmla="*/ 4 w 18"/>
                    <a:gd name="T5" fmla="*/ 1 h 17"/>
                    <a:gd name="T6" fmla="*/ 7 w 18"/>
                    <a:gd name="T7" fmla="*/ 0 h 17"/>
                    <a:gd name="T8" fmla="*/ 6 w 18"/>
                    <a:gd name="T9" fmla="*/ 1 h 17"/>
                    <a:gd name="T10" fmla="*/ 8 w 18"/>
                    <a:gd name="T11" fmla="*/ 1 h 17"/>
                    <a:gd name="T12" fmla="*/ 9 w 18"/>
                    <a:gd name="T13" fmla="*/ 0 h 17"/>
                    <a:gd name="T14" fmla="*/ 11 w 18"/>
                    <a:gd name="T15" fmla="*/ 0 h 17"/>
                    <a:gd name="T16" fmla="*/ 10 w 18"/>
                    <a:gd name="T17" fmla="*/ 1 h 17"/>
                    <a:gd name="T18" fmla="*/ 9 w 18"/>
                    <a:gd name="T19" fmla="*/ 1 h 17"/>
                    <a:gd name="T20" fmla="*/ 8 w 18"/>
                    <a:gd name="T21" fmla="*/ 3 h 17"/>
                    <a:gd name="T22" fmla="*/ 7 w 18"/>
                    <a:gd name="T23" fmla="*/ 4 h 17"/>
                    <a:gd name="T24" fmla="*/ 9 w 18"/>
                    <a:gd name="T25" fmla="*/ 3 h 17"/>
                    <a:gd name="T26" fmla="*/ 11 w 18"/>
                    <a:gd name="T27" fmla="*/ 1 h 17"/>
                    <a:gd name="T28" fmla="*/ 13 w 18"/>
                    <a:gd name="T29" fmla="*/ 3 h 17"/>
                    <a:gd name="T30" fmla="*/ 12 w 18"/>
                    <a:gd name="T31" fmla="*/ 3 h 17"/>
                    <a:gd name="T32" fmla="*/ 10 w 18"/>
                    <a:gd name="T33" fmla="*/ 4 h 17"/>
                    <a:gd name="T34" fmla="*/ 9 w 18"/>
                    <a:gd name="T35" fmla="*/ 6 h 17"/>
                    <a:gd name="T36" fmla="*/ 11 w 18"/>
                    <a:gd name="T37" fmla="*/ 4 h 17"/>
                    <a:gd name="T38" fmla="*/ 12 w 18"/>
                    <a:gd name="T39" fmla="*/ 4 h 17"/>
                    <a:gd name="T40" fmla="*/ 14 w 18"/>
                    <a:gd name="T41" fmla="*/ 4 h 17"/>
                    <a:gd name="T42" fmla="*/ 14 w 18"/>
                    <a:gd name="T43" fmla="*/ 6 h 17"/>
                    <a:gd name="T44" fmla="*/ 14 w 18"/>
                    <a:gd name="T45" fmla="*/ 8 h 17"/>
                    <a:gd name="T46" fmla="*/ 13 w 18"/>
                    <a:gd name="T47" fmla="*/ 9 h 17"/>
                    <a:gd name="T48" fmla="*/ 16 w 18"/>
                    <a:gd name="T49" fmla="*/ 8 h 17"/>
                    <a:gd name="T50" fmla="*/ 15 w 18"/>
                    <a:gd name="T51" fmla="*/ 9 h 17"/>
                    <a:gd name="T52" fmla="*/ 12 w 18"/>
                    <a:gd name="T53" fmla="*/ 11 h 17"/>
                    <a:gd name="T54" fmla="*/ 15 w 18"/>
                    <a:gd name="T55" fmla="*/ 11 h 17"/>
                    <a:gd name="T56" fmla="*/ 17 w 18"/>
                    <a:gd name="T57" fmla="*/ 11 h 17"/>
                    <a:gd name="T58" fmla="*/ 9 w 18"/>
                    <a:gd name="T59" fmla="*/ 16 h 17"/>
                    <a:gd name="T60" fmla="*/ 0 w 18"/>
                    <a:gd name="T61" fmla="*/ 6 h 17"/>
                    <a:gd name="T62" fmla="*/ 1 w 18"/>
                    <a:gd name="T63" fmla="*/ 4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7"/>
                    <a:gd name="T98" fmla="*/ 18 w 18"/>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7">
                      <a:moveTo>
                        <a:pt x="1" y="4"/>
                      </a:moveTo>
                      <a:lnTo>
                        <a:pt x="3" y="3"/>
                      </a:lnTo>
                      <a:lnTo>
                        <a:pt x="4" y="1"/>
                      </a:lnTo>
                      <a:lnTo>
                        <a:pt x="7" y="0"/>
                      </a:lnTo>
                      <a:lnTo>
                        <a:pt x="6" y="1"/>
                      </a:lnTo>
                      <a:lnTo>
                        <a:pt x="8" y="1"/>
                      </a:lnTo>
                      <a:lnTo>
                        <a:pt x="9" y="0"/>
                      </a:lnTo>
                      <a:lnTo>
                        <a:pt x="11" y="0"/>
                      </a:lnTo>
                      <a:lnTo>
                        <a:pt x="10" y="1"/>
                      </a:lnTo>
                      <a:lnTo>
                        <a:pt x="9" y="1"/>
                      </a:lnTo>
                      <a:lnTo>
                        <a:pt x="8" y="3"/>
                      </a:lnTo>
                      <a:lnTo>
                        <a:pt x="7" y="4"/>
                      </a:lnTo>
                      <a:lnTo>
                        <a:pt x="9" y="3"/>
                      </a:lnTo>
                      <a:lnTo>
                        <a:pt x="11" y="1"/>
                      </a:lnTo>
                      <a:lnTo>
                        <a:pt x="13" y="3"/>
                      </a:lnTo>
                      <a:lnTo>
                        <a:pt x="12" y="3"/>
                      </a:lnTo>
                      <a:lnTo>
                        <a:pt x="10" y="4"/>
                      </a:lnTo>
                      <a:lnTo>
                        <a:pt x="9" y="6"/>
                      </a:lnTo>
                      <a:lnTo>
                        <a:pt x="11" y="4"/>
                      </a:lnTo>
                      <a:lnTo>
                        <a:pt x="12" y="4"/>
                      </a:lnTo>
                      <a:lnTo>
                        <a:pt x="14" y="4"/>
                      </a:lnTo>
                      <a:lnTo>
                        <a:pt x="14" y="6"/>
                      </a:lnTo>
                      <a:lnTo>
                        <a:pt x="14" y="8"/>
                      </a:lnTo>
                      <a:lnTo>
                        <a:pt x="13" y="9"/>
                      </a:lnTo>
                      <a:lnTo>
                        <a:pt x="16" y="8"/>
                      </a:lnTo>
                      <a:lnTo>
                        <a:pt x="15" y="9"/>
                      </a:lnTo>
                      <a:lnTo>
                        <a:pt x="12" y="11"/>
                      </a:lnTo>
                      <a:lnTo>
                        <a:pt x="15" y="11"/>
                      </a:lnTo>
                      <a:lnTo>
                        <a:pt x="17" y="11"/>
                      </a:lnTo>
                      <a:lnTo>
                        <a:pt x="9" y="16"/>
                      </a:lnTo>
                      <a:lnTo>
                        <a:pt x="0" y="6"/>
                      </a:lnTo>
                      <a:lnTo>
                        <a:pt x="1" y="4"/>
                      </a:lnTo>
                    </a:path>
                  </a:pathLst>
                </a:custGeom>
                <a:solidFill>
                  <a:srgbClr val="A0806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3" name="Freeform 151"/>
                <p:cNvSpPr>
                  <a:spLocks/>
                </p:cNvSpPr>
                <p:nvPr/>
              </p:nvSpPr>
              <p:spPr bwMode="auto">
                <a:xfrm>
                  <a:off x="4189" y="1532"/>
                  <a:ext cx="37" cy="24"/>
                </a:xfrm>
                <a:custGeom>
                  <a:avLst/>
                  <a:gdLst>
                    <a:gd name="T0" fmla="*/ 28 w 37"/>
                    <a:gd name="T1" fmla="*/ 14 h 24"/>
                    <a:gd name="T2" fmla="*/ 35 w 37"/>
                    <a:gd name="T3" fmla="*/ 13 h 24"/>
                    <a:gd name="T4" fmla="*/ 36 w 37"/>
                    <a:gd name="T5" fmla="*/ 12 h 24"/>
                    <a:gd name="T6" fmla="*/ 33 w 37"/>
                    <a:gd name="T7" fmla="*/ 12 h 24"/>
                    <a:gd name="T8" fmla="*/ 36 w 37"/>
                    <a:gd name="T9" fmla="*/ 11 h 24"/>
                    <a:gd name="T10" fmla="*/ 32 w 37"/>
                    <a:gd name="T11" fmla="*/ 11 h 24"/>
                    <a:gd name="T12" fmla="*/ 35 w 37"/>
                    <a:gd name="T13" fmla="*/ 9 h 24"/>
                    <a:gd name="T14" fmla="*/ 36 w 37"/>
                    <a:gd name="T15" fmla="*/ 8 h 24"/>
                    <a:gd name="T16" fmla="*/ 34 w 37"/>
                    <a:gd name="T17" fmla="*/ 9 h 24"/>
                    <a:gd name="T18" fmla="*/ 31 w 37"/>
                    <a:gd name="T19" fmla="*/ 10 h 24"/>
                    <a:gd name="T20" fmla="*/ 33 w 37"/>
                    <a:gd name="T21" fmla="*/ 8 h 24"/>
                    <a:gd name="T22" fmla="*/ 30 w 37"/>
                    <a:gd name="T23" fmla="*/ 9 h 24"/>
                    <a:gd name="T24" fmla="*/ 33 w 37"/>
                    <a:gd name="T25" fmla="*/ 6 h 24"/>
                    <a:gd name="T26" fmla="*/ 29 w 37"/>
                    <a:gd name="T27" fmla="*/ 7 h 24"/>
                    <a:gd name="T28" fmla="*/ 30 w 37"/>
                    <a:gd name="T29" fmla="*/ 5 h 24"/>
                    <a:gd name="T30" fmla="*/ 32 w 37"/>
                    <a:gd name="T31" fmla="*/ 4 h 24"/>
                    <a:gd name="T32" fmla="*/ 29 w 37"/>
                    <a:gd name="T33" fmla="*/ 4 h 24"/>
                    <a:gd name="T34" fmla="*/ 27 w 37"/>
                    <a:gd name="T35" fmla="*/ 5 h 24"/>
                    <a:gd name="T36" fmla="*/ 29 w 37"/>
                    <a:gd name="T37" fmla="*/ 3 h 24"/>
                    <a:gd name="T38" fmla="*/ 25 w 37"/>
                    <a:gd name="T39" fmla="*/ 3 h 24"/>
                    <a:gd name="T40" fmla="*/ 27 w 37"/>
                    <a:gd name="T41" fmla="*/ 2 h 24"/>
                    <a:gd name="T42" fmla="*/ 24 w 37"/>
                    <a:gd name="T43" fmla="*/ 2 h 24"/>
                    <a:gd name="T44" fmla="*/ 24 w 37"/>
                    <a:gd name="T45" fmla="*/ 1 h 24"/>
                    <a:gd name="T46" fmla="*/ 24 w 37"/>
                    <a:gd name="T47" fmla="*/ 0 h 24"/>
                    <a:gd name="T48" fmla="*/ 22 w 37"/>
                    <a:gd name="T49" fmla="*/ 1 h 24"/>
                    <a:gd name="T50" fmla="*/ 20 w 37"/>
                    <a:gd name="T51" fmla="*/ 2 h 24"/>
                    <a:gd name="T52" fmla="*/ 21 w 37"/>
                    <a:gd name="T53" fmla="*/ 1 h 24"/>
                    <a:gd name="T54" fmla="*/ 20 w 37"/>
                    <a:gd name="T55" fmla="*/ 0 h 24"/>
                    <a:gd name="T56" fmla="*/ 18 w 37"/>
                    <a:gd name="T57" fmla="*/ 1 h 24"/>
                    <a:gd name="T58" fmla="*/ 17 w 37"/>
                    <a:gd name="T59" fmla="*/ 2 h 24"/>
                    <a:gd name="T60" fmla="*/ 16 w 37"/>
                    <a:gd name="T61" fmla="*/ 1 h 24"/>
                    <a:gd name="T62" fmla="*/ 15 w 37"/>
                    <a:gd name="T63" fmla="*/ 2 h 24"/>
                    <a:gd name="T64" fmla="*/ 14 w 37"/>
                    <a:gd name="T65" fmla="*/ 1 h 24"/>
                    <a:gd name="T66" fmla="*/ 13 w 37"/>
                    <a:gd name="T67" fmla="*/ 3 h 24"/>
                    <a:gd name="T68" fmla="*/ 11 w 37"/>
                    <a:gd name="T69" fmla="*/ 6 h 24"/>
                    <a:gd name="T70" fmla="*/ 11 w 37"/>
                    <a:gd name="T71" fmla="*/ 4 h 24"/>
                    <a:gd name="T72" fmla="*/ 10 w 37"/>
                    <a:gd name="T73" fmla="*/ 5 h 24"/>
                    <a:gd name="T74" fmla="*/ 9 w 37"/>
                    <a:gd name="T75" fmla="*/ 4 h 24"/>
                    <a:gd name="T76" fmla="*/ 9 w 37"/>
                    <a:gd name="T77" fmla="*/ 6 h 24"/>
                    <a:gd name="T78" fmla="*/ 7 w 37"/>
                    <a:gd name="T79" fmla="*/ 8 h 24"/>
                    <a:gd name="T80" fmla="*/ 7 w 37"/>
                    <a:gd name="T81" fmla="*/ 6 h 24"/>
                    <a:gd name="T82" fmla="*/ 5 w 37"/>
                    <a:gd name="T83" fmla="*/ 10 h 24"/>
                    <a:gd name="T84" fmla="*/ 4 w 37"/>
                    <a:gd name="T85" fmla="*/ 10 h 24"/>
                    <a:gd name="T86" fmla="*/ 4 w 37"/>
                    <a:gd name="T87" fmla="*/ 11 h 24"/>
                    <a:gd name="T88" fmla="*/ 3 w 37"/>
                    <a:gd name="T89" fmla="*/ 11 h 24"/>
                    <a:gd name="T90" fmla="*/ 2 w 37"/>
                    <a:gd name="T91" fmla="*/ 12 h 24"/>
                    <a:gd name="T92" fmla="*/ 1 w 37"/>
                    <a:gd name="T93" fmla="*/ 12 h 24"/>
                    <a:gd name="T94" fmla="*/ 0 w 37"/>
                    <a:gd name="T95" fmla="*/ 12 h 24"/>
                    <a:gd name="T96" fmla="*/ 1 w 37"/>
                    <a:gd name="T97" fmla="*/ 15 h 24"/>
                    <a:gd name="T98" fmla="*/ 0 w 37"/>
                    <a:gd name="T99" fmla="*/ 15 h 24"/>
                    <a:gd name="T100" fmla="*/ 0 w 37"/>
                    <a:gd name="T101" fmla="*/ 16 h 24"/>
                    <a:gd name="T102" fmla="*/ 1 w 37"/>
                    <a:gd name="T103" fmla="*/ 17 h 24"/>
                    <a:gd name="T104" fmla="*/ 0 w 37"/>
                    <a:gd name="T105" fmla="*/ 18 h 24"/>
                    <a:gd name="T106" fmla="*/ 1 w 37"/>
                    <a:gd name="T107" fmla="*/ 19 h 24"/>
                    <a:gd name="T108" fmla="*/ 2 w 37"/>
                    <a:gd name="T109" fmla="*/ 20 h 24"/>
                    <a:gd name="T110" fmla="*/ 7 w 37"/>
                    <a:gd name="T111" fmla="*/ 23 h 24"/>
                    <a:gd name="T112" fmla="*/ 13 w 37"/>
                    <a:gd name="T113" fmla="*/ 22 h 24"/>
                    <a:gd name="T114" fmla="*/ 28 w 37"/>
                    <a:gd name="T115" fmla="*/ 14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
                    <a:gd name="T175" fmla="*/ 0 h 24"/>
                    <a:gd name="T176" fmla="*/ 37 w 37"/>
                    <a:gd name="T177" fmla="*/ 24 h 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 h="24">
                      <a:moveTo>
                        <a:pt x="28" y="14"/>
                      </a:moveTo>
                      <a:lnTo>
                        <a:pt x="35" y="13"/>
                      </a:lnTo>
                      <a:lnTo>
                        <a:pt x="36" y="12"/>
                      </a:lnTo>
                      <a:lnTo>
                        <a:pt x="33" y="12"/>
                      </a:lnTo>
                      <a:lnTo>
                        <a:pt x="36" y="11"/>
                      </a:lnTo>
                      <a:lnTo>
                        <a:pt x="32" y="11"/>
                      </a:lnTo>
                      <a:lnTo>
                        <a:pt x="35" y="9"/>
                      </a:lnTo>
                      <a:lnTo>
                        <a:pt x="36" y="8"/>
                      </a:lnTo>
                      <a:lnTo>
                        <a:pt x="34" y="9"/>
                      </a:lnTo>
                      <a:lnTo>
                        <a:pt x="31" y="10"/>
                      </a:lnTo>
                      <a:lnTo>
                        <a:pt x="33" y="8"/>
                      </a:lnTo>
                      <a:lnTo>
                        <a:pt x="30" y="9"/>
                      </a:lnTo>
                      <a:lnTo>
                        <a:pt x="33" y="6"/>
                      </a:lnTo>
                      <a:lnTo>
                        <a:pt x="29" y="7"/>
                      </a:lnTo>
                      <a:lnTo>
                        <a:pt x="30" y="5"/>
                      </a:lnTo>
                      <a:lnTo>
                        <a:pt x="32" y="4"/>
                      </a:lnTo>
                      <a:lnTo>
                        <a:pt x="29" y="4"/>
                      </a:lnTo>
                      <a:lnTo>
                        <a:pt x="27" y="5"/>
                      </a:lnTo>
                      <a:lnTo>
                        <a:pt x="29" y="3"/>
                      </a:lnTo>
                      <a:lnTo>
                        <a:pt x="25" y="3"/>
                      </a:lnTo>
                      <a:lnTo>
                        <a:pt x="27" y="2"/>
                      </a:lnTo>
                      <a:lnTo>
                        <a:pt x="24" y="2"/>
                      </a:lnTo>
                      <a:lnTo>
                        <a:pt x="24" y="1"/>
                      </a:lnTo>
                      <a:lnTo>
                        <a:pt x="24" y="0"/>
                      </a:lnTo>
                      <a:lnTo>
                        <a:pt x="22" y="1"/>
                      </a:lnTo>
                      <a:lnTo>
                        <a:pt x="20" y="2"/>
                      </a:lnTo>
                      <a:lnTo>
                        <a:pt x="21" y="1"/>
                      </a:lnTo>
                      <a:lnTo>
                        <a:pt x="20" y="0"/>
                      </a:lnTo>
                      <a:lnTo>
                        <a:pt x="18" y="1"/>
                      </a:lnTo>
                      <a:lnTo>
                        <a:pt x="17" y="2"/>
                      </a:lnTo>
                      <a:lnTo>
                        <a:pt x="16" y="1"/>
                      </a:lnTo>
                      <a:lnTo>
                        <a:pt x="15" y="2"/>
                      </a:lnTo>
                      <a:lnTo>
                        <a:pt x="14" y="1"/>
                      </a:lnTo>
                      <a:lnTo>
                        <a:pt x="13" y="3"/>
                      </a:lnTo>
                      <a:lnTo>
                        <a:pt x="11" y="6"/>
                      </a:lnTo>
                      <a:lnTo>
                        <a:pt x="11" y="4"/>
                      </a:lnTo>
                      <a:lnTo>
                        <a:pt x="10" y="5"/>
                      </a:lnTo>
                      <a:lnTo>
                        <a:pt x="9" y="4"/>
                      </a:lnTo>
                      <a:lnTo>
                        <a:pt x="9" y="6"/>
                      </a:lnTo>
                      <a:lnTo>
                        <a:pt x="7" y="8"/>
                      </a:lnTo>
                      <a:lnTo>
                        <a:pt x="7" y="6"/>
                      </a:lnTo>
                      <a:lnTo>
                        <a:pt x="5" y="10"/>
                      </a:lnTo>
                      <a:lnTo>
                        <a:pt x="4" y="10"/>
                      </a:lnTo>
                      <a:lnTo>
                        <a:pt x="4" y="11"/>
                      </a:lnTo>
                      <a:lnTo>
                        <a:pt x="3" y="11"/>
                      </a:lnTo>
                      <a:lnTo>
                        <a:pt x="2" y="12"/>
                      </a:lnTo>
                      <a:lnTo>
                        <a:pt x="1" y="12"/>
                      </a:lnTo>
                      <a:lnTo>
                        <a:pt x="0" y="12"/>
                      </a:lnTo>
                      <a:lnTo>
                        <a:pt x="1" y="15"/>
                      </a:lnTo>
                      <a:lnTo>
                        <a:pt x="0" y="15"/>
                      </a:lnTo>
                      <a:lnTo>
                        <a:pt x="0" y="16"/>
                      </a:lnTo>
                      <a:lnTo>
                        <a:pt x="1" y="17"/>
                      </a:lnTo>
                      <a:lnTo>
                        <a:pt x="0" y="18"/>
                      </a:lnTo>
                      <a:lnTo>
                        <a:pt x="1" y="19"/>
                      </a:lnTo>
                      <a:lnTo>
                        <a:pt x="2" y="20"/>
                      </a:lnTo>
                      <a:lnTo>
                        <a:pt x="7" y="23"/>
                      </a:lnTo>
                      <a:lnTo>
                        <a:pt x="13" y="22"/>
                      </a:lnTo>
                      <a:lnTo>
                        <a:pt x="28" y="14"/>
                      </a:lnTo>
                    </a:path>
                  </a:pathLst>
                </a:custGeom>
                <a:solidFill>
                  <a:srgbClr val="FFFFE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4" name="Freeform 152"/>
                <p:cNvSpPr>
                  <a:spLocks/>
                </p:cNvSpPr>
                <p:nvPr/>
              </p:nvSpPr>
              <p:spPr bwMode="auto">
                <a:xfrm>
                  <a:off x="4196" y="1541"/>
                  <a:ext cx="29" cy="17"/>
                </a:xfrm>
                <a:custGeom>
                  <a:avLst/>
                  <a:gdLst>
                    <a:gd name="T0" fmla="*/ 16 w 29"/>
                    <a:gd name="T1" fmla="*/ 4 h 17"/>
                    <a:gd name="T2" fmla="*/ 24 w 29"/>
                    <a:gd name="T3" fmla="*/ 1 h 17"/>
                    <a:gd name="T4" fmla="*/ 25 w 29"/>
                    <a:gd name="T5" fmla="*/ 1 h 17"/>
                    <a:gd name="T6" fmla="*/ 28 w 29"/>
                    <a:gd name="T7" fmla="*/ 0 h 17"/>
                    <a:gd name="T8" fmla="*/ 27 w 29"/>
                    <a:gd name="T9" fmla="*/ 2 h 17"/>
                    <a:gd name="T10" fmla="*/ 24 w 29"/>
                    <a:gd name="T11" fmla="*/ 3 h 17"/>
                    <a:gd name="T12" fmla="*/ 26 w 29"/>
                    <a:gd name="T13" fmla="*/ 4 h 17"/>
                    <a:gd name="T14" fmla="*/ 23 w 29"/>
                    <a:gd name="T15" fmla="*/ 4 h 17"/>
                    <a:gd name="T16" fmla="*/ 27 w 29"/>
                    <a:gd name="T17" fmla="*/ 4 h 17"/>
                    <a:gd name="T18" fmla="*/ 22 w 29"/>
                    <a:gd name="T19" fmla="*/ 6 h 17"/>
                    <a:gd name="T20" fmla="*/ 28 w 29"/>
                    <a:gd name="T21" fmla="*/ 6 h 17"/>
                    <a:gd name="T22" fmla="*/ 22 w 29"/>
                    <a:gd name="T23" fmla="*/ 10 h 17"/>
                    <a:gd name="T24" fmla="*/ 19 w 29"/>
                    <a:gd name="T25" fmla="*/ 10 h 17"/>
                    <a:gd name="T26" fmla="*/ 16 w 29"/>
                    <a:gd name="T27" fmla="*/ 11 h 17"/>
                    <a:gd name="T28" fmla="*/ 13 w 29"/>
                    <a:gd name="T29" fmla="*/ 12 h 17"/>
                    <a:gd name="T30" fmla="*/ 11 w 29"/>
                    <a:gd name="T31" fmla="*/ 13 h 17"/>
                    <a:gd name="T32" fmla="*/ 9 w 29"/>
                    <a:gd name="T33" fmla="*/ 14 h 17"/>
                    <a:gd name="T34" fmla="*/ 7 w 29"/>
                    <a:gd name="T35" fmla="*/ 16 h 17"/>
                    <a:gd name="T36" fmla="*/ 7 w 29"/>
                    <a:gd name="T37" fmla="*/ 13 h 17"/>
                    <a:gd name="T38" fmla="*/ 7 w 29"/>
                    <a:gd name="T39" fmla="*/ 12 h 17"/>
                    <a:gd name="T40" fmla="*/ 1 w 29"/>
                    <a:gd name="T41" fmla="*/ 16 h 17"/>
                    <a:gd name="T42" fmla="*/ 0 w 29"/>
                    <a:gd name="T43" fmla="*/ 14 h 17"/>
                    <a:gd name="T44" fmla="*/ 10 w 29"/>
                    <a:gd name="T45" fmla="*/ 10 h 17"/>
                    <a:gd name="T46" fmla="*/ 11 w 29"/>
                    <a:gd name="T47" fmla="*/ 8 h 17"/>
                    <a:gd name="T48" fmla="*/ 14 w 29"/>
                    <a:gd name="T49" fmla="*/ 8 h 17"/>
                    <a:gd name="T50" fmla="*/ 16 w 29"/>
                    <a:gd name="T51" fmla="*/ 4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17"/>
                    <a:gd name="T80" fmla="*/ 29 w 29"/>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17">
                      <a:moveTo>
                        <a:pt x="16" y="4"/>
                      </a:moveTo>
                      <a:lnTo>
                        <a:pt x="24" y="1"/>
                      </a:lnTo>
                      <a:lnTo>
                        <a:pt x="25" y="1"/>
                      </a:lnTo>
                      <a:lnTo>
                        <a:pt x="28" y="0"/>
                      </a:lnTo>
                      <a:lnTo>
                        <a:pt x="27" y="2"/>
                      </a:lnTo>
                      <a:lnTo>
                        <a:pt x="24" y="3"/>
                      </a:lnTo>
                      <a:lnTo>
                        <a:pt x="26" y="4"/>
                      </a:lnTo>
                      <a:lnTo>
                        <a:pt x="23" y="4"/>
                      </a:lnTo>
                      <a:lnTo>
                        <a:pt x="27" y="4"/>
                      </a:lnTo>
                      <a:lnTo>
                        <a:pt x="22" y="6"/>
                      </a:lnTo>
                      <a:lnTo>
                        <a:pt x="28" y="6"/>
                      </a:lnTo>
                      <a:lnTo>
                        <a:pt x="22" y="10"/>
                      </a:lnTo>
                      <a:lnTo>
                        <a:pt x="19" y="10"/>
                      </a:lnTo>
                      <a:lnTo>
                        <a:pt x="16" y="11"/>
                      </a:lnTo>
                      <a:lnTo>
                        <a:pt x="13" y="12"/>
                      </a:lnTo>
                      <a:lnTo>
                        <a:pt x="11" y="13"/>
                      </a:lnTo>
                      <a:lnTo>
                        <a:pt x="9" y="14"/>
                      </a:lnTo>
                      <a:lnTo>
                        <a:pt x="7" y="16"/>
                      </a:lnTo>
                      <a:lnTo>
                        <a:pt x="7" y="13"/>
                      </a:lnTo>
                      <a:lnTo>
                        <a:pt x="7" y="12"/>
                      </a:lnTo>
                      <a:lnTo>
                        <a:pt x="1" y="16"/>
                      </a:lnTo>
                      <a:lnTo>
                        <a:pt x="0" y="14"/>
                      </a:lnTo>
                      <a:lnTo>
                        <a:pt x="10" y="10"/>
                      </a:lnTo>
                      <a:lnTo>
                        <a:pt x="11" y="8"/>
                      </a:lnTo>
                      <a:lnTo>
                        <a:pt x="14" y="8"/>
                      </a:lnTo>
                      <a:lnTo>
                        <a:pt x="16" y="4"/>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5" name="Freeform 153"/>
                <p:cNvSpPr>
                  <a:spLocks/>
                </p:cNvSpPr>
                <p:nvPr/>
              </p:nvSpPr>
              <p:spPr bwMode="auto">
                <a:xfrm>
                  <a:off x="4206" y="1544"/>
                  <a:ext cx="17" cy="17"/>
                </a:xfrm>
                <a:custGeom>
                  <a:avLst/>
                  <a:gdLst>
                    <a:gd name="T0" fmla="*/ 16 w 17"/>
                    <a:gd name="T1" fmla="*/ 0 h 17"/>
                    <a:gd name="T2" fmla="*/ 14 w 17"/>
                    <a:gd name="T3" fmla="*/ 2 h 17"/>
                    <a:gd name="T4" fmla="*/ 12 w 17"/>
                    <a:gd name="T5" fmla="*/ 2 h 17"/>
                    <a:gd name="T6" fmla="*/ 7 w 17"/>
                    <a:gd name="T7" fmla="*/ 9 h 17"/>
                    <a:gd name="T8" fmla="*/ 5 w 17"/>
                    <a:gd name="T9" fmla="*/ 9 h 17"/>
                    <a:gd name="T10" fmla="*/ 3 w 17"/>
                    <a:gd name="T11" fmla="*/ 11 h 17"/>
                    <a:gd name="T12" fmla="*/ 0 w 17"/>
                    <a:gd name="T13" fmla="*/ 16 h 17"/>
                    <a:gd name="T14" fmla="*/ 3 w 17"/>
                    <a:gd name="T15" fmla="*/ 13 h 17"/>
                    <a:gd name="T16" fmla="*/ 3 w 17"/>
                    <a:gd name="T17" fmla="*/ 16 h 17"/>
                    <a:gd name="T18" fmla="*/ 10 w 17"/>
                    <a:gd name="T19" fmla="*/ 9 h 17"/>
                    <a:gd name="T20" fmla="*/ 14 w 17"/>
                    <a:gd name="T21" fmla="*/ 4 h 17"/>
                    <a:gd name="T22" fmla="*/ 16 w 17"/>
                    <a:gd name="T23" fmla="*/ 2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4" y="2"/>
                      </a:lnTo>
                      <a:lnTo>
                        <a:pt x="12" y="2"/>
                      </a:lnTo>
                      <a:lnTo>
                        <a:pt x="7" y="9"/>
                      </a:lnTo>
                      <a:lnTo>
                        <a:pt x="5" y="9"/>
                      </a:lnTo>
                      <a:lnTo>
                        <a:pt x="3" y="11"/>
                      </a:lnTo>
                      <a:lnTo>
                        <a:pt x="0" y="16"/>
                      </a:lnTo>
                      <a:lnTo>
                        <a:pt x="3" y="13"/>
                      </a:lnTo>
                      <a:lnTo>
                        <a:pt x="3" y="16"/>
                      </a:lnTo>
                      <a:lnTo>
                        <a:pt x="10" y="9"/>
                      </a:lnTo>
                      <a:lnTo>
                        <a:pt x="14" y="4"/>
                      </a:lnTo>
                      <a:lnTo>
                        <a:pt x="16" y="2"/>
                      </a:lnTo>
                      <a:lnTo>
                        <a:pt x="16" y="0"/>
                      </a:lnTo>
                    </a:path>
                  </a:pathLst>
                </a:custGeom>
                <a:solidFill>
                  <a:srgbClr val="80808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6" name="Freeform 154"/>
                <p:cNvSpPr>
                  <a:spLocks/>
                </p:cNvSpPr>
                <p:nvPr/>
              </p:nvSpPr>
              <p:spPr bwMode="auto">
                <a:xfrm>
                  <a:off x="4197" y="1549"/>
                  <a:ext cx="17" cy="17"/>
                </a:xfrm>
                <a:custGeom>
                  <a:avLst/>
                  <a:gdLst>
                    <a:gd name="T0" fmla="*/ 16 w 17"/>
                    <a:gd name="T1" fmla="*/ 8 h 17"/>
                    <a:gd name="T2" fmla="*/ 16 w 17"/>
                    <a:gd name="T3" fmla="*/ 0 h 17"/>
                    <a:gd name="T4" fmla="*/ 12 w 17"/>
                    <a:gd name="T5" fmla="*/ 0 h 17"/>
                    <a:gd name="T6" fmla="*/ 12 w 17"/>
                    <a:gd name="T7" fmla="*/ 8 h 17"/>
                    <a:gd name="T8" fmla="*/ 9 w 17"/>
                    <a:gd name="T9" fmla="*/ 0 h 17"/>
                    <a:gd name="T10" fmla="*/ 9 w 17"/>
                    <a:gd name="T11" fmla="*/ 8 h 17"/>
                    <a:gd name="T12" fmla="*/ 9 w 17"/>
                    <a:gd name="T13" fmla="*/ 8 h 17"/>
                    <a:gd name="T14" fmla="*/ 3 w 17"/>
                    <a:gd name="T15" fmla="*/ 8 h 17"/>
                    <a:gd name="T16" fmla="*/ 0 w 17"/>
                    <a:gd name="T17" fmla="*/ 16 h 17"/>
                    <a:gd name="T18" fmla="*/ 3 w 17"/>
                    <a:gd name="T19" fmla="*/ 16 h 17"/>
                    <a:gd name="T20" fmla="*/ 6 w 17"/>
                    <a:gd name="T21" fmla="*/ 16 h 17"/>
                    <a:gd name="T22" fmla="*/ 12 w 17"/>
                    <a:gd name="T23" fmla="*/ 8 h 17"/>
                    <a:gd name="T24" fmla="*/ 16 w 17"/>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8"/>
                      </a:moveTo>
                      <a:lnTo>
                        <a:pt x="16" y="0"/>
                      </a:lnTo>
                      <a:lnTo>
                        <a:pt x="12" y="0"/>
                      </a:lnTo>
                      <a:lnTo>
                        <a:pt x="12" y="8"/>
                      </a:lnTo>
                      <a:lnTo>
                        <a:pt x="9" y="0"/>
                      </a:lnTo>
                      <a:lnTo>
                        <a:pt x="9" y="8"/>
                      </a:lnTo>
                      <a:lnTo>
                        <a:pt x="3" y="8"/>
                      </a:lnTo>
                      <a:lnTo>
                        <a:pt x="0" y="16"/>
                      </a:lnTo>
                      <a:lnTo>
                        <a:pt x="3" y="16"/>
                      </a:lnTo>
                      <a:lnTo>
                        <a:pt x="6" y="16"/>
                      </a:lnTo>
                      <a:lnTo>
                        <a:pt x="12" y="8"/>
                      </a:lnTo>
                      <a:lnTo>
                        <a:pt x="16" y="8"/>
                      </a:lnTo>
                    </a:path>
                  </a:pathLst>
                </a:custGeom>
                <a:solidFill>
                  <a:srgbClr val="40404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7" name="Freeform 155"/>
                <p:cNvSpPr>
                  <a:spLocks/>
                </p:cNvSpPr>
                <p:nvPr/>
              </p:nvSpPr>
              <p:spPr bwMode="auto">
                <a:xfrm>
                  <a:off x="4202" y="1538"/>
                  <a:ext cx="17" cy="17"/>
                </a:xfrm>
                <a:custGeom>
                  <a:avLst/>
                  <a:gdLst>
                    <a:gd name="T0" fmla="*/ 16 w 17"/>
                    <a:gd name="T1" fmla="*/ 0 h 17"/>
                    <a:gd name="T2" fmla="*/ 11 w 17"/>
                    <a:gd name="T3" fmla="*/ 10 h 17"/>
                    <a:gd name="T4" fmla="*/ 9 w 17"/>
                    <a:gd name="T5" fmla="*/ 10 h 17"/>
                    <a:gd name="T6" fmla="*/ 6 w 17"/>
                    <a:gd name="T7" fmla="*/ 10 h 17"/>
                    <a:gd name="T8" fmla="*/ 2 w 17"/>
                    <a:gd name="T9" fmla="*/ 16 h 17"/>
                    <a:gd name="T10" fmla="*/ 2 w 17"/>
                    <a:gd name="T11" fmla="*/ 10 h 17"/>
                    <a:gd name="T12" fmla="*/ 0 w 17"/>
                    <a:gd name="T13" fmla="*/ 10 h 17"/>
                    <a:gd name="T14" fmla="*/ 4 w 17"/>
                    <a:gd name="T15" fmla="*/ 10 h 17"/>
                    <a:gd name="T16" fmla="*/ 6 w 17"/>
                    <a:gd name="T17" fmla="*/ 5 h 17"/>
                    <a:gd name="T18" fmla="*/ 6 w 17"/>
                    <a:gd name="T19" fmla="*/ 8 h 17"/>
                    <a:gd name="T20" fmla="*/ 11 w 17"/>
                    <a:gd name="T21" fmla="*/ 5 h 17"/>
                    <a:gd name="T22" fmla="*/ 13 w 17"/>
                    <a:gd name="T23" fmla="*/ 5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1" y="10"/>
                      </a:lnTo>
                      <a:lnTo>
                        <a:pt x="9" y="10"/>
                      </a:lnTo>
                      <a:lnTo>
                        <a:pt x="6" y="10"/>
                      </a:lnTo>
                      <a:lnTo>
                        <a:pt x="2" y="16"/>
                      </a:lnTo>
                      <a:lnTo>
                        <a:pt x="2" y="10"/>
                      </a:lnTo>
                      <a:lnTo>
                        <a:pt x="0" y="10"/>
                      </a:lnTo>
                      <a:lnTo>
                        <a:pt x="4" y="10"/>
                      </a:lnTo>
                      <a:lnTo>
                        <a:pt x="6" y="5"/>
                      </a:lnTo>
                      <a:lnTo>
                        <a:pt x="6" y="8"/>
                      </a:lnTo>
                      <a:lnTo>
                        <a:pt x="11" y="5"/>
                      </a:lnTo>
                      <a:lnTo>
                        <a:pt x="13" y="5"/>
                      </a:lnTo>
                      <a:lnTo>
                        <a:pt x="16" y="0"/>
                      </a:lnTo>
                    </a:path>
                  </a:pathLst>
                </a:custGeom>
                <a:solidFill>
                  <a:srgbClr val="A0A0A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8" name="Freeform 156"/>
                <p:cNvSpPr>
                  <a:spLocks/>
                </p:cNvSpPr>
                <p:nvPr/>
              </p:nvSpPr>
              <p:spPr bwMode="auto">
                <a:xfrm>
                  <a:off x="4191" y="1538"/>
                  <a:ext cx="17" cy="17"/>
                </a:xfrm>
                <a:custGeom>
                  <a:avLst/>
                  <a:gdLst>
                    <a:gd name="T0" fmla="*/ 16 w 17"/>
                    <a:gd name="T1" fmla="*/ 0 h 17"/>
                    <a:gd name="T2" fmla="*/ 10 w 17"/>
                    <a:gd name="T3" fmla="*/ 4 h 17"/>
                    <a:gd name="T4" fmla="*/ 5 w 17"/>
                    <a:gd name="T5" fmla="*/ 10 h 17"/>
                    <a:gd name="T6" fmla="*/ 3 w 17"/>
                    <a:gd name="T7" fmla="*/ 10 h 17"/>
                    <a:gd name="T8" fmla="*/ 1 w 17"/>
                    <a:gd name="T9" fmla="*/ 12 h 17"/>
                    <a:gd name="T10" fmla="*/ 0 w 17"/>
                    <a:gd name="T11" fmla="*/ 14 h 17"/>
                    <a:gd name="T12" fmla="*/ 0 w 17"/>
                    <a:gd name="T13" fmla="*/ 16 h 17"/>
                    <a:gd name="T14" fmla="*/ 3 w 17"/>
                    <a:gd name="T15" fmla="*/ 14 h 17"/>
                    <a:gd name="T16" fmla="*/ 5 w 17"/>
                    <a:gd name="T17" fmla="*/ 12 h 17"/>
                    <a:gd name="T18" fmla="*/ 8 w 17"/>
                    <a:gd name="T19" fmla="*/ 8 h 17"/>
                    <a:gd name="T20" fmla="*/ 10 w 17"/>
                    <a:gd name="T21" fmla="*/ 8 h 17"/>
                    <a:gd name="T22" fmla="*/ 14 w 17"/>
                    <a:gd name="T23" fmla="*/ 4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10" y="4"/>
                      </a:lnTo>
                      <a:lnTo>
                        <a:pt x="5" y="10"/>
                      </a:lnTo>
                      <a:lnTo>
                        <a:pt x="3" y="10"/>
                      </a:lnTo>
                      <a:lnTo>
                        <a:pt x="1" y="12"/>
                      </a:lnTo>
                      <a:lnTo>
                        <a:pt x="0" y="14"/>
                      </a:lnTo>
                      <a:lnTo>
                        <a:pt x="0" y="16"/>
                      </a:lnTo>
                      <a:lnTo>
                        <a:pt x="3" y="14"/>
                      </a:lnTo>
                      <a:lnTo>
                        <a:pt x="5" y="12"/>
                      </a:lnTo>
                      <a:lnTo>
                        <a:pt x="8" y="8"/>
                      </a:lnTo>
                      <a:lnTo>
                        <a:pt x="10" y="8"/>
                      </a:lnTo>
                      <a:lnTo>
                        <a:pt x="14" y="4"/>
                      </a:lnTo>
                      <a:lnTo>
                        <a:pt x="16" y="0"/>
                      </a:lnTo>
                    </a:path>
                  </a:pathLst>
                </a:custGeom>
                <a:solidFill>
                  <a:srgbClr val="C0C0C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9" name="Freeform 157"/>
                <p:cNvSpPr>
                  <a:spLocks/>
                </p:cNvSpPr>
                <p:nvPr/>
              </p:nvSpPr>
              <p:spPr bwMode="auto">
                <a:xfrm>
                  <a:off x="4195" y="1545"/>
                  <a:ext cx="17" cy="17"/>
                </a:xfrm>
                <a:custGeom>
                  <a:avLst/>
                  <a:gdLst>
                    <a:gd name="T0" fmla="*/ 16 w 17"/>
                    <a:gd name="T1" fmla="*/ 0 h 17"/>
                    <a:gd name="T2" fmla="*/ 13 w 17"/>
                    <a:gd name="T3" fmla="*/ 0 h 17"/>
                    <a:gd name="T4" fmla="*/ 13 w 17"/>
                    <a:gd name="T5" fmla="*/ 0 h 17"/>
                    <a:gd name="T6" fmla="*/ 10 w 17"/>
                    <a:gd name="T7" fmla="*/ 4 h 17"/>
                    <a:gd name="T8" fmla="*/ 8 w 17"/>
                    <a:gd name="T9" fmla="*/ 4 h 17"/>
                    <a:gd name="T10" fmla="*/ 8 w 17"/>
                    <a:gd name="T11" fmla="*/ 8 h 17"/>
                    <a:gd name="T12" fmla="*/ 5 w 17"/>
                    <a:gd name="T13" fmla="*/ 4 h 17"/>
                    <a:gd name="T14" fmla="*/ 5 w 17"/>
                    <a:gd name="T15" fmla="*/ 8 h 17"/>
                    <a:gd name="T16" fmla="*/ 2 w 17"/>
                    <a:gd name="T17" fmla="*/ 8 h 17"/>
                    <a:gd name="T18" fmla="*/ 2 w 17"/>
                    <a:gd name="T19" fmla="*/ 8 h 17"/>
                    <a:gd name="T20" fmla="*/ 0 w 17"/>
                    <a:gd name="T21" fmla="*/ 8 h 17"/>
                    <a:gd name="T22" fmla="*/ 0 w 17"/>
                    <a:gd name="T23" fmla="*/ 12 h 17"/>
                    <a:gd name="T24" fmla="*/ 2 w 17"/>
                    <a:gd name="T25" fmla="*/ 12 h 17"/>
                    <a:gd name="T26" fmla="*/ 2 w 17"/>
                    <a:gd name="T27" fmla="*/ 16 h 17"/>
                    <a:gd name="T28" fmla="*/ 2 w 17"/>
                    <a:gd name="T29" fmla="*/ 16 h 17"/>
                    <a:gd name="T30" fmla="*/ 2 w 17"/>
                    <a:gd name="T31" fmla="*/ 16 h 17"/>
                    <a:gd name="T32" fmla="*/ 8 w 17"/>
                    <a:gd name="T33" fmla="*/ 16 h 17"/>
                    <a:gd name="T34" fmla="*/ 10 w 17"/>
                    <a:gd name="T35" fmla="*/ 12 h 17"/>
                    <a:gd name="T36" fmla="*/ 10 w 17"/>
                    <a:gd name="T37" fmla="*/ 12 h 17"/>
                    <a:gd name="T38" fmla="*/ 10 w 17"/>
                    <a:gd name="T39" fmla="*/ 12 h 17"/>
                    <a:gd name="T40" fmla="*/ 8 w 17"/>
                    <a:gd name="T41" fmla="*/ 8 h 17"/>
                    <a:gd name="T42" fmla="*/ 10 w 17"/>
                    <a:gd name="T43" fmla="*/ 8 h 17"/>
                    <a:gd name="T44" fmla="*/ 16 w 17"/>
                    <a:gd name="T45" fmla="*/ 8 h 17"/>
                    <a:gd name="T46" fmla="*/ 13 w 17"/>
                    <a:gd name="T47" fmla="*/ 4 h 17"/>
                    <a:gd name="T48" fmla="*/ 13 w 17"/>
                    <a:gd name="T49" fmla="*/ 4 h 17"/>
                    <a:gd name="T50" fmla="*/ 16 w 17"/>
                    <a:gd name="T51" fmla="*/ 4 h 17"/>
                    <a:gd name="T52" fmla="*/ 16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16" y="0"/>
                      </a:moveTo>
                      <a:lnTo>
                        <a:pt x="13" y="0"/>
                      </a:lnTo>
                      <a:lnTo>
                        <a:pt x="10" y="4"/>
                      </a:lnTo>
                      <a:lnTo>
                        <a:pt x="8" y="4"/>
                      </a:lnTo>
                      <a:lnTo>
                        <a:pt x="8" y="8"/>
                      </a:lnTo>
                      <a:lnTo>
                        <a:pt x="5" y="4"/>
                      </a:lnTo>
                      <a:lnTo>
                        <a:pt x="5" y="8"/>
                      </a:lnTo>
                      <a:lnTo>
                        <a:pt x="2" y="8"/>
                      </a:lnTo>
                      <a:lnTo>
                        <a:pt x="0" y="8"/>
                      </a:lnTo>
                      <a:lnTo>
                        <a:pt x="0" y="12"/>
                      </a:lnTo>
                      <a:lnTo>
                        <a:pt x="2" y="12"/>
                      </a:lnTo>
                      <a:lnTo>
                        <a:pt x="2" y="16"/>
                      </a:lnTo>
                      <a:lnTo>
                        <a:pt x="8" y="16"/>
                      </a:lnTo>
                      <a:lnTo>
                        <a:pt x="10" y="12"/>
                      </a:lnTo>
                      <a:lnTo>
                        <a:pt x="8" y="8"/>
                      </a:lnTo>
                      <a:lnTo>
                        <a:pt x="10" y="8"/>
                      </a:lnTo>
                      <a:lnTo>
                        <a:pt x="16" y="8"/>
                      </a:lnTo>
                      <a:lnTo>
                        <a:pt x="13" y="4"/>
                      </a:lnTo>
                      <a:lnTo>
                        <a:pt x="16" y="4"/>
                      </a:lnTo>
                      <a:lnTo>
                        <a:pt x="16" y="0"/>
                      </a:lnTo>
                    </a:path>
                  </a:pathLst>
                </a:custGeom>
                <a:solidFill>
                  <a:srgbClr val="402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50" name="Oval 158"/>
                <p:cNvSpPr>
                  <a:spLocks noChangeArrowheads="1"/>
                </p:cNvSpPr>
                <p:nvPr/>
              </p:nvSpPr>
              <p:spPr bwMode="auto">
                <a:xfrm>
                  <a:off x="4196" y="1549"/>
                  <a:ext cx="0" cy="0"/>
                </a:xfrm>
                <a:prstGeom prst="ellipse">
                  <a:avLst/>
                </a:prstGeom>
                <a:solidFill>
                  <a:srgbClr val="FFFFFF"/>
                </a:solidFill>
                <a:ln w="9525">
                  <a:noFill/>
                  <a:round/>
                  <a:headEnd/>
                  <a:tailEnd/>
                </a:ln>
              </p:spPr>
              <p:txBody>
                <a:bodyPr wrap="none" anchor="ctr"/>
                <a:lstStyle/>
                <a:p>
                  <a:endParaRPr lang="zh-CN" altLang="en-US">
                    <a:latin typeface="华文中宋" pitchFamily="2" charset="-122"/>
                    <a:ea typeface="华文中宋" pitchFamily="2" charset="-122"/>
                  </a:endParaRPr>
                </a:p>
              </p:txBody>
            </p:sp>
            <p:sp>
              <p:nvSpPr>
                <p:cNvPr id="19551" name="Oval 159"/>
                <p:cNvSpPr>
                  <a:spLocks noChangeArrowheads="1"/>
                </p:cNvSpPr>
                <p:nvPr/>
              </p:nvSpPr>
              <p:spPr bwMode="auto">
                <a:xfrm>
                  <a:off x="4195" y="1549"/>
                  <a:ext cx="1" cy="0"/>
                </a:xfrm>
                <a:prstGeom prst="ellipse">
                  <a:avLst/>
                </a:prstGeom>
                <a:solidFill>
                  <a:srgbClr val="000000"/>
                </a:solidFill>
                <a:ln w="9525">
                  <a:noFill/>
                  <a:round/>
                  <a:headEnd/>
                  <a:tailEnd/>
                </a:ln>
              </p:spPr>
              <p:txBody>
                <a:bodyPr wrap="none" anchor="ctr"/>
                <a:lstStyle/>
                <a:p>
                  <a:endParaRPr lang="zh-CN" altLang="en-US">
                    <a:latin typeface="华文中宋" pitchFamily="2" charset="-122"/>
                    <a:ea typeface="华文中宋" pitchFamily="2" charset="-122"/>
                  </a:endParaRPr>
                </a:p>
              </p:txBody>
            </p:sp>
          </p:grpSp>
          <p:grpSp>
            <p:nvGrpSpPr>
              <p:cNvPr id="19538" name="Group 160"/>
              <p:cNvGrpSpPr>
                <a:grpSpLocks/>
              </p:cNvGrpSpPr>
              <p:nvPr/>
            </p:nvGrpSpPr>
            <p:grpSpPr bwMode="auto">
              <a:xfrm>
                <a:off x="4186" y="1553"/>
                <a:ext cx="27" cy="19"/>
                <a:chOff x="4186" y="1553"/>
                <a:chExt cx="27" cy="19"/>
              </a:xfrm>
            </p:grpSpPr>
            <p:sp>
              <p:nvSpPr>
                <p:cNvPr id="19539" name="Freeform 161"/>
                <p:cNvSpPr>
                  <a:spLocks/>
                </p:cNvSpPr>
                <p:nvPr/>
              </p:nvSpPr>
              <p:spPr bwMode="auto">
                <a:xfrm>
                  <a:off x="4186" y="1553"/>
                  <a:ext cx="17" cy="17"/>
                </a:xfrm>
                <a:custGeom>
                  <a:avLst/>
                  <a:gdLst>
                    <a:gd name="T0" fmla="*/ 16 w 17"/>
                    <a:gd name="T1" fmla="*/ 4 h 17"/>
                    <a:gd name="T2" fmla="*/ 14 w 17"/>
                    <a:gd name="T3" fmla="*/ 4 h 17"/>
                    <a:gd name="T4" fmla="*/ 15 w 17"/>
                    <a:gd name="T5" fmla="*/ 2 h 17"/>
                    <a:gd name="T6" fmla="*/ 14 w 17"/>
                    <a:gd name="T7" fmla="*/ 0 h 17"/>
                    <a:gd name="T8" fmla="*/ 12 w 17"/>
                    <a:gd name="T9" fmla="*/ 2 h 17"/>
                    <a:gd name="T10" fmla="*/ 8 w 17"/>
                    <a:gd name="T11" fmla="*/ 6 h 17"/>
                    <a:gd name="T12" fmla="*/ 7 w 17"/>
                    <a:gd name="T13" fmla="*/ 4 h 17"/>
                    <a:gd name="T14" fmla="*/ 8 w 17"/>
                    <a:gd name="T15" fmla="*/ 2 h 17"/>
                    <a:gd name="T16" fmla="*/ 7 w 17"/>
                    <a:gd name="T17" fmla="*/ 2 h 17"/>
                    <a:gd name="T18" fmla="*/ 6 w 17"/>
                    <a:gd name="T19" fmla="*/ 0 h 17"/>
                    <a:gd name="T20" fmla="*/ 4 w 17"/>
                    <a:gd name="T21" fmla="*/ 0 h 17"/>
                    <a:gd name="T22" fmla="*/ 4 w 17"/>
                    <a:gd name="T23" fmla="*/ 2 h 17"/>
                    <a:gd name="T24" fmla="*/ 2 w 17"/>
                    <a:gd name="T25" fmla="*/ 4 h 17"/>
                    <a:gd name="T26" fmla="*/ 1 w 17"/>
                    <a:gd name="T27" fmla="*/ 8 h 17"/>
                    <a:gd name="T28" fmla="*/ 0 w 17"/>
                    <a:gd name="T29" fmla="*/ 10 h 17"/>
                    <a:gd name="T30" fmla="*/ 0 w 17"/>
                    <a:gd name="T31" fmla="*/ 14 h 17"/>
                    <a:gd name="T32" fmla="*/ 3 w 17"/>
                    <a:gd name="T33" fmla="*/ 14 h 17"/>
                    <a:gd name="T34" fmla="*/ 7 w 17"/>
                    <a:gd name="T35" fmla="*/ 16 h 17"/>
                    <a:gd name="T36" fmla="*/ 4 w 17"/>
                    <a:gd name="T37" fmla="*/ 14 h 17"/>
                    <a:gd name="T38" fmla="*/ 5 w 17"/>
                    <a:gd name="T39" fmla="*/ 14 h 17"/>
                    <a:gd name="T40" fmla="*/ 7 w 17"/>
                    <a:gd name="T41" fmla="*/ 12 h 17"/>
                    <a:gd name="T42" fmla="*/ 7 w 17"/>
                    <a:gd name="T43" fmla="*/ 10 h 17"/>
                    <a:gd name="T44" fmla="*/ 11 w 17"/>
                    <a:gd name="T45" fmla="*/ 8 h 17"/>
                    <a:gd name="T46" fmla="*/ 8 w 17"/>
                    <a:gd name="T47" fmla="*/ 14 h 17"/>
                    <a:gd name="T48" fmla="*/ 7 w 17"/>
                    <a:gd name="T49" fmla="*/ 16 h 17"/>
                    <a:gd name="T50" fmla="*/ 9 w 17"/>
                    <a:gd name="T51" fmla="*/ 14 h 17"/>
                    <a:gd name="T52" fmla="*/ 11 w 17"/>
                    <a:gd name="T53" fmla="*/ 14 h 17"/>
                    <a:gd name="T54" fmla="*/ 13 w 17"/>
                    <a:gd name="T55" fmla="*/ 10 h 17"/>
                    <a:gd name="T56" fmla="*/ 16 w 17"/>
                    <a:gd name="T57" fmla="*/ 4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16" y="4"/>
                      </a:moveTo>
                      <a:lnTo>
                        <a:pt x="14" y="4"/>
                      </a:lnTo>
                      <a:lnTo>
                        <a:pt x="15" y="2"/>
                      </a:lnTo>
                      <a:lnTo>
                        <a:pt x="14" y="0"/>
                      </a:lnTo>
                      <a:lnTo>
                        <a:pt x="12" y="2"/>
                      </a:lnTo>
                      <a:lnTo>
                        <a:pt x="8" y="6"/>
                      </a:lnTo>
                      <a:lnTo>
                        <a:pt x="7" y="4"/>
                      </a:lnTo>
                      <a:lnTo>
                        <a:pt x="8" y="2"/>
                      </a:lnTo>
                      <a:lnTo>
                        <a:pt x="7" y="2"/>
                      </a:lnTo>
                      <a:lnTo>
                        <a:pt x="6" y="0"/>
                      </a:lnTo>
                      <a:lnTo>
                        <a:pt x="4" y="0"/>
                      </a:lnTo>
                      <a:lnTo>
                        <a:pt x="4" y="2"/>
                      </a:lnTo>
                      <a:lnTo>
                        <a:pt x="2" y="4"/>
                      </a:lnTo>
                      <a:lnTo>
                        <a:pt x="1" y="8"/>
                      </a:lnTo>
                      <a:lnTo>
                        <a:pt x="0" y="10"/>
                      </a:lnTo>
                      <a:lnTo>
                        <a:pt x="0" y="14"/>
                      </a:lnTo>
                      <a:lnTo>
                        <a:pt x="3" y="14"/>
                      </a:lnTo>
                      <a:lnTo>
                        <a:pt x="7" y="16"/>
                      </a:lnTo>
                      <a:lnTo>
                        <a:pt x="4" y="14"/>
                      </a:lnTo>
                      <a:lnTo>
                        <a:pt x="5" y="14"/>
                      </a:lnTo>
                      <a:lnTo>
                        <a:pt x="7" y="12"/>
                      </a:lnTo>
                      <a:lnTo>
                        <a:pt x="7" y="10"/>
                      </a:lnTo>
                      <a:lnTo>
                        <a:pt x="11" y="8"/>
                      </a:lnTo>
                      <a:lnTo>
                        <a:pt x="8" y="14"/>
                      </a:lnTo>
                      <a:lnTo>
                        <a:pt x="7" y="16"/>
                      </a:lnTo>
                      <a:lnTo>
                        <a:pt x="9" y="14"/>
                      </a:lnTo>
                      <a:lnTo>
                        <a:pt x="11" y="14"/>
                      </a:lnTo>
                      <a:lnTo>
                        <a:pt x="13" y="10"/>
                      </a:lnTo>
                      <a:lnTo>
                        <a:pt x="16" y="4"/>
                      </a:lnTo>
                    </a:path>
                  </a:pathLst>
                </a:custGeom>
                <a:solidFill>
                  <a:srgbClr val="C04000"/>
                </a:solidFill>
                <a:ln w="9525" cap="rnd">
                  <a:noFill/>
                  <a:round/>
                  <a:headEnd/>
                  <a:tailEnd/>
                </a:ln>
              </p:spPr>
              <p:txBody>
                <a:bodyPr/>
                <a:lstStyle/>
                <a:p>
                  <a:endParaRPr lang="zh-CN" altLang="en-US">
                    <a:latin typeface="华文中宋" pitchFamily="2" charset="-122"/>
                    <a:ea typeface="华文中宋" pitchFamily="2" charset="-122"/>
                  </a:endParaRPr>
                </a:p>
              </p:txBody>
            </p:sp>
            <p:sp>
              <p:nvSpPr>
                <p:cNvPr id="19540" name="Freeform 162"/>
                <p:cNvSpPr>
                  <a:spLocks/>
                </p:cNvSpPr>
                <p:nvPr/>
              </p:nvSpPr>
              <p:spPr bwMode="auto">
                <a:xfrm>
                  <a:off x="4196" y="1555"/>
                  <a:ext cx="17" cy="17"/>
                </a:xfrm>
                <a:custGeom>
                  <a:avLst/>
                  <a:gdLst>
                    <a:gd name="T0" fmla="*/ 16 w 17"/>
                    <a:gd name="T1" fmla="*/ 0 h 17"/>
                    <a:gd name="T2" fmla="*/ 16 w 17"/>
                    <a:gd name="T3" fmla="*/ 4 h 17"/>
                    <a:gd name="T4" fmla="*/ 16 w 17"/>
                    <a:gd name="T5" fmla="*/ 4 h 17"/>
                    <a:gd name="T6" fmla="*/ 16 w 17"/>
                    <a:gd name="T7" fmla="*/ 8 h 17"/>
                    <a:gd name="T8" fmla="*/ 10 w 17"/>
                    <a:gd name="T9" fmla="*/ 8 h 17"/>
                    <a:gd name="T10" fmla="*/ 10 w 17"/>
                    <a:gd name="T11" fmla="*/ 12 h 17"/>
                    <a:gd name="T12" fmla="*/ 5 w 17"/>
                    <a:gd name="T13" fmla="*/ 12 h 17"/>
                    <a:gd name="T14" fmla="*/ 0 w 17"/>
                    <a:gd name="T15" fmla="*/ 16 h 17"/>
                    <a:gd name="T16" fmla="*/ 0 w 17"/>
                    <a:gd name="T17" fmla="*/ 12 h 17"/>
                    <a:gd name="T18" fmla="*/ 5 w 17"/>
                    <a:gd name="T19" fmla="*/ 8 h 17"/>
                    <a:gd name="T20" fmla="*/ 10 w 17"/>
                    <a:gd name="T21" fmla="*/ 4 h 17"/>
                    <a:gd name="T22" fmla="*/ 16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6" y="0"/>
                      </a:moveTo>
                      <a:lnTo>
                        <a:pt x="16" y="4"/>
                      </a:lnTo>
                      <a:lnTo>
                        <a:pt x="16" y="8"/>
                      </a:lnTo>
                      <a:lnTo>
                        <a:pt x="10" y="8"/>
                      </a:lnTo>
                      <a:lnTo>
                        <a:pt x="10" y="12"/>
                      </a:lnTo>
                      <a:lnTo>
                        <a:pt x="5" y="12"/>
                      </a:lnTo>
                      <a:lnTo>
                        <a:pt x="0" y="16"/>
                      </a:lnTo>
                      <a:lnTo>
                        <a:pt x="0" y="12"/>
                      </a:lnTo>
                      <a:lnTo>
                        <a:pt x="5" y="8"/>
                      </a:lnTo>
                      <a:lnTo>
                        <a:pt x="10" y="4"/>
                      </a:lnTo>
                      <a:lnTo>
                        <a:pt x="16" y="0"/>
                      </a:lnTo>
                    </a:path>
                  </a:pathLst>
                </a:custGeom>
                <a:solidFill>
                  <a:srgbClr val="FF0000"/>
                </a:solidFill>
                <a:ln w="9525" cap="rnd">
                  <a:noFill/>
                  <a:round/>
                  <a:headEnd/>
                  <a:tailEnd/>
                </a:ln>
              </p:spPr>
              <p:txBody>
                <a:bodyPr/>
                <a:lstStyle/>
                <a:p>
                  <a:endParaRPr lang="zh-CN" altLang="en-US">
                    <a:latin typeface="华文中宋" pitchFamily="2" charset="-122"/>
                    <a:ea typeface="华文中宋" pitchFamily="2" charset="-122"/>
                  </a:endParaRPr>
                </a:p>
              </p:txBody>
            </p:sp>
          </p:grpSp>
        </p:grpSp>
      </p:grpSp>
      <p:sp>
        <p:nvSpPr>
          <p:cNvPr id="19489" name="Freeform 163"/>
          <p:cNvSpPr>
            <a:spLocks/>
          </p:cNvSpPr>
          <p:nvPr/>
        </p:nvSpPr>
        <p:spPr bwMode="auto">
          <a:xfrm>
            <a:off x="4754563" y="4303713"/>
            <a:ext cx="2211387" cy="115887"/>
          </a:xfrm>
          <a:custGeom>
            <a:avLst/>
            <a:gdLst>
              <a:gd name="T0" fmla="*/ 0 w 1393"/>
              <a:gd name="T1" fmla="*/ 114300 h 73"/>
              <a:gd name="T2" fmla="*/ 39687 w 1393"/>
              <a:gd name="T3" fmla="*/ 76200 h 73"/>
              <a:gd name="T4" fmla="*/ 144462 w 1393"/>
              <a:gd name="T5" fmla="*/ 76200 h 73"/>
              <a:gd name="T6" fmla="*/ 222250 w 1393"/>
              <a:gd name="T7" fmla="*/ 95250 h 73"/>
              <a:gd name="T8" fmla="*/ 327025 w 1393"/>
              <a:gd name="T9" fmla="*/ 95250 h 73"/>
              <a:gd name="T10" fmla="*/ 431800 w 1393"/>
              <a:gd name="T11" fmla="*/ 95250 h 73"/>
              <a:gd name="T12" fmla="*/ 536575 w 1393"/>
              <a:gd name="T13" fmla="*/ 95250 h 73"/>
              <a:gd name="T14" fmla="*/ 641350 w 1393"/>
              <a:gd name="T15" fmla="*/ 76200 h 73"/>
              <a:gd name="T16" fmla="*/ 719137 w 1393"/>
              <a:gd name="T17" fmla="*/ 76200 h 73"/>
              <a:gd name="T18" fmla="*/ 823912 w 1393"/>
              <a:gd name="T19" fmla="*/ 57150 h 73"/>
              <a:gd name="T20" fmla="*/ 901700 w 1393"/>
              <a:gd name="T21" fmla="*/ 38100 h 73"/>
              <a:gd name="T22" fmla="*/ 954087 w 1393"/>
              <a:gd name="T23" fmla="*/ 38100 h 73"/>
              <a:gd name="T24" fmla="*/ 993775 w 1393"/>
              <a:gd name="T25" fmla="*/ 57150 h 73"/>
              <a:gd name="T26" fmla="*/ 1098550 w 1393"/>
              <a:gd name="T27" fmla="*/ 57150 h 73"/>
              <a:gd name="T28" fmla="*/ 1176337 w 1393"/>
              <a:gd name="T29" fmla="*/ 76200 h 73"/>
              <a:gd name="T30" fmla="*/ 1216025 w 1393"/>
              <a:gd name="T31" fmla="*/ 95250 h 73"/>
              <a:gd name="T32" fmla="*/ 1255712 w 1393"/>
              <a:gd name="T33" fmla="*/ 95250 h 73"/>
              <a:gd name="T34" fmla="*/ 1293812 w 1393"/>
              <a:gd name="T35" fmla="*/ 114300 h 73"/>
              <a:gd name="T36" fmla="*/ 1346200 w 1393"/>
              <a:gd name="T37" fmla="*/ 114300 h 73"/>
              <a:gd name="T38" fmla="*/ 1425575 w 1393"/>
              <a:gd name="T39" fmla="*/ 95250 h 73"/>
              <a:gd name="T40" fmla="*/ 1530350 w 1393"/>
              <a:gd name="T41" fmla="*/ 76200 h 73"/>
              <a:gd name="T42" fmla="*/ 1608137 w 1393"/>
              <a:gd name="T43" fmla="*/ 57150 h 73"/>
              <a:gd name="T44" fmla="*/ 1687512 w 1393"/>
              <a:gd name="T45" fmla="*/ 38100 h 73"/>
              <a:gd name="T46" fmla="*/ 1738312 w 1393"/>
              <a:gd name="T47" fmla="*/ 19050 h 73"/>
              <a:gd name="T48" fmla="*/ 1778000 w 1393"/>
              <a:gd name="T49" fmla="*/ 0 h 73"/>
              <a:gd name="T50" fmla="*/ 1882775 w 1393"/>
              <a:gd name="T51" fmla="*/ 0 h 73"/>
              <a:gd name="T52" fmla="*/ 1987550 w 1393"/>
              <a:gd name="T53" fmla="*/ 19050 h 73"/>
              <a:gd name="T54" fmla="*/ 2092325 w 1393"/>
              <a:gd name="T55" fmla="*/ 38100 h 73"/>
              <a:gd name="T56" fmla="*/ 2132012 w 1393"/>
              <a:gd name="T57" fmla="*/ 57150 h 73"/>
              <a:gd name="T58" fmla="*/ 2170112 w 1393"/>
              <a:gd name="T59" fmla="*/ 57150 h 73"/>
              <a:gd name="T60" fmla="*/ 2209800 w 1393"/>
              <a:gd name="T61" fmla="*/ 5715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3"/>
              <a:gd name="T94" fmla="*/ 0 h 73"/>
              <a:gd name="T95" fmla="*/ 1393 w 1393"/>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3" h="73">
                <a:moveTo>
                  <a:pt x="0" y="72"/>
                </a:moveTo>
                <a:lnTo>
                  <a:pt x="25" y="48"/>
                </a:lnTo>
                <a:lnTo>
                  <a:pt x="91" y="48"/>
                </a:lnTo>
                <a:lnTo>
                  <a:pt x="140" y="60"/>
                </a:lnTo>
                <a:lnTo>
                  <a:pt x="206" y="60"/>
                </a:lnTo>
                <a:lnTo>
                  <a:pt x="272" y="60"/>
                </a:lnTo>
                <a:lnTo>
                  <a:pt x="338" y="60"/>
                </a:lnTo>
                <a:lnTo>
                  <a:pt x="404" y="48"/>
                </a:lnTo>
                <a:lnTo>
                  <a:pt x="453" y="48"/>
                </a:lnTo>
                <a:lnTo>
                  <a:pt x="519" y="36"/>
                </a:lnTo>
                <a:lnTo>
                  <a:pt x="568" y="24"/>
                </a:lnTo>
                <a:lnTo>
                  <a:pt x="601" y="24"/>
                </a:lnTo>
                <a:lnTo>
                  <a:pt x="626" y="36"/>
                </a:lnTo>
                <a:lnTo>
                  <a:pt x="692" y="36"/>
                </a:lnTo>
                <a:lnTo>
                  <a:pt x="741" y="48"/>
                </a:lnTo>
                <a:lnTo>
                  <a:pt x="766" y="60"/>
                </a:lnTo>
                <a:lnTo>
                  <a:pt x="791" y="60"/>
                </a:lnTo>
                <a:lnTo>
                  <a:pt x="815" y="72"/>
                </a:lnTo>
                <a:lnTo>
                  <a:pt x="848" y="72"/>
                </a:lnTo>
                <a:lnTo>
                  <a:pt x="898" y="60"/>
                </a:lnTo>
                <a:lnTo>
                  <a:pt x="964" y="48"/>
                </a:lnTo>
                <a:lnTo>
                  <a:pt x="1013" y="36"/>
                </a:lnTo>
                <a:lnTo>
                  <a:pt x="1063" y="24"/>
                </a:lnTo>
                <a:lnTo>
                  <a:pt x="1095" y="12"/>
                </a:lnTo>
                <a:lnTo>
                  <a:pt x="1120" y="0"/>
                </a:lnTo>
                <a:lnTo>
                  <a:pt x="1186" y="0"/>
                </a:lnTo>
                <a:lnTo>
                  <a:pt x="1252" y="12"/>
                </a:lnTo>
                <a:lnTo>
                  <a:pt x="1318" y="24"/>
                </a:lnTo>
                <a:lnTo>
                  <a:pt x="1343" y="36"/>
                </a:lnTo>
                <a:lnTo>
                  <a:pt x="1367" y="36"/>
                </a:lnTo>
                <a:lnTo>
                  <a:pt x="1392" y="36"/>
                </a:lnTo>
              </a:path>
            </a:pathLst>
          </a:custGeom>
          <a:solidFill>
            <a:schemeClr val="accent1"/>
          </a:solidFill>
          <a:ln w="12700" cap="rnd">
            <a:solidFill>
              <a:schemeClr val="accent1"/>
            </a:solidFill>
            <a:round/>
            <a:headEnd type="none" w="sm" len="sm"/>
            <a:tailEnd type="none" w="sm" len="sm"/>
          </a:ln>
        </p:spPr>
        <p:txBody>
          <a:bodyPr/>
          <a:lstStyle/>
          <a:p>
            <a:endParaRPr lang="zh-CN" altLang="en-US">
              <a:latin typeface="华文中宋" pitchFamily="2" charset="-122"/>
              <a:ea typeface="华文中宋" pitchFamily="2" charset="-122"/>
            </a:endParaRPr>
          </a:p>
        </p:txBody>
      </p:sp>
      <p:sp>
        <p:nvSpPr>
          <p:cNvPr id="19490" name="Freeform 165"/>
          <p:cNvSpPr>
            <a:spLocks/>
          </p:cNvSpPr>
          <p:nvPr/>
        </p:nvSpPr>
        <p:spPr bwMode="auto">
          <a:xfrm>
            <a:off x="1858963" y="4075113"/>
            <a:ext cx="2668587" cy="115887"/>
          </a:xfrm>
          <a:custGeom>
            <a:avLst/>
            <a:gdLst>
              <a:gd name="T0" fmla="*/ 0 w 1681"/>
              <a:gd name="T1" fmla="*/ 114300 h 73"/>
              <a:gd name="T2" fmla="*/ 47625 w 1681"/>
              <a:gd name="T3" fmla="*/ 76200 h 73"/>
              <a:gd name="T4" fmla="*/ 173037 w 1681"/>
              <a:gd name="T5" fmla="*/ 76200 h 73"/>
              <a:gd name="T6" fmla="*/ 268287 w 1681"/>
              <a:gd name="T7" fmla="*/ 95250 h 73"/>
              <a:gd name="T8" fmla="*/ 395287 w 1681"/>
              <a:gd name="T9" fmla="*/ 95250 h 73"/>
              <a:gd name="T10" fmla="*/ 520700 w 1681"/>
              <a:gd name="T11" fmla="*/ 95250 h 73"/>
              <a:gd name="T12" fmla="*/ 647700 w 1681"/>
              <a:gd name="T13" fmla="*/ 95250 h 73"/>
              <a:gd name="T14" fmla="*/ 773112 w 1681"/>
              <a:gd name="T15" fmla="*/ 76200 h 73"/>
              <a:gd name="T16" fmla="*/ 868362 w 1681"/>
              <a:gd name="T17" fmla="*/ 76200 h 73"/>
              <a:gd name="T18" fmla="*/ 993775 w 1681"/>
              <a:gd name="T19" fmla="*/ 57150 h 73"/>
              <a:gd name="T20" fmla="*/ 1089025 w 1681"/>
              <a:gd name="T21" fmla="*/ 38100 h 73"/>
              <a:gd name="T22" fmla="*/ 1152525 w 1681"/>
              <a:gd name="T23" fmla="*/ 38100 h 73"/>
              <a:gd name="T24" fmla="*/ 1200150 w 1681"/>
              <a:gd name="T25" fmla="*/ 57150 h 73"/>
              <a:gd name="T26" fmla="*/ 1325562 w 1681"/>
              <a:gd name="T27" fmla="*/ 57150 h 73"/>
              <a:gd name="T28" fmla="*/ 1420812 w 1681"/>
              <a:gd name="T29" fmla="*/ 76200 h 73"/>
              <a:gd name="T30" fmla="*/ 1466850 w 1681"/>
              <a:gd name="T31" fmla="*/ 95250 h 73"/>
              <a:gd name="T32" fmla="*/ 1514475 w 1681"/>
              <a:gd name="T33" fmla="*/ 95250 h 73"/>
              <a:gd name="T34" fmla="*/ 1562100 w 1681"/>
              <a:gd name="T35" fmla="*/ 114300 h 73"/>
              <a:gd name="T36" fmla="*/ 1625600 w 1681"/>
              <a:gd name="T37" fmla="*/ 114300 h 73"/>
              <a:gd name="T38" fmla="*/ 1720850 w 1681"/>
              <a:gd name="T39" fmla="*/ 95250 h 73"/>
              <a:gd name="T40" fmla="*/ 1846262 w 1681"/>
              <a:gd name="T41" fmla="*/ 76200 h 73"/>
              <a:gd name="T42" fmla="*/ 1941512 w 1681"/>
              <a:gd name="T43" fmla="*/ 57150 h 73"/>
              <a:gd name="T44" fmla="*/ 2035175 w 1681"/>
              <a:gd name="T45" fmla="*/ 38100 h 73"/>
              <a:gd name="T46" fmla="*/ 2098675 w 1681"/>
              <a:gd name="T47" fmla="*/ 19050 h 73"/>
              <a:gd name="T48" fmla="*/ 2146300 w 1681"/>
              <a:gd name="T49" fmla="*/ 0 h 73"/>
              <a:gd name="T50" fmla="*/ 2271712 w 1681"/>
              <a:gd name="T51" fmla="*/ 0 h 73"/>
              <a:gd name="T52" fmla="*/ 2398712 w 1681"/>
              <a:gd name="T53" fmla="*/ 19050 h 73"/>
              <a:gd name="T54" fmla="*/ 2525712 w 1681"/>
              <a:gd name="T55" fmla="*/ 38100 h 73"/>
              <a:gd name="T56" fmla="*/ 2571750 w 1681"/>
              <a:gd name="T57" fmla="*/ 57150 h 73"/>
              <a:gd name="T58" fmla="*/ 2619375 w 1681"/>
              <a:gd name="T59" fmla="*/ 57150 h 73"/>
              <a:gd name="T60" fmla="*/ 2667000 w 1681"/>
              <a:gd name="T61" fmla="*/ 5715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1"/>
              <a:gd name="T94" fmla="*/ 0 h 73"/>
              <a:gd name="T95" fmla="*/ 1681 w 168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1" h="73">
                <a:moveTo>
                  <a:pt x="0" y="72"/>
                </a:moveTo>
                <a:lnTo>
                  <a:pt x="30" y="48"/>
                </a:lnTo>
                <a:lnTo>
                  <a:pt x="109" y="48"/>
                </a:lnTo>
                <a:lnTo>
                  <a:pt x="169" y="60"/>
                </a:lnTo>
                <a:lnTo>
                  <a:pt x="249" y="60"/>
                </a:lnTo>
                <a:lnTo>
                  <a:pt x="328" y="60"/>
                </a:lnTo>
                <a:lnTo>
                  <a:pt x="408" y="60"/>
                </a:lnTo>
                <a:lnTo>
                  <a:pt x="487" y="48"/>
                </a:lnTo>
                <a:lnTo>
                  <a:pt x="547" y="48"/>
                </a:lnTo>
                <a:lnTo>
                  <a:pt x="626" y="36"/>
                </a:lnTo>
                <a:lnTo>
                  <a:pt x="686" y="24"/>
                </a:lnTo>
                <a:lnTo>
                  <a:pt x="726" y="24"/>
                </a:lnTo>
                <a:lnTo>
                  <a:pt x="756" y="36"/>
                </a:lnTo>
                <a:lnTo>
                  <a:pt x="835" y="36"/>
                </a:lnTo>
                <a:lnTo>
                  <a:pt x="895" y="48"/>
                </a:lnTo>
                <a:lnTo>
                  <a:pt x="924" y="60"/>
                </a:lnTo>
                <a:lnTo>
                  <a:pt x="954" y="60"/>
                </a:lnTo>
                <a:lnTo>
                  <a:pt x="984" y="72"/>
                </a:lnTo>
                <a:lnTo>
                  <a:pt x="1024" y="72"/>
                </a:lnTo>
                <a:lnTo>
                  <a:pt x="1084" y="60"/>
                </a:lnTo>
                <a:lnTo>
                  <a:pt x="1163" y="48"/>
                </a:lnTo>
                <a:lnTo>
                  <a:pt x="1223" y="36"/>
                </a:lnTo>
                <a:lnTo>
                  <a:pt x="1282" y="24"/>
                </a:lnTo>
                <a:lnTo>
                  <a:pt x="1322" y="12"/>
                </a:lnTo>
                <a:lnTo>
                  <a:pt x="1352" y="0"/>
                </a:lnTo>
                <a:lnTo>
                  <a:pt x="1431" y="0"/>
                </a:lnTo>
                <a:lnTo>
                  <a:pt x="1511" y="12"/>
                </a:lnTo>
                <a:lnTo>
                  <a:pt x="1591" y="24"/>
                </a:lnTo>
                <a:lnTo>
                  <a:pt x="1620" y="36"/>
                </a:lnTo>
                <a:lnTo>
                  <a:pt x="1650" y="36"/>
                </a:lnTo>
                <a:lnTo>
                  <a:pt x="1680" y="36"/>
                </a:lnTo>
              </a:path>
            </a:pathLst>
          </a:custGeom>
          <a:solidFill>
            <a:schemeClr val="accent1"/>
          </a:solidFill>
          <a:ln w="12700" cap="rnd">
            <a:solidFill>
              <a:schemeClr val="accent1"/>
            </a:solidFill>
            <a:round/>
            <a:headEnd type="none" w="sm" len="sm"/>
            <a:tailEnd type="none" w="sm" len="sm"/>
          </a:ln>
        </p:spPr>
        <p:txBody>
          <a:bodyPr/>
          <a:lstStyle/>
          <a:p>
            <a:endParaRPr lang="zh-CN" altLang="en-US">
              <a:latin typeface="华文中宋" pitchFamily="2" charset="-122"/>
              <a:ea typeface="华文中宋" pitchFamily="2" charset="-122"/>
            </a:endParaRPr>
          </a:p>
        </p:txBody>
      </p:sp>
      <p:grpSp>
        <p:nvGrpSpPr>
          <p:cNvPr id="19491" name="Group 166"/>
          <p:cNvGrpSpPr>
            <a:grpSpLocks/>
          </p:cNvGrpSpPr>
          <p:nvPr/>
        </p:nvGrpSpPr>
        <p:grpSpPr bwMode="auto">
          <a:xfrm rot="21164818" flipH="1">
            <a:off x="7194550" y="4117975"/>
            <a:ext cx="1539875" cy="600075"/>
            <a:chOff x="4118" y="3124"/>
            <a:chExt cx="781" cy="378"/>
          </a:xfrm>
        </p:grpSpPr>
        <p:sp>
          <p:nvSpPr>
            <p:cNvPr id="19520" name="Freeform 167"/>
            <p:cNvSpPr>
              <a:spLocks/>
            </p:cNvSpPr>
            <p:nvPr/>
          </p:nvSpPr>
          <p:spPr bwMode="auto">
            <a:xfrm>
              <a:off x="4661" y="3270"/>
              <a:ext cx="61" cy="101"/>
            </a:xfrm>
            <a:custGeom>
              <a:avLst/>
              <a:gdLst>
                <a:gd name="T0" fmla="*/ 60 w 61"/>
                <a:gd name="T1" fmla="*/ 100 h 101"/>
                <a:gd name="T2" fmla="*/ 58 w 61"/>
                <a:gd name="T3" fmla="*/ 93 h 101"/>
                <a:gd name="T4" fmla="*/ 58 w 61"/>
                <a:gd name="T5" fmla="*/ 84 h 101"/>
                <a:gd name="T6" fmla="*/ 55 w 61"/>
                <a:gd name="T7" fmla="*/ 74 h 101"/>
                <a:gd name="T8" fmla="*/ 52 w 61"/>
                <a:gd name="T9" fmla="*/ 66 h 101"/>
                <a:gd name="T10" fmla="*/ 49 w 61"/>
                <a:gd name="T11" fmla="*/ 55 h 101"/>
                <a:gd name="T12" fmla="*/ 47 w 61"/>
                <a:gd name="T13" fmla="*/ 44 h 101"/>
                <a:gd name="T14" fmla="*/ 43 w 61"/>
                <a:gd name="T15" fmla="*/ 37 h 101"/>
                <a:gd name="T16" fmla="*/ 39 w 61"/>
                <a:gd name="T17" fmla="*/ 32 h 101"/>
                <a:gd name="T18" fmla="*/ 33 w 61"/>
                <a:gd name="T19" fmla="*/ 24 h 101"/>
                <a:gd name="T20" fmla="*/ 27 w 61"/>
                <a:gd name="T21" fmla="*/ 20 h 101"/>
                <a:gd name="T22" fmla="*/ 21 w 61"/>
                <a:gd name="T23" fmla="*/ 14 h 101"/>
                <a:gd name="T24" fmla="*/ 17 w 61"/>
                <a:gd name="T25" fmla="*/ 9 h 101"/>
                <a:gd name="T26" fmla="*/ 11 w 61"/>
                <a:gd name="T27" fmla="*/ 3 h 101"/>
                <a:gd name="T28" fmla="*/ 4 w 61"/>
                <a:gd name="T29" fmla="*/ 0 h 101"/>
                <a:gd name="T30" fmla="*/ 0 w 61"/>
                <a:gd name="T31" fmla="*/ 0 h 101"/>
                <a:gd name="T32" fmla="*/ 3 w 61"/>
                <a:gd name="T33" fmla="*/ 6 h 101"/>
                <a:gd name="T34" fmla="*/ 5 w 61"/>
                <a:gd name="T35" fmla="*/ 15 h 101"/>
                <a:gd name="T36" fmla="*/ 6 w 61"/>
                <a:gd name="T37" fmla="*/ 23 h 101"/>
                <a:gd name="T38" fmla="*/ 10 w 61"/>
                <a:gd name="T39" fmla="*/ 31 h 101"/>
                <a:gd name="T40" fmla="*/ 10 w 61"/>
                <a:gd name="T41" fmla="*/ 40 h 101"/>
                <a:gd name="T42" fmla="*/ 13 w 61"/>
                <a:gd name="T43" fmla="*/ 46 h 101"/>
                <a:gd name="T44" fmla="*/ 12 w 61"/>
                <a:gd name="T45" fmla="*/ 55 h 101"/>
                <a:gd name="T46" fmla="*/ 10 w 61"/>
                <a:gd name="T47" fmla="*/ 66 h 101"/>
                <a:gd name="T48" fmla="*/ 7 w 61"/>
                <a:gd name="T49" fmla="*/ 74 h 101"/>
                <a:gd name="T50" fmla="*/ 6 w 61"/>
                <a:gd name="T51" fmla="*/ 79 h 101"/>
                <a:gd name="T52" fmla="*/ 60 w 61"/>
                <a:gd name="T53" fmla="*/ 10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101"/>
                <a:gd name="T83" fmla="*/ 61 w 61"/>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101">
                  <a:moveTo>
                    <a:pt x="60" y="100"/>
                  </a:moveTo>
                  <a:lnTo>
                    <a:pt x="58" y="93"/>
                  </a:lnTo>
                  <a:lnTo>
                    <a:pt x="58" y="84"/>
                  </a:lnTo>
                  <a:lnTo>
                    <a:pt x="55" y="74"/>
                  </a:lnTo>
                  <a:lnTo>
                    <a:pt x="52" y="66"/>
                  </a:lnTo>
                  <a:lnTo>
                    <a:pt x="49" y="55"/>
                  </a:lnTo>
                  <a:lnTo>
                    <a:pt x="47" y="44"/>
                  </a:lnTo>
                  <a:lnTo>
                    <a:pt x="43" y="37"/>
                  </a:lnTo>
                  <a:lnTo>
                    <a:pt x="39" y="32"/>
                  </a:lnTo>
                  <a:lnTo>
                    <a:pt x="33" y="24"/>
                  </a:lnTo>
                  <a:lnTo>
                    <a:pt x="27" y="20"/>
                  </a:lnTo>
                  <a:lnTo>
                    <a:pt x="21" y="14"/>
                  </a:lnTo>
                  <a:lnTo>
                    <a:pt x="17" y="9"/>
                  </a:lnTo>
                  <a:lnTo>
                    <a:pt x="11" y="3"/>
                  </a:lnTo>
                  <a:lnTo>
                    <a:pt x="4" y="0"/>
                  </a:lnTo>
                  <a:lnTo>
                    <a:pt x="0" y="0"/>
                  </a:lnTo>
                  <a:lnTo>
                    <a:pt x="3" y="6"/>
                  </a:lnTo>
                  <a:lnTo>
                    <a:pt x="5" y="15"/>
                  </a:lnTo>
                  <a:lnTo>
                    <a:pt x="6" y="23"/>
                  </a:lnTo>
                  <a:lnTo>
                    <a:pt x="10" y="31"/>
                  </a:lnTo>
                  <a:lnTo>
                    <a:pt x="10" y="40"/>
                  </a:lnTo>
                  <a:lnTo>
                    <a:pt x="13" y="46"/>
                  </a:lnTo>
                  <a:lnTo>
                    <a:pt x="12" y="55"/>
                  </a:lnTo>
                  <a:lnTo>
                    <a:pt x="10" y="66"/>
                  </a:lnTo>
                  <a:lnTo>
                    <a:pt x="7" y="74"/>
                  </a:lnTo>
                  <a:lnTo>
                    <a:pt x="6" y="79"/>
                  </a:lnTo>
                  <a:lnTo>
                    <a:pt x="60" y="100"/>
                  </a:lnTo>
                </a:path>
              </a:pathLst>
            </a:custGeom>
            <a:solidFill>
              <a:srgbClr val="5F5F7F"/>
            </a:solidFill>
            <a:ln w="12700" cap="rnd">
              <a:solidFill>
                <a:srgbClr val="000000"/>
              </a:solidFill>
              <a:round/>
              <a:headEnd/>
              <a:tailEnd/>
            </a:ln>
          </p:spPr>
          <p:txBody>
            <a:bodyPr/>
            <a:lstStyle/>
            <a:p>
              <a:endParaRPr lang="zh-CN" altLang="en-US"/>
            </a:p>
          </p:txBody>
        </p:sp>
        <p:sp>
          <p:nvSpPr>
            <p:cNvPr id="19521" name="Freeform 168"/>
            <p:cNvSpPr>
              <a:spLocks/>
            </p:cNvSpPr>
            <p:nvPr/>
          </p:nvSpPr>
          <p:spPr bwMode="auto">
            <a:xfrm>
              <a:off x="4118" y="3124"/>
              <a:ext cx="781" cy="378"/>
            </a:xfrm>
            <a:custGeom>
              <a:avLst/>
              <a:gdLst>
                <a:gd name="T0" fmla="*/ 769 w 781"/>
                <a:gd name="T1" fmla="*/ 346 h 378"/>
                <a:gd name="T2" fmla="*/ 744 w 781"/>
                <a:gd name="T3" fmla="*/ 349 h 378"/>
                <a:gd name="T4" fmla="*/ 707 w 781"/>
                <a:gd name="T5" fmla="*/ 349 h 378"/>
                <a:gd name="T6" fmla="*/ 668 w 781"/>
                <a:gd name="T7" fmla="*/ 343 h 378"/>
                <a:gd name="T8" fmla="*/ 629 w 781"/>
                <a:gd name="T9" fmla="*/ 334 h 378"/>
                <a:gd name="T10" fmla="*/ 589 w 781"/>
                <a:gd name="T11" fmla="*/ 330 h 378"/>
                <a:gd name="T12" fmla="*/ 555 w 781"/>
                <a:gd name="T13" fmla="*/ 323 h 378"/>
                <a:gd name="T14" fmla="*/ 537 w 781"/>
                <a:gd name="T15" fmla="*/ 328 h 378"/>
                <a:gd name="T16" fmla="*/ 513 w 781"/>
                <a:gd name="T17" fmla="*/ 340 h 378"/>
                <a:gd name="T18" fmla="*/ 475 w 781"/>
                <a:gd name="T19" fmla="*/ 356 h 378"/>
                <a:gd name="T20" fmla="*/ 443 w 781"/>
                <a:gd name="T21" fmla="*/ 371 h 378"/>
                <a:gd name="T22" fmla="*/ 433 w 781"/>
                <a:gd name="T23" fmla="*/ 347 h 378"/>
                <a:gd name="T24" fmla="*/ 437 w 781"/>
                <a:gd name="T25" fmla="*/ 302 h 378"/>
                <a:gd name="T26" fmla="*/ 436 w 781"/>
                <a:gd name="T27" fmla="*/ 283 h 378"/>
                <a:gd name="T28" fmla="*/ 395 w 781"/>
                <a:gd name="T29" fmla="*/ 261 h 378"/>
                <a:gd name="T30" fmla="*/ 357 w 781"/>
                <a:gd name="T31" fmla="*/ 235 h 378"/>
                <a:gd name="T32" fmla="*/ 324 w 781"/>
                <a:gd name="T33" fmla="*/ 227 h 378"/>
                <a:gd name="T34" fmla="*/ 287 w 781"/>
                <a:gd name="T35" fmla="*/ 221 h 378"/>
                <a:gd name="T36" fmla="*/ 266 w 781"/>
                <a:gd name="T37" fmla="*/ 192 h 378"/>
                <a:gd name="T38" fmla="*/ 245 w 781"/>
                <a:gd name="T39" fmla="*/ 173 h 378"/>
                <a:gd name="T40" fmla="*/ 210 w 781"/>
                <a:gd name="T41" fmla="*/ 162 h 378"/>
                <a:gd name="T42" fmla="*/ 171 w 781"/>
                <a:gd name="T43" fmla="*/ 164 h 378"/>
                <a:gd name="T44" fmla="*/ 121 w 781"/>
                <a:gd name="T45" fmla="*/ 183 h 378"/>
                <a:gd name="T46" fmla="*/ 61 w 781"/>
                <a:gd name="T47" fmla="*/ 205 h 378"/>
                <a:gd name="T48" fmla="*/ 13 w 781"/>
                <a:gd name="T49" fmla="*/ 205 h 378"/>
                <a:gd name="T50" fmla="*/ 15 w 781"/>
                <a:gd name="T51" fmla="*/ 192 h 378"/>
                <a:gd name="T52" fmla="*/ 46 w 781"/>
                <a:gd name="T53" fmla="*/ 172 h 378"/>
                <a:gd name="T54" fmla="*/ 82 w 781"/>
                <a:gd name="T55" fmla="*/ 152 h 378"/>
                <a:gd name="T56" fmla="*/ 107 w 781"/>
                <a:gd name="T57" fmla="*/ 131 h 378"/>
                <a:gd name="T58" fmla="*/ 118 w 781"/>
                <a:gd name="T59" fmla="*/ 104 h 378"/>
                <a:gd name="T60" fmla="*/ 110 w 781"/>
                <a:gd name="T61" fmla="*/ 68 h 378"/>
                <a:gd name="T62" fmla="*/ 94 w 781"/>
                <a:gd name="T63" fmla="*/ 37 h 378"/>
                <a:gd name="T64" fmla="*/ 84 w 781"/>
                <a:gd name="T65" fmla="*/ 12 h 378"/>
                <a:gd name="T66" fmla="*/ 83 w 781"/>
                <a:gd name="T67" fmla="*/ 4 h 378"/>
                <a:gd name="T68" fmla="*/ 111 w 781"/>
                <a:gd name="T69" fmla="*/ 13 h 378"/>
                <a:gd name="T70" fmla="*/ 134 w 781"/>
                <a:gd name="T71" fmla="*/ 31 h 378"/>
                <a:gd name="T72" fmla="*/ 155 w 781"/>
                <a:gd name="T73" fmla="*/ 50 h 378"/>
                <a:gd name="T74" fmla="*/ 182 w 781"/>
                <a:gd name="T75" fmla="*/ 91 h 378"/>
                <a:gd name="T76" fmla="*/ 229 w 781"/>
                <a:gd name="T77" fmla="*/ 113 h 378"/>
                <a:gd name="T78" fmla="*/ 289 w 781"/>
                <a:gd name="T79" fmla="*/ 127 h 378"/>
                <a:gd name="T80" fmla="*/ 331 w 781"/>
                <a:gd name="T81" fmla="*/ 126 h 378"/>
                <a:gd name="T82" fmla="*/ 349 w 781"/>
                <a:gd name="T83" fmla="*/ 110 h 378"/>
                <a:gd name="T84" fmla="*/ 401 w 781"/>
                <a:gd name="T85" fmla="*/ 132 h 378"/>
                <a:gd name="T86" fmla="*/ 448 w 781"/>
                <a:gd name="T87" fmla="*/ 134 h 378"/>
                <a:gd name="T88" fmla="*/ 610 w 781"/>
                <a:gd name="T89" fmla="*/ 186 h 378"/>
                <a:gd name="T90" fmla="*/ 700 w 781"/>
                <a:gd name="T91" fmla="*/ 229 h 378"/>
                <a:gd name="T92" fmla="*/ 767 w 781"/>
                <a:gd name="T93" fmla="*/ 288 h 378"/>
                <a:gd name="T94" fmla="*/ 763 w 781"/>
                <a:gd name="T95" fmla="*/ 301 h 378"/>
                <a:gd name="T96" fmla="*/ 777 w 781"/>
                <a:gd name="T97" fmla="*/ 324 h 378"/>
                <a:gd name="T98" fmla="*/ 780 w 781"/>
                <a:gd name="T99" fmla="*/ 339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1"/>
                <a:gd name="T151" fmla="*/ 0 h 378"/>
                <a:gd name="T152" fmla="*/ 781 w 781"/>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1" h="378">
                  <a:moveTo>
                    <a:pt x="778" y="343"/>
                  </a:moveTo>
                  <a:lnTo>
                    <a:pt x="775" y="345"/>
                  </a:lnTo>
                  <a:lnTo>
                    <a:pt x="769" y="346"/>
                  </a:lnTo>
                  <a:lnTo>
                    <a:pt x="759" y="346"/>
                  </a:lnTo>
                  <a:lnTo>
                    <a:pt x="752" y="347"/>
                  </a:lnTo>
                  <a:lnTo>
                    <a:pt x="744" y="349"/>
                  </a:lnTo>
                  <a:lnTo>
                    <a:pt x="729" y="348"/>
                  </a:lnTo>
                  <a:lnTo>
                    <a:pt x="717" y="346"/>
                  </a:lnTo>
                  <a:lnTo>
                    <a:pt x="707" y="349"/>
                  </a:lnTo>
                  <a:lnTo>
                    <a:pt x="693" y="345"/>
                  </a:lnTo>
                  <a:lnTo>
                    <a:pt x="680" y="342"/>
                  </a:lnTo>
                  <a:lnTo>
                    <a:pt x="668" y="343"/>
                  </a:lnTo>
                  <a:lnTo>
                    <a:pt x="652" y="340"/>
                  </a:lnTo>
                  <a:lnTo>
                    <a:pt x="640" y="338"/>
                  </a:lnTo>
                  <a:lnTo>
                    <a:pt x="629" y="334"/>
                  </a:lnTo>
                  <a:lnTo>
                    <a:pt x="617" y="336"/>
                  </a:lnTo>
                  <a:lnTo>
                    <a:pt x="602" y="333"/>
                  </a:lnTo>
                  <a:lnTo>
                    <a:pt x="589" y="330"/>
                  </a:lnTo>
                  <a:lnTo>
                    <a:pt x="576" y="326"/>
                  </a:lnTo>
                  <a:lnTo>
                    <a:pt x="566" y="325"/>
                  </a:lnTo>
                  <a:lnTo>
                    <a:pt x="555" y="323"/>
                  </a:lnTo>
                  <a:lnTo>
                    <a:pt x="548" y="324"/>
                  </a:lnTo>
                  <a:lnTo>
                    <a:pt x="542" y="327"/>
                  </a:lnTo>
                  <a:lnTo>
                    <a:pt x="537" y="328"/>
                  </a:lnTo>
                  <a:lnTo>
                    <a:pt x="528" y="333"/>
                  </a:lnTo>
                  <a:lnTo>
                    <a:pt x="522" y="335"/>
                  </a:lnTo>
                  <a:lnTo>
                    <a:pt x="513" y="340"/>
                  </a:lnTo>
                  <a:lnTo>
                    <a:pt x="499" y="346"/>
                  </a:lnTo>
                  <a:lnTo>
                    <a:pt x="489" y="351"/>
                  </a:lnTo>
                  <a:lnTo>
                    <a:pt x="475" y="356"/>
                  </a:lnTo>
                  <a:lnTo>
                    <a:pt x="466" y="363"/>
                  </a:lnTo>
                  <a:lnTo>
                    <a:pt x="455" y="368"/>
                  </a:lnTo>
                  <a:lnTo>
                    <a:pt x="443" y="371"/>
                  </a:lnTo>
                  <a:lnTo>
                    <a:pt x="429" y="377"/>
                  </a:lnTo>
                  <a:lnTo>
                    <a:pt x="431" y="362"/>
                  </a:lnTo>
                  <a:lnTo>
                    <a:pt x="433" y="347"/>
                  </a:lnTo>
                  <a:lnTo>
                    <a:pt x="432" y="330"/>
                  </a:lnTo>
                  <a:lnTo>
                    <a:pt x="433" y="315"/>
                  </a:lnTo>
                  <a:lnTo>
                    <a:pt x="437" y="302"/>
                  </a:lnTo>
                  <a:lnTo>
                    <a:pt x="438" y="294"/>
                  </a:lnTo>
                  <a:lnTo>
                    <a:pt x="446" y="289"/>
                  </a:lnTo>
                  <a:lnTo>
                    <a:pt x="436" y="283"/>
                  </a:lnTo>
                  <a:lnTo>
                    <a:pt x="424" y="278"/>
                  </a:lnTo>
                  <a:lnTo>
                    <a:pt x="412" y="268"/>
                  </a:lnTo>
                  <a:lnTo>
                    <a:pt x="395" y="261"/>
                  </a:lnTo>
                  <a:lnTo>
                    <a:pt x="379" y="251"/>
                  </a:lnTo>
                  <a:lnTo>
                    <a:pt x="368" y="244"/>
                  </a:lnTo>
                  <a:lnTo>
                    <a:pt x="357" y="235"/>
                  </a:lnTo>
                  <a:lnTo>
                    <a:pt x="343" y="231"/>
                  </a:lnTo>
                  <a:lnTo>
                    <a:pt x="331" y="225"/>
                  </a:lnTo>
                  <a:lnTo>
                    <a:pt x="324" y="227"/>
                  </a:lnTo>
                  <a:lnTo>
                    <a:pt x="314" y="228"/>
                  </a:lnTo>
                  <a:lnTo>
                    <a:pt x="301" y="229"/>
                  </a:lnTo>
                  <a:lnTo>
                    <a:pt x="287" y="221"/>
                  </a:lnTo>
                  <a:lnTo>
                    <a:pt x="268" y="207"/>
                  </a:lnTo>
                  <a:lnTo>
                    <a:pt x="253" y="197"/>
                  </a:lnTo>
                  <a:lnTo>
                    <a:pt x="266" y="192"/>
                  </a:lnTo>
                  <a:lnTo>
                    <a:pt x="259" y="188"/>
                  </a:lnTo>
                  <a:lnTo>
                    <a:pt x="252" y="180"/>
                  </a:lnTo>
                  <a:lnTo>
                    <a:pt x="245" y="173"/>
                  </a:lnTo>
                  <a:lnTo>
                    <a:pt x="233" y="167"/>
                  </a:lnTo>
                  <a:lnTo>
                    <a:pt x="222" y="166"/>
                  </a:lnTo>
                  <a:lnTo>
                    <a:pt x="210" y="162"/>
                  </a:lnTo>
                  <a:lnTo>
                    <a:pt x="196" y="159"/>
                  </a:lnTo>
                  <a:lnTo>
                    <a:pt x="183" y="159"/>
                  </a:lnTo>
                  <a:lnTo>
                    <a:pt x="171" y="164"/>
                  </a:lnTo>
                  <a:lnTo>
                    <a:pt x="152" y="169"/>
                  </a:lnTo>
                  <a:lnTo>
                    <a:pt x="141" y="174"/>
                  </a:lnTo>
                  <a:lnTo>
                    <a:pt x="121" y="183"/>
                  </a:lnTo>
                  <a:lnTo>
                    <a:pt x="99" y="195"/>
                  </a:lnTo>
                  <a:lnTo>
                    <a:pt x="78" y="201"/>
                  </a:lnTo>
                  <a:lnTo>
                    <a:pt x="61" y="205"/>
                  </a:lnTo>
                  <a:lnTo>
                    <a:pt x="45" y="209"/>
                  </a:lnTo>
                  <a:lnTo>
                    <a:pt x="30" y="207"/>
                  </a:lnTo>
                  <a:lnTo>
                    <a:pt x="13" y="205"/>
                  </a:lnTo>
                  <a:lnTo>
                    <a:pt x="0" y="199"/>
                  </a:lnTo>
                  <a:lnTo>
                    <a:pt x="7" y="196"/>
                  </a:lnTo>
                  <a:lnTo>
                    <a:pt x="15" y="192"/>
                  </a:lnTo>
                  <a:lnTo>
                    <a:pt x="21" y="188"/>
                  </a:lnTo>
                  <a:lnTo>
                    <a:pt x="36" y="175"/>
                  </a:lnTo>
                  <a:lnTo>
                    <a:pt x="46" y="172"/>
                  </a:lnTo>
                  <a:lnTo>
                    <a:pt x="58" y="166"/>
                  </a:lnTo>
                  <a:lnTo>
                    <a:pt x="69" y="159"/>
                  </a:lnTo>
                  <a:lnTo>
                    <a:pt x="82" y="152"/>
                  </a:lnTo>
                  <a:lnTo>
                    <a:pt x="90" y="143"/>
                  </a:lnTo>
                  <a:lnTo>
                    <a:pt x="98" y="138"/>
                  </a:lnTo>
                  <a:lnTo>
                    <a:pt x="107" y="131"/>
                  </a:lnTo>
                  <a:lnTo>
                    <a:pt x="113" y="123"/>
                  </a:lnTo>
                  <a:lnTo>
                    <a:pt x="116" y="115"/>
                  </a:lnTo>
                  <a:lnTo>
                    <a:pt x="118" y="104"/>
                  </a:lnTo>
                  <a:lnTo>
                    <a:pt x="117" y="92"/>
                  </a:lnTo>
                  <a:lnTo>
                    <a:pt x="114" y="79"/>
                  </a:lnTo>
                  <a:lnTo>
                    <a:pt x="110" y="68"/>
                  </a:lnTo>
                  <a:lnTo>
                    <a:pt x="104" y="59"/>
                  </a:lnTo>
                  <a:lnTo>
                    <a:pt x="99" y="50"/>
                  </a:lnTo>
                  <a:lnTo>
                    <a:pt x="94" y="37"/>
                  </a:lnTo>
                  <a:lnTo>
                    <a:pt x="90" y="27"/>
                  </a:lnTo>
                  <a:lnTo>
                    <a:pt x="86" y="18"/>
                  </a:lnTo>
                  <a:lnTo>
                    <a:pt x="84" y="12"/>
                  </a:lnTo>
                  <a:lnTo>
                    <a:pt x="79" y="6"/>
                  </a:lnTo>
                  <a:lnTo>
                    <a:pt x="77" y="0"/>
                  </a:lnTo>
                  <a:lnTo>
                    <a:pt x="83" y="4"/>
                  </a:lnTo>
                  <a:lnTo>
                    <a:pt x="96" y="8"/>
                  </a:lnTo>
                  <a:lnTo>
                    <a:pt x="105" y="11"/>
                  </a:lnTo>
                  <a:lnTo>
                    <a:pt x="111" y="13"/>
                  </a:lnTo>
                  <a:lnTo>
                    <a:pt x="121" y="18"/>
                  </a:lnTo>
                  <a:lnTo>
                    <a:pt x="128" y="24"/>
                  </a:lnTo>
                  <a:lnTo>
                    <a:pt x="134" y="31"/>
                  </a:lnTo>
                  <a:lnTo>
                    <a:pt x="142" y="37"/>
                  </a:lnTo>
                  <a:lnTo>
                    <a:pt x="151" y="45"/>
                  </a:lnTo>
                  <a:lnTo>
                    <a:pt x="155" y="50"/>
                  </a:lnTo>
                  <a:lnTo>
                    <a:pt x="162" y="68"/>
                  </a:lnTo>
                  <a:lnTo>
                    <a:pt x="170" y="81"/>
                  </a:lnTo>
                  <a:lnTo>
                    <a:pt x="182" y="91"/>
                  </a:lnTo>
                  <a:lnTo>
                    <a:pt x="197" y="99"/>
                  </a:lnTo>
                  <a:lnTo>
                    <a:pt x="210" y="104"/>
                  </a:lnTo>
                  <a:lnTo>
                    <a:pt x="229" y="113"/>
                  </a:lnTo>
                  <a:lnTo>
                    <a:pt x="248" y="117"/>
                  </a:lnTo>
                  <a:lnTo>
                    <a:pt x="268" y="123"/>
                  </a:lnTo>
                  <a:lnTo>
                    <a:pt x="289" y="127"/>
                  </a:lnTo>
                  <a:lnTo>
                    <a:pt x="311" y="131"/>
                  </a:lnTo>
                  <a:lnTo>
                    <a:pt x="329" y="129"/>
                  </a:lnTo>
                  <a:lnTo>
                    <a:pt x="331" y="126"/>
                  </a:lnTo>
                  <a:lnTo>
                    <a:pt x="331" y="121"/>
                  </a:lnTo>
                  <a:lnTo>
                    <a:pt x="323" y="109"/>
                  </a:lnTo>
                  <a:lnTo>
                    <a:pt x="349" y="110"/>
                  </a:lnTo>
                  <a:lnTo>
                    <a:pt x="387" y="116"/>
                  </a:lnTo>
                  <a:lnTo>
                    <a:pt x="390" y="124"/>
                  </a:lnTo>
                  <a:lnTo>
                    <a:pt x="401" y="132"/>
                  </a:lnTo>
                  <a:lnTo>
                    <a:pt x="408" y="138"/>
                  </a:lnTo>
                  <a:lnTo>
                    <a:pt x="423" y="143"/>
                  </a:lnTo>
                  <a:lnTo>
                    <a:pt x="448" y="134"/>
                  </a:lnTo>
                  <a:lnTo>
                    <a:pt x="458" y="152"/>
                  </a:lnTo>
                  <a:lnTo>
                    <a:pt x="587" y="179"/>
                  </a:lnTo>
                  <a:lnTo>
                    <a:pt x="610" y="186"/>
                  </a:lnTo>
                  <a:lnTo>
                    <a:pt x="632" y="197"/>
                  </a:lnTo>
                  <a:lnTo>
                    <a:pt x="656" y="204"/>
                  </a:lnTo>
                  <a:lnTo>
                    <a:pt x="700" y="229"/>
                  </a:lnTo>
                  <a:lnTo>
                    <a:pt x="738" y="257"/>
                  </a:lnTo>
                  <a:lnTo>
                    <a:pt x="757" y="272"/>
                  </a:lnTo>
                  <a:lnTo>
                    <a:pt x="767" y="288"/>
                  </a:lnTo>
                  <a:lnTo>
                    <a:pt x="750" y="284"/>
                  </a:lnTo>
                  <a:lnTo>
                    <a:pt x="759" y="295"/>
                  </a:lnTo>
                  <a:lnTo>
                    <a:pt x="763" y="301"/>
                  </a:lnTo>
                  <a:lnTo>
                    <a:pt x="770" y="314"/>
                  </a:lnTo>
                  <a:lnTo>
                    <a:pt x="773" y="319"/>
                  </a:lnTo>
                  <a:lnTo>
                    <a:pt x="777" y="324"/>
                  </a:lnTo>
                  <a:lnTo>
                    <a:pt x="779" y="329"/>
                  </a:lnTo>
                  <a:lnTo>
                    <a:pt x="776" y="335"/>
                  </a:lnTo>
                  <a:lnTo>
                    <a:pt x="780" y="339"/>
                  </a:lnTo>
                  <a:lnTo>
                    <a:pt x="778" y="343"/>
                  </a:lnTo>
                </a:path>
              </a:pathLst>
            </a:custGeom>
            <a:solidFill>
              <a:srgbClr val="7F7F9F"/>
            </a:solidFill>
            <a:ln w="12700" cap="rnd">
              <a:solidFill>
                <a:srgbClr val="000000"/>
              </a:solidFill>
              <a:round/>
              <a:headEnd/>
              <a:tailEnd/>
            </a:ln>
          </p:spPr>
          <p:txBody>
            <a:bodyPr/>
            <a:lstStyle/>
            <a:p>
              <a:endParaRPr lang="zh-CN" altLang="en-US"/>
            </a:p>
          </p:txBody>
        </p:sp>
        <p:grpSp>
          <p:nvGrpSpPr>
            <p:cNvPr id="19522" name="Group 169"/>
            <p:cNvGrpSpPr>
              <a:grpSpLocks/>
            </p:cNvGrpSpPr>
            <p:nvPr/>
          </p:nvGrpSpPr>
          <p:grpSpPr bwMode="auto">
            <a:xfrm>
              <a:off x="4826" y="3428"/>
              <a:ext cx="16" cy="16"/>
              <a:chOff x="4826" y="3428"/>
              <a:chExt cx="16" cy="16"/>
            </a:xfrm>
          </p:grpSpPr>
          <p:sp>
            <p:nvSpPr>
              <p:cNvPr id="19533" name="Oval 170"/>
              <p:cNvSpPr>
                <a:spLocks noChangeArrowheads="1"/>
              </p:cNvSpPr>
              <p:nvPr/>
            </p:nvSpPr>
            <p:spPr bwMode="auto">
              <a:xfrm rot="1200000">
                <a:off x="4828" y="3428"/>
                <a:ext cx="8" cy="9"/>
              </a:xfrm>
              <a:prstGeom prst="ellipse">
                <a:avLst/>
              </a:prstGeom>
              <a:solidFill>
                <a:srgbClr val="FFFFFF"/>
              </a:solidFill>
              <a:ln w="12700">
                <a:solidFill>
                  <a:srgbClr val="000000"/>
                </a:solidFill>
                <a:round/>
                <a:headEnd/>
                <a:tailEnd/>
              </a:ln>
            </p:spPr>
            <p:txBody>
              <a:bodyPr wrap="none" anchor="ctr"/>
              <a:lstStyle/>
              <a:p>
                <a:endParaRPr lang="zh-CN" altLang="en-US"/>
              </a:p>
            </p:txBody>
          </p:sp>
          <p:sp>
            <p:nvSpPr>
              <p:cNvPr id="19534" name="Arc 171"/>
              <p:cNvSpPr>
                <a:spLocks/>
              </p:cNvSpPr>
              <p:nvPr/>
            </p:nvSpPr>
            <p:spPr bwMode="auto">
              <a:xfrm rot="-9600000">
                <a:off x="4826" y="3428"/>
                <a:ext cx="16" cy="16"/>
              </a:xfrm>
              <a:custGeom>
                <a:avLst/>
                <a:gdLst>
                  <a:gd name="T0" fmla="*/ 0 w 43200"/>
                  <a:gd name="T1" fmla="*/ 0 h 43033"/>
                  <a:gd name="T2" fmla="*/ 0 w 43200"/>
                  <a:gd name="T3" fmla="*/ 0 h 43033"/>
                  <a:gd name="T4" fmla="*/ 0 w 43200"/>
                  <a:gd name="T5" fmla="*/ 0 h 43033"/>
                  <a:gd name="T6" fmla="*/ 0 60000 65536"/>
                  <a:gd name="T7" fmla="*/ 0 60000 65536"/>
                  <a:gd name="T8" fmla="*/ 0 60000 65536"/>
                  <a:gd name="T9" fmla="*/ 0 w 43200"/>
                  <a:gd name="T10" fmla="*/ 0 h 43033"/>
                  <a:gd name="T11" fmla="*/ 43200 w 43200"/>
                  <a:gd name="T12" fmla="*/ 43033 h 43033"/>
                </a:gdLst>
                <a:ahLst/>
                <a:cxnLst>
                  <a:cxn ang="T6">
                    <a:pos x="T0" y="T1"/>
                  </a:cxn>
                  <a:cxn ang="T7">
                    <a:pos x="T2" y="T3"/>
                  </a:cxn>
                  <a:cxn ang="T8">
                    <a:pos x="T4" y="T5"/>
                  </a:cxn>
                </a:cxnLst>
                <a:rect l="T9" t="T10" r="T11" b="T12"/>
                <a:pathLst>
                  <a:path w="43200" h="43033" fill="none" extrusionOk="0">
                    <a:moveTo>
                      <a:pt x="36873" y="6159"/>
                    </a:moveTo>
                    <a:cubicBezTo>
                      <a:pt x="40924" y="10210"/>
                      <a:pt x="43200" y="15704"/>
                      <a:pt x="43200" y="21433"/>
                    </a:cubicBezTo>
                    <a:cubicBezTo>
                      <a:pt x="43200" y="33362"/>
                      <a:pt x="33529" y="43033"/>
                      <a:pt x="21600" y="43033"/>
                    </a:cubicBezTo>
                    <a:cubicBezTo>
                      <a:pt x="9670" y="43033"/>
                      <a:pt x="0" y="33362"/>
                      <a:pt x="0" y="21433"/>
                    </a:cubicBezTo>
                    <a:cubicBezTo>
                      <a:pt x="-1" y="10539"/>
                      <a:pt x="8111" y="1350"/>
                      <a:pt x="18920" y="-1"/>
                    </a:cubicBezTo>
                  </a:path>
                  <a:path w="43200" h="43033" stroke="0" extrusionOk="0">
                    <a:moveTo>
                      <a:pt x="36873" y="6159"/>
                    </a:moveTo>
                    <a:cubicBezTo>
                      <a:pt x="40924" y="10210"/>
                      <a:pt x="43200" y="15704"/>
                      <a:pt x="43200" y="21433"/>
                    </a:cubicBezTo>
                    <a:cubicBezTo>
                      <a:pt x="43200" y="33362"/>
                      <a:pt x="33529" y="43033"/>
                      <a:pt x="21600" y="43033"/>
                    </a:cubicBezTo>
                    <a:cubicBezTo>
                      <a:pt x="9670" y="43033"/>
                      <a:pt x="0" y="33362"/>
                      <a:pt x="0" y="21433"/>
                    </a:cubicBezTo>
                    <a:cubicBezTo>
                      <a:pt x="-1" y="10539"/>
                      <a:pt x="8111" y="1350"/>
                      <a:pt x="18920" y="-1"/>
                    </a:cubicBezTo>
                    <a:lnTo>
                      <a:pt x="21600" y="21433"/>
                    </a:lnTo>
                    <a:close/>
                  </a:path>
                </a:pathLst>
              </a:custGeom>
              <a:solidFill>
                <a:srgbClr val="000000"/>
              </a:solidFill>
              <a:ln w="9525" cap="rnd">
                <a:noFill/>
                <a:round/>
                <a:headEnd/>
                <a:tailEnd/>
              </a:ln>
            </p:spPr>
            <p:txBody>
              <a:bodyPr/>
              <a:lstStyle/>
              <a:p>
                <a:endParaRPr lang="zh-CN" altLang="en-US"/>
              </a:p>
            </p:txBody>
          </p:sp>
        </p:grpSp>
        <p:grpSp>
          <p:nvGrpSpPr>
            <p:cNvPr id="19523" name="Group 172"/>
            <p:cNvGrpSpPr>
              <a:grpSpLocks/>
            </p:cNvGrpSpPr>
            <p:nvPr/>
          </p:nvGrpSpPr>
          <p:grpSpPr bwMode="auto">
            <a:xfrm>
              <a:off x="4761" y="3355"/>
              <a:ext cx="49" cy="56"/>
              <a:chOff x="4761" y="3355"/>
              <a:chExt cx="49" cy="56"/>
            </a:xfrm>
          </p:grpSpPr>
          <p:sp>
            <p:nvSpPr>
              <p:cNvPr id="19528" name="Arc 173"/>
              <p:cNvSpPr>
                <a:spLocks/>
              </p:cNvSpPr>
              <p:nvPr/>
            </p:nvSpPr>
            <p:spPr bwMode="auto">
              <a:xfrm rot="-9600000">
                <a:off x="4792" y="3367"/>
                <a:ext cx="9" cy="41"/>
              </a:xfrm>
              <a:custGeom>
                <a:avLst/>
                <a:gdLst>
                  <a:gd name="T0" fmla="*/ 0 w 24487"/>
                  <a:gd name="T1" fmla="*/ 0 h 43200"/>
                  <a:gd name="T2" fmla="*/ 0 w 24487"/>
                  <a:gd name="T3" fmla="*/ 0 h 43200"/>
                  <a:gd name="T4" fmla="*/ 0 w 24487"/>
                  <a:gd name="T5" fmla="*/ 0 h 43200"/>
                  <a:gd name="T6" fmla="*/ 0 60000 65536"/>
                  <a:gd name="T7" fmla="*/ 0 60000 65536"/>
                  <a:gd name="T8" fmla="*/ 0 60000 65536"/>
                  <a:gd name="T9" fmla="*/ 0 w 24487"/>
                  <a:gd name="T10" fmla="*/ 0 h 43200"/>
                  <a:gd name="T11" fmla="*/ 24487 w 24487"/>
                  <a:gd name="T12" fmla="*/ 43200 h 43200"/>
                </a:gdLst>
                <a:ahLst/>
                <a:cxnLst>
                  <a:cxn ang="T6">
                    <a:pos x="T0" y="T1"/>
                  </a:cxn>
                  <a:cxn ang="T7">
                    <a:pos x="T2" y="T3"/>
                  </a:cxn>
                  <a:cxn ang="T8">
                    <a:pos x="T4" y="T5"/>
                  </a:cxn>
                </a:cxnLst>
                <a:rect l="T9" t="T10" r="T11" b="T12"/>
                <a:pathLst>
                  <a:path w="24487" h="43200" fill="none" extrusionOk="0">
                    <a:moveTo>
                      <a:pt x="2886" y="0"/>
                    </a:moveTo>
                    <a:cubicBezTo>
                      <a:pt x="14816" y="0"/>
                      <a:pt x="24487" y="9670"/>
                      <a:pt x="24487" y="21600"/>
                    </a:cubicBezTo>
                    <a:cubicBezTo>
                      <a:pt x="24487" y="33529"/>
                      <a:pt x="14816" y="43200"/>
                      <a:pt x="2887" y="43200"/>
                    </a:cubicBezTo>
                    <a:cubicBezTo>
                      <a:pt x="1921" y="43200"/>
                      <a:pt x="956" y="43135"/>
                      <a:pt x="-1" y="43006"/>
                    </a:cubicBezTo>
                  </a:path>
                  <a:path w="24487" h="43200" stroke="0" extrusionOk="0">
                    <a:moveTo>
                      <a:pt x="2886" y="0"/>
                    </a:moveTo>
                    <a:cubicBezTo>
                      <a:pt x="14816" y="0"/>
                      <a:pt x="24487" y="9670"/>
                      <a:pt x="24487" y="21600"/>
                    </a:cubicBezTo>
                    <a:cubicBezTo>
                      <a:pt x="24487" y="33529"/>
                      <a:pt x="14816" y="43200"/>
                      <a:pt x="2887" y="43200"/>
                    </a:cubicBezTo>
                    <a:cubicBezTo>
                      <a:pt x="1921" y="43200"/>
                      <a:pt x="956" y="43135"/>
                      <a:pt x="-1" y="43006"/>
                    </a:cubicBezTo>
                    <a:lnTo>
                      <a:pt x="2887" y="21600"/>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29" name="Arc 174"/>
              <p:cNvSpPr>
                <a:spLocks/>
              </p:cNvSpPr>
              <p:nvPr/>
            </p:nvSpPr>
            <p:spPr bwMode="auto">
              <a:xfrm rot="-9600000">
                <a:off x="4800" y="3370"/>
                <a:ext cx="10" cy="41"/>
              </a:xfrm>
              <a:custGeom>
                <a:avLst/>
                <a:gdLst>
                  <a:gd name="T0" fmla="*/ 0 w 27225"/>
                  <a:gd name="T1" fmla="*/ 0 h 43200"/>
                  <a:gd name="T2" fmla="*/ 0 w 27225"/>
                  <a:gd name="T3" fmla="*/ 0 h 43200"/>
                  <a:gd name="T4" fmla="*/ 0 w 27225"/>
                  <a:gd name="T5" fmla="*/ 0 h 43200"/>
                  <a:gd name="T6" fmla="*/ 0 60000 65536"/>
                  <a:gd name="T7" fmla="*/ 0 60000 65536"/>
                  <a:gd name="T8" fmla="*/ 0 60000 65536"/>
                  <a:gd name="T9" fmla="*/ 0 w 27225"/>
                  <a:gd name="T10" fmla="*/ 0 h 43200"/>
                  <a:gd name="T11" fmla="*/ 27225 w 27225"/>
                  <a:gd name="T12" fmla="*/ 43200 h 43200"/>
                </a:gdLst>
                <a:ahLst/>
                <a:cxnLst>
                  <a:cxn ang="T6">
                    <a:pos x="T0" y="T1"/>
                  </a:cxn>
                  <a:cxn ang="T7">
                    <a:pos x="T2" y="T3"/>
                  </a:cxn>
                  <a:cxn ang="T8">
                    <a:pos x="T4" y="T5"/>
                  </a:cxn>
                </a:cxnLst>
                <a:rect l="T9" t="T10" r="T11" b="T12"/>
                <a:pathLst>
                  <a:path w="27225" h="43200" fill="none" extrusionOk="0">
                    <a:moveTo>
                      <a:pt x="5624" y="0"/>
                    </a:moveTo>
                    <a:cubicBezTo>
                      <a:pt x="17554" y="0"/>
                      <a:pt x="27225" y="9670"/>
                      <a:pt x="27225" y="21600"/>
                    </a:cubicBezTo>
                    <a:cubicBezTo>
                      <a:pt x="27225" y="33529"/>
                      <a:pt x="17554" y="43200"/>
                      <a:pt x="5625" y="43200"/>
                    </a:cubicBezTo>
                    <a:cubicBezTo>
                      <a:pt x="3725" y="43200"/>
                      <a:pt x="1834" y="42949"/>
                      <a:pt x="0" y="42454"/>
                    </a:cubicBezTo>
                  </a:path>
                  <a:path w="27225" h="43200" stroke="0" extrusionOk="0">
                    <a:moveTo>
                      <a:pt x="5624" y="0"/>
                    </a:moveTo>
                    <a:cubicBezTo>
                      <a:pt x="17554" y="0"/>
                      <a:pt x="27225" y="9670"/>
                      <a:pt x="27225" y="21600"/>
                    </a:cubicBezTo>
                    <a:cubicBezTo>
                      <a:pt x="27225" y="33529"/>
                      <a:pt x="17554" y="43200"/>
                      <a:pt x="5625" y="43200"/>
                    </a:cubicBezTo>
                    <a:cubicBezTo>
                      <a:pt x="3725" y="43200"/>
                      <a:pt x="1834" y="42949"/>
                      <a:pt x="0" y="42454"/>
                    </a:cubicBezTo>
                    <a:lnTo>
                      <a:pt x="5625" y="21600"/>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30" name="Arc 175"/>
              <p:cNvSpPr>
                <a:spLocks/>
              </p:cNvSpPr>
              <p:nvPr/>
            </p:nvSpPr>
            <p:spPr bwMode="auto">
              <a:xfrm rot="-9600000">
                <a:off x="4781" y="3363"/>
                <a:ext cx="9" cy="41"/>
              </a:xfrm>
              <a:custGeom>
                <a:avLst/>
                <a:gdLst>
                  <a:gd name="T0" fmla="*/ 0 w 24487"/>
                  <a:gd name="T1" fmla="*/ 0 h 43200"/>
                  <a:gd name="T2" fmla="*/ 0 w 24487"/>
                  <a:gd name="T3" fmla="*/ 0 h 43200"/>
                  <a:gd name="T4" fmla="*/ 0 w 24487"/>
                  <a:gd name="T5" fmla="*/ 0 h 43200"/>
                  <a:gd name="T6" fmla="*/ 0 60000 65536"/>
                  <a:gd name="T7" fmla="*/ 0 60000 65536"/>
                  <a:gd name="T8" fmla="*/ 0 60000 65536"/>
                  <a:gd name="T9" fmla="*/ 0 w 24487"/>
                  <a:gd name="T10" fmla="*/ 0 h 43200"/>
                  <a:gd name="T11" fmla="*/ 24487 w 24487"/>
                  <a:gd name="T12" fmla="*/ 43200 h 43200"/>
                </a:gdLst>
                <a:ahLst/>
                <a:cxnLst>
                  <a:cxn ang="T6">
                    <a:pos x="T0" y="T1"/>
                  </a:cxn>
                  <a:cxn ang="T7">
                    <a:pos x="T2" y="T3"/>
                  </a:cxn>
                  <a:cxn ang="T8">
                    <a:pos x="T4" y="T5"/>
                  </a:cxn>
                </a:cxnLst>
                <a:rect l="T9" t="T10" r="T11" b="T12"/>
                <a:pathLst>
                  <a:path w="24487" h="43200" fill="none" extrusionOk="0">
                    <a:moveTo>
                      <a:pt x="2886" y="0"/>
                    </a:moveTo>
                    <a:cubicBezTo>
                      <a:pt x="14816" y="0"/>
                      <a:pt x="24487" y="9670"/>
                      <a:pt x="24487" y="21600"/>
                    </a:cubicBezTo>
                    <a:cubicBezTo>
                      <a:pt x="24487" y="33529"/>
                      <a:pt x="14816" y="43200"/>
                      <a:pt x="2887" y="43200"/>
                    </a:cubicBezTo>
                    <a:cubicBezTo>
                      <a:pt x="1921" y="43200"/>
                      <a:pt x="956" y="43135"/>
                      <a:pt x="-1" y="43006"/>
                    </a:cubicBezTo>
                  </a:path>
                  <a:path w="24487" h="43200" stroke="0" extrusionOk="0">
                    <a:moveTo>
                      <a:pt x="2886" y="0"/>
                    </a:moveTo>
                    <a:cubicBezTo>
                      <a:pt x="14816" y="0"/>
                      <a:pt x="24487" y="9670"/>
                      <a:pt x="24487" y="21600"/>
                    </a:cubicBezTo>
                    <a:cubicBezTo>
                      <a:pt x="24487" y="33529"/>
                      <a:pt x="14816" y="43200"/>
                      <a:pt x="2887" y="43200"/>
                    </a:cubicBezTo>
                    <a:cubicBezTo>
                      <a:pt x="1921" y="43200"/>
                      <a:pt x="956" y="43135"/>
                      <a:pt x="-1" y="43006"/>
                    </a:cubicBezTo>
                    <a:lnTo>
                      <a:pt x="2887" y="21600"/>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31" name="Arc 176"/>
              <p:cNvSpPr>
                <a:spLocks/>
              </p:cNvSpPr>
              <p:nvPr/>
            </p:nvSpPr>
            <p:spPr bwMode="auto">
              <a:xfrm rot="-9600000">
                <a:off x="4771" y="3360"/>
                <a:ext cx="9" cy="41"/>
              </a:xfrm>
              <a:custGeom>
                <a:avLst/>
                <a:gdLst>
                  <a:gd name="T0" fmla="*/ 0 w 24487"/>
                  <a:gd name="T1" fmla="*/ 0 h 43200"/>
                  <a:gd name="T2" fmla="*/ 0 w 24487"/>
                  <a:gd name="T3" fmla="*/ 0 h 43200"/>
                  <a:gd name="T4" fmla="*/ 0 w 24487"/>
                  <a:gd name="T5" fmla="*/ 0 h 43200"/>
                  <a:gd name="T6" fmla="*/ 0 60000 65536"/>
                  <a:gd name="T7" fmla="*/ 0 60000 65536"/>
                  <a:gd name="T8" fmla="*/ 0 60000 65536"/>
                  <a:gd name="T9" fmla="*/ 0 w 24487"/>
                  <a:gd name="T10" fmla="*/ 0 h 43200"/>
                  <a:gd name="T11" fmla="*/ 24487 w 24487"/>
                  <a:gd name="T12" fmla="*/ 43200 h 43200"/>
                </a:gdLst>
                <a:ahLst/>
                <a:cxnLst>
                  <a:cxn ang="T6">
                    <a:pos x="T0" y="T1"/>
                  </a:cxn>
                  <a:cxn ang="T7">
                    <a:pos x="T2" y="T3"/>
                  </a:cxn>
                  <a:cxn ang="T8">
                    <a:pos x="T4" y="T5"/>
                  </a:cxn>
                </a:cxnLst>
                <a:rect l="T9" t="T10" r="T11" b="T12"/>
                <a:pathLst>
                  <a:path w="24487" h="43200" fill="none" extrusionOk="0">
                    <a:moveTo>
                      <a:pt x="2886" y="0"/>
                    </a:moveTo>
                    <a:cubicBezTo>
                      <a:pt x="14816" y="0"/>
                      <a:pt x="24487" y="9670"/>
                      <a:pt x="24487" y="21600"/>
                    </a:cubicBezTo>
                    <a:cubicBezTo>
                      <a:pt x="24487" y="33529"/>
                      <a:pt x="14816" y="43200"/>
                      <a:pt x="2887" y="43200"/>
                    </a:cubicBezTo>
                    <a:cubicBezTo>
                      <a:pt x="1921" y="43200"/>
                      <a:pt x="956" y="43135"/>
                      <a:pt x="-1" y="43006"/>
                    </a:cubicBezTo>
                  </a:path>
                  <a:path w="24487" h="43200" stroke="0" extrusionOk="0">
                    <a:moveTo>
                      <a:pt x="2886" y="0"/>
                    </a:moveTo>
                    <a:cubicBezTo>
                      <a:pt x="14816" y="0"/>
                      <a:pt x="24487" y="9670"/>
                      <a:pt x="24487" y="21600"/>
                    </a:cubicBezTo>
                    <a:cubicBezTo>
                      <a:pt x="24487" y="33529"/>
                      <a:pt x="14816" y="43200"/>
                      <a:pt x="2887" y="43200"/>
                    </a:cubicBezTo>
                    <a:cubicBezTo>
                      <a:pt x="1921" y="43200"/>
                      <a:pt x="956" y="43135"/>
                      <a:pt x="-1" y="43006"/>
                    </a:cubicBezTo>
                    <a:lnTo>
                      <a:pt x="2887" y="21600"/>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32" name="Arc 177"/>
              <p:cNvSpPr>
                <a:spLocks/>
              </p:cNvSpPr>
              <p:nvPr/>
            </p:nvSpPr>
            <p:spPr bwMode="auto">
              <a:xfrm rot="-9600000">
                <a:off x="4761" y="3355"/>
                <a:ext cx="9" cy="41"/>
              </a:xfrm>
              <a:custGeom>
                <a:avLst/>
                <a:gdLst>
                  <a:gd name="T0" fmla="*/ 0 w 24487"/>
                  <a:gd name="T1" fmla="*/ 0 h 43200"/>
                  <a:gd name="T2" fmla="*/ 0 w 24487"/>
                  <a:gd name="T3" fmla="*/ 0 h 43200"/>
                  <a:gd name="T4" fmla="*/ 0 w 24487"/>
                  <a:gd name="T5" fmla="*/ 0 h 43200"/>
                  <a:gd name="T6" fmla="*/ 0 60000 65536"/>
                  <a:gd name="T7" fmla="*/ 0 60000 65536"/>
                  <a:gd name="T8" fmla="*/ 0 60000 65536"/>
                  <a:gd name="T9" fmla="*/ 0 w 24487"/>
                  <a:gd name="T10" fmla="*/ 0 h 43200"/>
                  <a:gd name="T11" fmla="*/ 24487 w 24487"/>
                  <a:gd name="T12" fmla="*/ 43200 h 43200"/>
                </a:gdLst>
                <a:ahLst/>
                <a:cxnLst>
                  <a:cxn ang="T6">
                    <a:pos x="T0" y="T1"/>
                  </a:cxn>
                  <a:cxn ang="T7">
                    <a:pos x="T2" y="T3"/>
                  </a:cxn>
                  <a:cxn ang="T8">
                    <a:pos x="T4" y="T5"/>
                  </a:cxn>
                </a:cxnLst>
                <a:rect l="T9" t="T10" r="T11" b="T12"/>
                <a:pathLst>
                  <a:path w="24487" h="43200" fill="none" extrusionOk="0">
                    <a:moveTo>
                      <a:pt x="2886" y="0"/>
                    </a:moveTo>
                    <a:cubicBezTo>
                      <a:pt x="14816" y="0"/>
                      <a:pt x="24487" y="9670"/>
                      <a:pt x="24487" y="21600"/>
                    </a:cubicBezTo>
                    <a:cubicBezTo>
                      <a:pt x="24487" y="33529"/>
                      <a:pt x="14816" y="43200"/>
                      <a:pt x="2887" y="43200"/>
                    </a:cubicBezTo>
                    <a:cubicBezTo>
                      <a:pt x="1921" y="43200"/>
                      <a:pt x="956" y="43135"/>
                      <a:pt x="-1" y="43006"/>
                    </a:cubicBezTo>
                  </a:path>
                  <a:path w="24487" h="43200" stroke="0" extrusionOk="0">
                    <a:moveTo>
                      <a:pt x="2886" y="0"/>
                    </a:moveTo>
                    <a:cubicBezTo>
                      <a:pt x="14816" y="0"/>
                      <a:pt x="24487" y="9670"/>
                      <a:pt x="24487" y="21600"/>
                    </a:cubicBezTo>
                    <a:cubicBezTo>
                      <a:pt x="24487" y="33529"/>
                      <a:pt x="14816" y="43200"/>
                      <a:pt x="2887" y="43200"/>
                    </a:cubicBezTo>
                    <a:cubicBezTo>
                      <a:pt x="1921" y="43200"/>
                      <a:pt x="956" y="43135"/>
                      <a:pt x="-1" y="43006"/>
                    </a:cubicBezTo>
                    <a:lnTo>
                      <a:pt x="2887" y="21600"/>
                    </a:lnTo>
                    <a:close/>
                  </a:path>
                </a:pathLst>
              </a:custGeom>
              <a:noFill/>
              <a:ln w="12700" cap="rnd">
                <a:solidFill>
                  <a:srgbClr val="000000"/>
                </a:solidFill>
                <a:round/>
                <a:headEnd type="none" w="sm" len="sm"/>
                <a:tailEnd type="none" w="sm" len="sm"/>
              </a:ln>
            </p:spPr>
            <p:txBody>
              <a:bodyPr/>
              <a:lstStyle/>
              <a:p>
                <a:endParaRPr lang="zh-CN" altLang="en-US"/>
              </a:p>
            </p:txBody>
          </p:sp>
        </p:grpSp>
        <p:sp>
          <p:nvSpPr>
            <p:cNvPr id="19524" name="Freeform 178"/>
            <p:cNvSpPr>
              <a:spLocks/>
            </p:cNvSpPr>
            <p:nvPr/>
          </p:nvSpPr>
          <p:spPr bwMode="auto">
            <a:xfrm>
              <a:off x="4127" y="3247"/>
              <a:ext cx="768" cy="255"/>
            </a:xfrm>
            <a:custGeom>
              <a:avLst/>
              <a:gdLst>
                <a:gd name="T0" fmla="*/ 746 w 768"/>
                <a:gd name="T1" fmla="*/ 229 h 255"/>
                <a:gd name="T2" fmla="*/ 709 w 768"/>
                <a:gd name="T3" fmla="*/ 229 h 255"/>
                <a:gd name="T4" fmla="*/ 657 w 768"/>
                <a:gd name="T5" fmla="*/ 224 h 255"/>
                <a:gd name="T6" fmla="*/ 604 w 768"/>
                <a:gd name="T7" fmla="*/ 215 h 255"/>
                <a:gd name="T8" fmla="*/ 556 w 768"/>
                <a:gd name="T9" fmla="*/ 208 h 255"/>
                <a:gd name="T10" fmla="*/ 526 w 768"/>
                <a:gd name="T11" fmla="*/ 211 h 255"/>
                <a:gd name="T12" fmla="*/ 493 w 768"/>
                <a:gd name="T13" fmla="*/ 226 h 255"/>
                <a:gd name="T14" fmla="*/ 448 w 768"/>
                <a:gd name="T15" fmla="*/ 246 h 255"/>
                <a:gd name="T16" fmla="*/ 425 w 768"/>
                <a:gd name="T17" fmla="*/ 224 h 255"/>
                <a:gd name="T18" fmla="*/ 428 w 768"/>
                <a:gd name="T19" fmla="*/ 183 h 255"/>
                <a:gd name="T20" fmla="*/ 417 w 768"/>
                <a:gd name="T21" fmla="*/ 156 h 255"/>
                <a:gd name="T22" fmla="*/ 360 w 768"/>
                <a:gd name="T23" fmla="*/ 126 h 255"/>
                <a:gd name="T24" fmla="*/ 317 w 768"/>
                <a:gd name="T25" fmla="*/ 107 h 255"/>
                <a:gd name="T26" fmla="*/ 262 w 768"/>
                <a:gd name="T27" fmla="*/ 91 h 255"/>
                <a:gd name="T28" fmla="*/ 246 w 768"/>
                <a:gd name="T29" fmla="*/ 64 h 255"/>
                <a:gd name="T30" fmla="*/ 205 w 768"/>
                <a:gd name="T31" fmla="*/ 46 h 255"/>
                <a:gd name="T32" fmla="*/ 149 w 768"/>
                <a:gd name="T33" fmla="*/ 51 h 255"/>
                <a:gd name="T34" fmla="*/ 96 w 768"/>
                <a:gd name="T35" fmla="*/ 75 h 255"/>
                <a:gd name="T36" fmla="*/ 57 w 768"/>
                <a:gd name="T37" fmla="*/ 86 h 255"/>
                <a:gd name="T38" fmla="*/ 27 w 768"/>
                <a:gd name="T39" fmla="*/ 88 h 255"/>
                <a:gd name="T40" fmla="*/ 7 w 768"/>
                <a:gd name="T41" fmla="*/ 77 h 255"/>
                <a:gd name="T42" fmla="*/ 32 w 768"/>
                <a:gd name="T43" fmla="*/ 59 h 255"/>
                <a:gd name="T44" fmla="*/ 64 w 768"/>
                <a:gd name="T45" fmla="*/ 43 h 255"/>
                <a:gd name="T46" fmla="*/ 88 w 768"/>
                <a:gd name="T47" fmla="*/ 31 h 255"/>
                <a:gd name="T48" fmla="*/ 105 w 768"/>
                <a:gd name="T49" fmla="*/ 19 h 255"/>
                <a:gd name="T50" fmla="*/ 115 w 768"/>
                <a:gd name="T51" fmla="*/ 0 h 255"/>
                <a:gd name="T52" fmla="*/ 134 w 768"/>
                <a:gd name="T53" fmla="*/ 11 h 255"/>
                <a:gd name="T54" fmla="*/ 153 w 768"/>
                <a:gd name="T55" fmla="*/ 12 h 255"/>
                <a:gd name="T56" fmla="*/ 173 w 768"/>
                <a:gd name="T57" fmla="*/ 23 h 255"/>
                <a:gd name="T58" fmla="*/ 197 w 768"/>
                <a:gd name="T59" fmla="*/ 29 h 255"/>
                <a:gd name="T60" fmla="*/ 222 w 768"/>
                <a:gd name="T61" fmla="*/ 39 h 255"/>
                <a:gd name="T62" fmla="*/ 248 w 768"/>
                <a:gd name="T63" fmla="*/ 50 h 255"/>
                <a:gd name="T64" fmla="*/ 281 w 768"/>
                <a:gd name="T65" fmla="*/ 56 h 255"/>
                <a:gd name="T66" fmla="*/ 308 w 768"/>
                <a:gd name="T67" fmla="*/ 64 h 255"/>
                <a:gd name="T68" fmla="*/ 338 w 768"/>
                <a:gd name="T69" fmla="*/ 74 h 255"/>
                <a:gd name="T70" fmla="*/ 362 w 768"/>
                <a:gd name="T71" fmla="*/ 80 h 255"/>
                <a:gd name="T72" fmla="*/ 390 w 768"/>
                <a:gd name="T73" fmla="*/ 84 h 255"/>
                <a:gd name="T74" fmla="*/ 423 w 768"/>
                <a:gd name="T75" fmla="*/ 95 h 255"/>
                <a:gd name="T76" fmla="*/ 451 w 768"/>
                <a:gd name="T77" fmla="*/ 105 h 255"/>
                <a:gd name="T78" fmla="*/ 477 w 768"/>
                <a:gd name="T79" fmla="*/ 118 h 255"/>
                <a:gd name="T80" fmla="*/ 505 w 768"/>
                <a:gd name="T81" fmla="*/ 127 h 255"/>
                <a:gd name="T82" fmla="*/ 528 w 768"/>
                <a:gd name="T83" fmla="*/ 137 h 255"/>
                <a:gd name="T84" fmla="*/ 553 w 768"/>
                <a:gd name="T85" fmla="*/ 145 h 255"/>
                <a:gd name="T86" fmla="*/ 585 w 768"/>
                <a:gd name="T87" fmla="*/ 151 h 255"/>
                <a:gd name="T88" fmla="*/ 623 w 768"/>
                <a:gd name="T89" fmla="*/ 161 h 255"/>
                <a:gd name="T90" fmla="*/ 666 w 768"/>
                <a:gd name="T91" fmla="*/ 175 h 255"/>
                <a:gd name="T92" fmla="*/ 700 w 768"/>
                <a:gd name="T93" fmla="*/ 192 h 255"/>
                <a:gd name="T94" fmla="*/ 733 w 768"/>
                <a:gd name="T95" fmla="*/ 202 h 255"/>
                <a:gd name="T96" fmla="*/ 759 w 768"/>
                <a:gd name="T97" fmla="*/ 221 h 2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255"/>
                <a:gd name="T149" fmla="*/ 768 w 768"/>
                <a:gd name="T150" fmla="*/ 255 h 2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255">
                  <a:moveTo>
                    <a:pt x="765" y="227"/>
                  </a:moveTo>
                  <a:lnTo>
                    <a:pt x="762" y="229"/>
                  </a:lnTo>
                  <a:lnTo>
                    <a:pt x="755" y="229"/>
                  </a:lnTo>
                  <a:lnTo>
                    <a:pt x="746" y="229"/>
                  </a:lnTo>
                  <a:lnTo>
                    <a:pt x="741" y="229"/>
                  </a:lnTo>
                  <a:lnTo>
                    <a:pt x="733" y="229"/>
                  </a:lnTo>
                  <a:lnTo>
                    <a:pt x="721" y="229"/>
                  </a:lnTo>
                  <a:lnTo>
                    <a:pt x="709" y="229"/>
                  </a:lnTo>
                  <a:lnTo>
                    <a:pt x="698" y="229"/>
                  </a:lnTo>
                  <a:lnTo>
                    <a:pt x="683" y="227"/>
                  </a:lnTo>
                  <a:lnTo>
                    <a:pt x="671" y="227"/>
                  </a:lnTo>
                  <a:lnTo>
                    <a:pt x="657" y="224"/>
                  </a:lnTo>
                  <a:lnTo>
                    <a:pt x="645" y="222"/>
                  </a:lnTo>
                  <a:lnTo>
                    <a:pt x="631" y="218"/>
                  </a:lnTo>
                  <a:lnTo>
                    <a:pt x="618" y="216"/>
                  </a:lnTo>
                  <a:lnTo>
                    <a:pt x="604" y="215"/>
                  </a:lnTo>
                  <a:lnTo>
                    <a:pt x="596" y="213"/>
                  </a:lnTo>
                  <a:lnTo>
                    <a:pt x="581" y="211"/>
                  </a:lnTo>
                  <a:lnTo>
                    <a:pt x="566" y="209"/>
                  </a:lnTo>
                  <a:lnTo>
                    <a:pt x="556" y="208"/>
                  </a:lnTo>
                  <a:lnTo>
                    <a:pt x="547" y="204"/>
                  </a:lnTo>
                  <a:lnTo>
                    <a:pt x="538" y="205"/>
                  </a:lnTo>
                  <a:lnTo>
                    <a:pt x="531" y="208"/>
                  </a:lnTo>
                  <a:lnTo>
                    <a:pt x="526" y="211"/>
                  </a:lnTo>
                  <a:lnTo>
                    <a:pt x="520" y="211"/>
                  </a:lnTo>
                  <a:lnTo>
                    <a:pt x="513" y="216"/>
                  </a:lnTo>
                  <a:lnTo>
                    <a:pt x="502" y="222"/>
                  </a:lnTo>
                  <a:lnTo>
                    <a:pt x="493" y="226"/>
                  </a:lnTo>
                  <a:lnTo>
                    <a:pt x="482" y="233"/>
                  </a:lnTo>
                  <a:lnTo>
                    <a:pt x="470" y="235"/>
                  </a:lnTo>
                  <a:lnTo>
                    <a:pt x="459" y="241"/>
                  </a:lnTo>
                  <a:lnTo>
                    <a:pt x="448" y="246"/>
                  </a:lnTo>
                  <a:lnTo>
                    <a:pt x="434" y="249"/>
                  </a:lnTo>
                  <a:lnTo>
                    <a:pt x="423" y="254"/>
                  </a:lnTo>
                  <a:lnTo>
                    <a:pt x="426" y="240"/>
                  </a:lnTo>
                  <a:lnTo>
                    <a:pt x="425" y="224"/>
                  </a:lnTo>
                  <a:lnTo>
                    <a:pt x="427" y="210"/>
                  </a:lnTo>
                  <a:lnTo>
                    <a:pt x="425" y="196"/>
                  </a:lnTo>
                  <a:lnTo>
                    <a:pt x="428" y="188"/>
                  </a:lnTo>
                  <a:lnTo>
                    <a:pt x="428" y="183"/>
                  </a:lnTo>
                  <a:lnTo>
                    <a:pt x="433" y="177"/>
                  </a:lnTo>
                  <a:lnTo>
                    <a:pt x="440" y="172"/>
                  </a:lnTo>
                  <a:lnTo>
                    <a:pt x="430" y="164"/>
                  </a:lnTo>
                  <a:lnTo>
                    <a:pt x="417" y="156"/>
                  </a:lnTo>
                  <a:lnTo>
                    <a:pt x="404" y="151"/>
                  </a:lnTo>
                  <a:lnTo>
                    <a:pt x="387" y="142"/>
                  </a:lnTo>
                  <a:lnTo>
                    <a:pt x="374" y="134"/>
                  </a:lnTo>
                  <a:lnTo>
                    <a:pt x="360" y="126"/>
                  </a:lnTo>
                  <a:lnTo>
                    <a:pt x="349" y="118"/>
                  </a:lnTo>
                  <a:lnTo>
                    <a:pt x="337" y="114"/>
                  </a:lnTo>
                  <a:lnTo>
                    <a:pt x="326" y="110"/>
                  </a:lnTo>
                  <a:lnTo>
                    <a:pt x="317" y="107"/>
                  </a:lnTo>
                  <a:lnTo>
                    <a:pt x="308" y="109"/>
                  </a:lnTo>
                  <a:lnTo>
                    <a:pt x="297" y="113"/>
                  </a:lnTo>
                  <a:lnTo>
                    <a:pt x="279" y="103"/>
                  </a:lnTo>
                  <a:lnTo>
                    <a:pt x="262" y="91"/>
                  </a:lnTo>
                  <a:lnTo>
                    <a:pt x="250" y="83"/>
                  </a:lnTo>
                  <a:lnTo>
                    <a:pt x="262" y="77"/>
                  </a:lnTo>
                  <a:lnTo>
                    <a:pt x="256" y="70"/>
                  </a:lnTo>
                  <a:lnTo>
                    <a:pt x="246" y="64"/>
                  </a:lnTo>
                  <a:lnTo>
                    <a:pt x="238" y="58"/>
                  </a:lnTo>
                  <a:lnTo>
                    <a:pt x="227" y="53"/>
                  </a:lnTo>
                  <a:lnTo>
                    <a:pt x="218" y="49"/>
                  </a:lnTo>
                  <a:lnTo>
                    <a:pt x="205" y="46"/>
                  </a:lnTo>
                  <a:lnTo>
                    <a:pt x="193" y="44"/>
                  </a:lnTo>
                  <a:lnTo>
                    <a:pt x="178" y="43"/>
                  </a:lnTo>
                  <a:lnTo>
                    <a:pt x="168" y="47"/>
                  </a:lnTo>
                  <a:lnTo>
                    <a:pt x="149" y="51"/>
                  </a:lnTo>
                  <a:lnTo>
                    <a:pt x="135" y="58"/>
                  </a:lnTo>
                  <a:lnTo>
                    <a:pt x="117" y="66"/>
                  </a:lnTo>
                  <a:lnTo>
                    <a:pt x="110" y="68"/>
                  </a:lnTo>
                  <a:lnTo>
                    <a:pt x="96" y="75"/>
                  </a:lnTo>
                  <a:lnTo>
                    <a:pt x="87" y="78"/>
                  </a:lnTo>
                  <a:lnTo>
                    <a:pt x="76" y="81"/>
                  </a:lnTo>
                  <a:lnTo>
                    <a:pt x="66" y="84"/>
                  </a:lnTo>
                  <a:lnTo>
                    <a:pt x="57" y="86"/>
                  </a:lnTo>
                  <a:lnTo>
                    <a:pt x="49" y="88"/>
                  </a:lnTo>
                  <a:lnTo>
                    <a:pt x="43" y="88"/>
                  </a:lnTo>
                  <a:lnTo>
                    <a:pt x="33" y="89"/>
                  </a:lnTo>
                  <a:lnTo>
                    <a:pt x="27" y="88"/>
                  </a:lnTo>
                  <a:lnTo>
                    <a:pt x="21" y="86"/>
                  </a:lnTo>
                  <a:lnTo>
                    <a:pt x="12" y="84"/>
                  </a:lnTo>
                  <a:lnTo>
                    <a:pt x="0" y="80"/>
                  </a:lnTo>
                  <a:lnTo>
                    <a:pt x="7" y="77"/>
                  </a:lnTo>
                  <a:lnTo>
                    <a:pt x="15" y="73"/>
                  </a:lnTo>
                  <a:lnTo>
                    <a:pt x="18" y="71"/>
                  </a:lnTo>
                  <a:lnTo>
                    <a:pt x="26" y="63"/>
                  </a:lnTo>
                  <a:lnTo>
                    <a:pt x="32" y="59"/>
                  </a:lnTo>
                  <a:lnTo>
                    <a:pt x="40" y="55"/>
                  </a:lnTo>
                  <a:lnTo>
                    <a:pt x="54" y="53"/>
                  </a:lnTo>
                  <a:lnTo>
                    <a:pt x="60" y="49"/>
                  </a:lnTo>
                  <a:lnTo>
                    <a:pt x="64" y="43"/>
                  </a:lnTo>
                  <a:lnTo>
                    <a:pt x="71" y="40"/>
                  </a:lnTo>
                  <a:lnTo>
                    <a:pt x="76" y="36"/>
                  </a:lnTo>
                  <a:lnTo>
                    <a:pt x="82" y="34"/>
                  </a:lnTo>
                  <a:lnTo>
                    <a:pt x="88" y="31"/>
                  </a:lnTo>
                  <a:lnTo>
                    <a:pt x="93" y="27"/>
                  </a:lnTo>
                  <a:lnTo>
                    <a:pt x="96" y="24"/>
                  </a:lnTo>
                  <a:lnTo>
                    <a:pt x="99" y="18"/>
                  </a:lnTo>
                  <a:lnTo>
                    <a:pt x="105" y="19"/>
                  </a:lnTo>
                  <a:lnTo>
                    <a:pt x="106" y="13"/>
                  </a:lnTo>
                  <a:lnTo>
                    <a:pt x="111" y="10"/>
                  </a:lnTo>
                  <a:lnTo>
                    <a:pt x="112" y="3"/>
                  </a:lnTo>
                  <a:lnTo>
                    <a:pt x="115" y="0"/>
                  </a:lnTo>
                  <a:lnTo>
                    <a:pt x="118" y="4"/>
                  </a:lnTo>
                  <a:lnTo>
                    <a:pt x="122" y="9"/>
                  </a:lnTo>
                  <a:lnTo>
                    <a:pt x="128" y="10"/>
                  </a:lnTo>
                  <a:lnTo>
                    <a:pt x="134" y="11"/>
                  </a:lnTo>
                  <a:lnTo>
                    <a:pt x="140" y="11"/>
                  </a:lnTo>
                  <a:lnTo>
                    <a:pt x="144" y="10"/>
                  </a:lnTo>
                  <a:lnTo>
                    <a:pt x="149" y="10"/>
                  </a:lnTo>
                  <a:lnTo>
                    <a:pt x="153" y="12"/>
                  </a:lnTo>
                  <a:lnTo>
                    <a:pt x="160" y="13"/>
                  </a:lnTo>
                  <a:lnTo>
                    <a:pt x="166" y="18"/>
                  </a:lnTo>
                  <a:lnTo>
                    <a:pt x="169" y="19"/>
                  </a:lnTo>
                  <a:lnTo>
                    <a:pt x="173" y="23"/>
                  </a:lnTo>
                  <a:lnTo>
                    <a:pt x="181" y="26"/>
                  </a:lnTo>
                  <a:lnTo>
                    <a:pt x="184" y="27"/>
                  </a:lnTo>
                  <a:lnTo>
                    <a:pt x="189" y="28"/>
                  </a:lnTo>
                  <a:lnTo>
                    <a:pt x="197" y="29"/>
                  </a:lnTo>
                  <a:lnTo>
                    <a:pt x="202" y="32"/>
                  </a:lnTo>
                  <a:lnTo>
                    <a:pt x="210" y="34"/>
                  </a:lnTo>
                  <a:lnTo>
                    <a:pt x="214" y="37"/>
                  </a:lnTo>
                  <a:lnTo>
                    <a:pt x="222" y="39"/>
                  </a:lnTo>
                  <a:lnTo>
                    <a:pt x="228" y="42"/>
                  </a:lnTo>
                  <a:lnTo>
                    <a:pt x="239" y="43"/>
                  </a:lnTo>
                  <a:lnTo>
                    <a:pt x="243" y="46"/>
                  </a:lnTo>
                  <a:lnTo>
                    <a:pt x="248" y="50"/>
                  </a:lnTo>
                  <a:lnTo>
                    <a:pt x="255" y="51"/>
                  </a:lnTo>
                  <a:lnTo>
                    <a:pt x="264" y="54"/>
                  </a:lnTo>
                  <a:lnTo>
                    <a:pt x="273" y="54"/>
                  </a:lnTo>
                  <a:lnTo>
                    <a:pt x="281" y="56"/>
                  </a:lnTo>
                  <a:lnTo>
                    <a:pt x="288" y="57"/>
                  </a:lnTo>
                  <a:lnTo>
                    <a:pt x="296" y="59"/>
                  </a:lnTo>
                  <a:lnTo>
                    <a:pt x="302" y="61"/>
                  </a:lnTo>
                  <a:lnTo>
                    <a:pt x="308" y="64"/>
                  </a:lnTo>
                  <a:lnTo>
                    <a:pt x="316" y="71"/>
                  </a:lnTo>
                  <a:lnTo>
                    <a:pt x="323" y="73"/>
                  </a:lnTo>
                  <a:lnTo>
                    <a:pt x="330" y="72"/>
                  </a:lnTo>
                  <a:lnTo>
                    <a:pt x="338" y="74"/>
                  </a:lnTo>
                  <a:lnTo>
                    <a:pt x="342" y="75"/>
                  </a:lnTo>
                  <a:lnTo>
                    <a:pt x="347" y="80"/>
                  </a:lnTo>
                  <a:lnTo>
                    <a:pt x="356" y="80"/>
                  </a:lnTo>
                  <a:lnTo>
                    <a:pt x="362" y="80"/>
                  </a:lnTo>
                  <a:lnTo>
                    <a:pt x="368" y="80"/>
                  </a:lnTo>
                  <a:lnTo>
                    <a:pt x="377" y="79"/>
                  </a:lnTo>
                  <a:lnTo>
                    <a:pt x="383" y="83"/>
                  </a:lnTo>
                  <a:lnTo>
                    <a:pt x="390" y="84"/>
                  </a:lnTo>
                  <a:lnTo>
                    <a:pt x="400" y="85"/>
                  </a:lnTo>
                  <a:lnTo>
                    <a:pt x="408" y="90"/>
                  </a:lnTo>
                  <a:lnTo>
                    <a:pt x="418" y="95"/>
                  </a:lnTo>
                  <a:lnTo>
                    <a:pt x="423" y="95"/>
                  </a:lnTo>
                  <a:lnTo>
                    <a:pt x="434" y="97"/>
                  </a:lnTo>
                  <a:lnTo>
                    <a:pt x="439" y="101"/>
                  </a:lnTo>
                  <a:lnTo>
                    <a:pt x="446" y="101"/>
                  </a:lnTo>
                  <a:lnTo>
                    <a:pt x="451" y="105"/>
                  </a:lnTo>
                  <a:lnTo>
                    <a:pt x="459" y="107"/>
                  </a:lnTo>
                  <a:lnTo>
                    <a:pt x="465" y="114"/>
                  </a:lnTo>
                  <a:lnTo>
                    <a:pt x="471" y="116"/>
                  </a:lnTo>
                  <a:lnTo>
                    <a:pt x="477" y="118"/>
                  </a:lnTo>
                  <a:lnTo>
                    <a:pt x="483" y="122"/>
                  </a:lnTo>
                  <a:lnTo>
                    <a:pt x="491" y="123"/>
                  </a:lnTo>
                  <a:lnTo>
                    <a:pt x="500" y="126"/>
                  </a:lnTo>
                  <a:lnTo>
                    <a:pt x="505" y="127"/>
                  </a:lnTo>
                  <a:lnTo>
                    <a:pt x="511" y="129"/>
                  </a:lnTo>
                  <a:lnTo>
                    <a:pt x="516" y="130"/>
                  </a:lnTo>
                  <a:lnTo>
                    <a:pt x="521" y="135"/>
                  </a:lnTo>
                  <a:lnTo>
                    <a:pt x="528" y="137"/>
                  </a:lnTo>
                  <a:lnTo>
                    <a:pt x="534" y="139"/>
                  </a:lnTo>
                  <a:lnTo>
                    <a:pt x="540" y="139"/>
                  </a:lnTo>
                  <a:lnTo>
                    <a:pt x="546" y="141"/>
                  </a:lnTo>
                  <a:lnTo>
                    <a:pt x="553" y="145"/>
                  </a:lnTo>
                  <a:lnTo>
                    <a:pt x="560" y="146"/>
                  </a:lnTo>
                  <a:lnTo>
                    <a:pt x="569" y="151"/>
                  </a:lnTo>
                  <a:lnTo>
                    <a:pt x="575" y="152"/>
                  </a:lnTo>
                  <a:lnTo>
                    <a:pt x="585" y="151"/>
                  </a:lnTo>
                  <a:lnTo>
                    <a:pt x="592" y="153"/>
                  </a:lnTo>
                  <a:lnTo>
                    <a:pt x="598" y="155"/>
                  </a:lnTo>
                  <a:lnTo>
                    <a:pt x="612" y="155"/>
                  </a:lnTo>
                  <a:lnTo>
                    <a:pt x="623" y="161"/>
                  </a:lnTo>
                  <a:lnTo>
                    <a:pt x="636" y="164"/>
                  </a:lnTo>
                  <a:lnTo>
                    <a:pt x="644" y="167"/>
                  </a:lnTo>
                  <a:lnTo>
                    <a:pt x="659" y="172"/>
                  </a:lnTo>
                  <a:lnTo>
                    <a:pt x="666" y="175"/>
                  </a:lnTo>
                  <a:lnTo>
                    <a:pt x="672" y="177"/>
                  </a:lnTo>
                  <a:lnTo>
                    <a:pt x="682" y="178"/>
                  </a:lnTo>
                  <a:lnTo>
                    <a:pt x="689" y="183"/>
                  </a:lnTo>
                  <a:lnTo>
                    <a:pt x="700" y="192"/>
                  </a:lnTo>
                  <a:lnTo>
                    <a:pt x="710" y="195"/>
                  </a:lnTo>
                  <a:lnTo>
                    <a:pt x="717" y="196"/>
                  </a:lnTo>
                  <a:lnTo>
                    <a:pt x="727" y="200"/>
                  </a:lnTo>
                  <a:lnTo>
                    <a:pt x="733" y="202"/>
                  </a:lnTo>
                  <a:lnTo>
                    <a:pt x="740" y="208"/>
                  </a:lnTo>
                  <a:lnTo>
                    <a:pt x="747" y="210"/>
                  </a:lnTo>
                  <a:lnTo>
                    <a:pt x="753" y="216"/>
                  </a:lnTo>
                  <a:lnTo>
                    <a:pt x="759" y="221"/>
                  </a:lnTo>
                  <a:lnTo>
                    <a:pt x="767" y="226"/>
                  </a:lnTo>
                  <a:lnTo>
                    <a:pt x="765" y="227"/>
                  </a:lnTo>
                </a:path>
              </a:pathLst>
            </a:custGeom>
            <a:solidFill>
              <a:srgbClr val="5F5F7F"/>
            </a:solidFill>
            <a:ln w="9525" cap="rnd">
              <a:noFill/>
              <a:round/>
              <a:headEnd/>
              <a:tailEnd/>
            </a:ln>
          </p:spPr>
          <p:txBody>
            <a:bodyPr/>
            <a:lstStyle/>
            <a:p>
              <a:endParaRPr lang="zh-CN" altLang="en-US"/>
            </a:p>
          </p:txBody>
        </p:sp>
        <p:grpSp>
          <p:nvGrpSpPr>
            <p:cNvPr id="19525" name="Group 179"/>
            <p:cNvGrpSpPr>
              <a:grpSpLocks/>
            </p:cNvGrpSpPr>
            <p:nvPr/>
          </p:nvGrpSpPr>
          <p:grpSpPr bwMode="auto">
            <a:xfrm>
              <a:off x="4688" y="3257"/>
              <a:ext cx="81" cy="112"/>
              <a:chOff x="4688" y="3257"/>
              <a:chExt cx="81" cy="112"/>
            </a:xfrm>
          </p:grpSpPr>
          <p:sp>
            <p:nvSpPr>
              <p:cNvPr id="19526" name="Freeform 180"/>
              <p:cNvSpPr>
                <a:spLocks/>
              </p:cNvSpPr>
              <p:nvPr/>
            </p:nvSpPr>
            <p:spPr bwMode="auto">
              <a:xfrm>
                <a:off x="4688" y="3257"/>
                <a:ext cx="81" cy="106"/>
              </a:xfrm>
              <a:custGeom>
                <a:avLst/>
                <a:gdLst>
                  <a:gd name="T0" fmla="*/ 5 w 81"/>
                  <a:gd name="T1" fmla="*/ 8 h 106"/>
                  <a:gd name="T2" fmla="*/ 8 w 81"/>
                  <a:gd name="T3" fmla="*/ 17 h 106"/>
                  <a:gd name="T4" fmla="*/ 10 w 81"/>
                  <a:gd name="T5" fmla="*/ 22 h 106"/>
                  <a:gd name="T6" fmla="*/ 11 w 81"/>
                  <a:gd name="T7" fmla="*/ 26 h 106"/>
                  <a:gd name="T8" fmla="*/ 14 w 81"/>
                  <a:gd name="T9" fmla="*/ 33 h 106"/>
                  <a:gd name="T10" fmla="*/ 13 w 81"/>
                  <a:gd name="T11" fmla="*/ 37 h 106"/>
                  <a:gd name="T12" fmla="*/ 15 w 81"/>
                  <a:gd name="T13" fmla="*/ 42 h 106"/>
                  <a:gd name="T14" fmla="*/ 17 w 81"/>
                  <a:gd name="T15" fmla="*/ 47 h 106"/>
                  <a:gd name="T16" fmla="*/ 17 w 81"/>
                  <a:gd name="T17" fmla="*/ 51 h 106"/>
                  <a:gd name="T18" fmla="*/ 17 w 81"/>
                  <a:gd name="T19" fmla="*/ 57 h 106"/>
                  <a:gd name="T20" fmla="*/ 16 w 81"/>
                  <a:gd name="T21" fmla="*/ 63 h 106"/>
                  <a:gd name="T22" fmla="*/ 17 w 81"/>
                  <a:gd name="T23" fmla="*/ 69 h 106"/>
                  <a:gd name="T24" fmla="*/ 14 w 81"/>
                  <a:gd name="T25" fmla="*/ 75 h 106"/>
                  <a:gd name="T26" fmla="*/ 12 w 81"/>
                  <a:gd name="T27" fmla="*/ 81 h 106"/>
                  <a:gd name="T28" fmla="*/ 80 w 81"/>
                  <a:gd name="T29" fmla="*/ 105 h 106"/>
                  <a:gd name="T30" fmla="*/ 78 w 81"/>
                  <a:gd name="T31" fmla="*/ 102 h 106"/>
                  <a:gd name="T32" fmla="*/ 78 w 81"/>
                  <a:gd name="T33" fmla="*/ 94 h 106"/>
                  <a:gd name="T34" fmla="*/ 76 w 81"/>
                  <a:gd name="T35" fmla="*/ 88 h 106"/>
                  <a:gd name="T36" fmla="*/ 74 w 81"/>
                  <a:gd name="T37" fmla="*/ 82 h 106"/>
                  <a:gd name="T38" fmla="*/ 72 w 81"/>
                  <a:gd name="T39" fmla="*/ 74 h 106"/>
                  <a:gd name="T40" fmla="*/ 70 w 81"/>
                  <a:gd name="T41" fmla="*/ 66 h 106"/>
                  <a:gd name="T42" fmla="*/ 65 w 81"/>
                  <a:gd name="T43" fmla="*/ 60 h 106"/>
                  <a:gd name="T44" fmla="*/ 62 w 81"/>
                  <a:gd name="T45" fmla="*/ 53 h 106"/>
                  <a:gd name="T46" fmla="*/ 57 w 81"/>
                  <a:gd name="T47" fmla="*/ 48 h 106"/>
                  <a:gd name="T48" fmla="*/ 51 w 81"/>
                  <a:gd name="T49" fmla="*/ 40 h 106"/>
                  <a:gd name="T50" fmla="*/ 44 w 81"/>
                  <a:gd name="T51" fmla="*/ 32 h 106"/>
                  <a:gd name="T52" fmla="*/ 42 w 81"/>
                  <a:gd name="T53" fmla="*/ 28 h 106"/>
                  <a:gd name="T54" fmla="*/ 36 w 81"/>
                  <a:gd name="T55" fmla="*/ 24 h 106"/>
                  <a:gd name="T56" fmla="*/ 32 w 81"/>
                  <a:gd name="T57" fmla="*/ 19 h 106"/>
                  <a:gd name="T58" fmla="*/ 27 w 81"/>
                  <a:gd name="T59" fmla="*/ 14 h 106"/>
                  <a:gd name="T60" fmla="*/ 23 w 81"/>
                  <a:gd name="T61" fmla="*/ 12 h 106"/>
                  <a:gd name="T62" fmla="*/ 13 w 81"/>
                  <a:gd name="T63" fmla="*/ 7 h 106"/>
                  <a:gd name="T64" fmla="*/ 8 w 81"/>
                  <a:gd name="T65" fmla="*/ 4 h 106"/>
                  <a:gd name="T66" fmla="*/ 3 w 81"/>
                  <a:gd name="T67" fmla="*/ 2 h 106"/>
                  <a:gd name="T68" fmla="*/ 0 w 81"/>
                  <a:gd name="T69" fmla="*/ 0 h 106"/>
                  <a:gd name="T70" fmla="*/ 5 w 81"/>
                  <a:gd name="T71" fmla="*/ 8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6"/>
                  <a:gd name="T110" fmla="*/ 81 w 81"/>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6">
                    <a:moveTo>
                      <a:pt x="5" y="8"/>
                    </a:moveTo>
                    <a:lnTo>
                      <a:pt x="8" y="17"/>
                    </a:lnTo>
                    <a:lnTo>
                      <a:pt x="10" y="22"/>
                    </a:lnTo>
                    <a:lnTo>
                      <a:pt x="11" y="26"/>
                    </a:lnTo>
                    <a:lnTo>
                      <a:pt x="14" y="33"/>
                    </a:lnTo>
                    <a:lnTo>
                      <a:pt x="13" y="37"/>
                    </a:lnTo>
                    <a:lnTo>
                      <a:pt x="15" y="42"/>
                    </a:lnTo>
                    <a:lnTo>
                      <a:pt x="17" y="47"/>
                    </a:lnTo>
                    <a:lnTo>
                      <a:pt x="17" y="51"/>
                    </a:lnTo>
                    <a:lnTo>
                      <a:pt x="17" y="57"/>
                    </a:lnTo>
                    <a:lnTo>
                      <a:pt x="16" y="63"/>
                    </a:lnTo>
                    <a:lnTo>
                      <a:pt x="17" y="69"/>
                    </a:lnTo>
                    <a:lnTo>
                      <a:pt x="14" y="75"/>
                    </a:lnTo>
                    <a:lnTo>
                      <a:pt x="12" y="81"/>
                    </a:lnTo>
                    <a:lnTo>
                      <a:pt x="80" y="105"/>
                    </a:lnTo>
                    <a:lnTo>
                      <a:pt x="78" y="102"/>
                    </a:lnTo>
                    <a:lnTo>
                      <a:pt x="78" y="94"/>
                    </a:lnTo>
                    <a:lnTo>
                      <a:pt x="76" y="88"/>
                    </a:lnTo>
                    <a:lnTo>
                      <a:pt x="74" y="82"/>
                    </a:lnTo>
                    <a:lnTo>
                      <a:pt x="72" y="74"/>
                    </a:lnTo>
                    <a:lnTo>
                      <a:pt x="70" y="66"/>
                    </a:lnTo>
                    <a:lnTo>
                      <a:pt x="65" y="60"/>
                    </a:lnTo>
                    <a:lnTo>
                      <a:pt x="62" y="53"/>
                    </a:lnTo>
                    <a:lnTo>
                      <a:pt x="57" y="48"/>
                    </a:lnTo>
                    <a:lnTo>
                      <a:pt x="51" y="40"/>
                    </a:lnTo>
                    <a:lnTo>
                      <a:pt x="44" y="32"/>
                    </a:lnTo>
                    <a:lnTo>
                      <a:pt x="42" y="28"/>
                    </a:lnTo>
                    <a:lnTo>
                      <a:pt x="36" y="24"/>
                    </a:lnTo>
                    <a:lnTo>
                      <a:pt x="32" y="19"/>
                    </a:lnTo>
                    <a:lnTo>
                      <a:pt x="27" y="14"/>
                    </a:lnTo>
                    <a:lnTo>
                      <a:pt x="23" y="12"/>
                    </a:lnTo>
                    <a:lnTo>
                      <a:pt x="13" y="7"/>
                    </a:lnTo>
                    <a:lnTo>
                      <a:pt x="8" y="4"/>
                    </a:lnTo>
                    <a:lnTo>
                      <a:pt x="3" y="2"/>
                    </a:lnTo>
                    <a:lnTo>
                      <a:pt x="0" y="0"/>
                    </a:lnTo>
                    <a:lnTo>
                      <a:pt x="5" y="8"/>
                    </a:lnTo>
                  </a:path>
                </a:pathLst>
              </a:custGeom>
              <a:solidFill>
                <a:srgbClr val="7F7F9F"/>
              </a:solidFill>
              <a:ln w="12700" cap="rnd">
                <a:solidFill>
                  <a:srgbClr val="000000"/>
                </a:solidFill>
                <a:round/>
                <a:headEnd/>
                <a:tailEnd/>
              </a:ln>
            </p:spPr>
            <p:txBody>
              <a:bodyPr/>
              <a:lstStyle/>
              <a:p>
                <a:endParaRPr lang="zh-CN" altLang="en-US"/>
              </a:p>
            </p:txBody>
          </p:sp>
          <p:sp>
            <p:nvSpPr>
              <p:cNvPr id="19527" name="Freeform 181"/>
              <p:cNvSpPr>
                <a:spLocks/>
              </p:cNvSpPr>
              <p:nvPr/>
            </p:nvSpPr>
            <p:spPr bwMode="auto">
              <a:xfrm>
                <a:off x="4707" y="3344"/>
                <a:ext cx="59" cy="25"/>
              </a:xfrm>
              <a:custGeom>
                <a:avLst/>
                <a:gdLst>
                  <a:gd name="T0" fmla="*/ 58 w 59"/>
                  <a:gd name="T1" fmla="*/ 24 h 25"/>
                  <a:gd name="T2" fmla="*/ 57 w 59"/>
                  <a:gd name="T3" fmla="*/ 23 h 25"/>
                  <a:gd name="T4" fmla="*/ 56 w 59"/>
                  <a:gd name="T5" fmla="*/ 21 h 25"/>
                  <a:gd name="T6" fmla="*/ 0 w 59"/>
                  <a:gd name="T7" fmla="*/ 0 h 25"/>
                  <a:gd name="T8" fmla="*/ 0 w 59"/>
                  <a:gd name="T9" fmla="*/ 2 h 25"/>
                  <a:gd name="T10" fmla="*/ 58 w 59"/>
                  <a:gd name="T11" fmla="*/ 24 h 25"/>
                  <a:gd name="T12" fmla="*/ 0 60000 65536"/>
                  <a:gd name="T13" fmla="*/ 0 60000 65536"/>
                  <a:gd name="T14" fmla="*/ 0 60000 65536"/>
                  <a:gd name="T15" fmla="*/ 0 60000 65536"/>
                  <a:gd name="T16" fmla="*/ 0 60000 65536"/>
                  <a:gd name="T17" fmla="*/ 0 60000 65536"/>
                  <a:gd name="T18" fmla="*/ 0 w 59"/>
                  <a:gd name="T19" fmla="*/ 0 h 25"/>
                  <a:gd name="T20" fmla="*/ 59 w 59"/>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9" h="25">
                    <a:moveTo>
                      <a:pt x="58" y="24"/>
                    </a:moveTo>
                    <a:lnTo>
                      <a:pt x="57" y="23"/>
                    </a:lnTo>
                    <a:lnTo>
                      <a:pt x="56" y="21"/>
                    </a:lnTo>
                    <a:lnTo>
                      <a:pt x="0" y="0"/>
                    </a:lnTo>
                    <a:lnTo>
                      <a:pt x="0" y="2"/>
                    </a:lnTo>
                    <a:lnTo>
                      <a:pt x="58" y="24"/>
                    </a:lnTo>
                  </a:path>
                </a:pathLst>
              </a:custGeom>
              <a:solidFill>
                <a:srgbClr val="7F7F9F"/>
              </a:solidFill>
              <a:ln w="9525" cap="rnd">
                <a:noFill/>
                <a:round/>
                <a:headEnd/>
                <a:tailEnd/>
              </a:ln>
            </p:spPr>
            <p:txBody>
              <a:bodyPr/>
              <a:lstStyle/>
              <a:p>
                <a:endParaRPr lang="zh-CN" altLang="en-US"/>
              </a:p>
            </p:txBody>
          </p:sp>
        </p:grpSp>
      </p:grpSp>
      <p:grpSp>
        <p:nvGrpSpPr>
          <p:cNvPr id="19492" name="Group 182"/>
          <p:cNvGrpSpPr>
            <a:grpSpLocks/>
          </p:cNvGrpSpPr>
          <p:nvPr/>
        </p:nvGrpSpPr>
        <p:grpSpPr bwMode="auto">
          <a:xfrm rot="1589033">
            <a:off x="7485063" y="5180013"/>
            <a:ext cx="1257300" cy="547687"/>
            <a:chOff x="4633" y="3314"/>
            <a:chExt cx="792" cy="345"/>
          </a:xfrm>
        </p:grpSpPr>
        <p:sp>
          <p:nvSpPr>
            <p:cNvPr id="19505" name="Freeform 183"/>
            <p:cNvSpPr>
              <a:spLocks/>
            </p:cNvSpPr>
            <p:nvPr/>
          </p:nvSpPr>
          <p:spPr bwMode="auto">
            <a:xfrm>
              <a:off x="4817" y="3418"/>
              <a:ext cx="71" cy="96"/>
            </a:xfrm>
            <a:custGeom>
              <a:avLst/>
              <a:gdLst>
                <a:gd name="T0" fmla="*/ 0 w 71"/>
                <a:gd name="T1" fmla="*/ 95 h 96"/>
                <a:gd name="T2" fmla="*/ 2 w 71"/>
                <a:gd name="T3" fmla="*/ 88 h 96"/>
                <a:gd name="T4" fmla="*/ 4 w 71"/>
                <a:gd name="T5" fmla="*/ 79 h 96"/>
                <a:gd name="T6" fmla="*/ 7 w 71"/>
                <a:gd name="T7" fmla="*/ 70 h 96"/>
                <a:gd name="T8" fmla="*/ 11 w 71"/>
                <a:gd name="T9" fmla="*/ 62 h 96"/>
                <a:gd name="T10" fmla="*/ 16 w 71"/>
                <a:gd name="T11" fmla="*/ 51 h 96"/>
                <a:gd name="T12" fmla="*/ 19 w 71"/>
                <a:gd name="T13" fmla="*/ 42 h 96"/>
                <a:gd name="T14" fmla="*/ 23 w 71"/>
                <a:gd name="T15" fmla="*/ 34 h 96"/>
                <a:gd name="T16" fmla="*/ 28 w 71"/>
                <a:gd name="T17" fmla="*/ 28 h 96"/>
                <a:gd name="T18" fmla="*/ 34 w 71"/>
                <a:gd name="T19" fmla="*/ 22 h 96"/>
                <a:gd name="T20" fmla="*/ 40 w 71"/>
                <a:gd name="T21" fmla="*/ 17 h 96"/>
                <a:gd name="T22" fmla="*/ 46 w 71"/>
                <a:gd name="T23" fmla="*/ 12 h 96"/>
                <a:gd name="T24" fmla="*/ 52 w 71"/>
                <a:gd name="T25" fmla="*/ 7 h 96"/>
                <a:gd name="T26" fmla="*/ 59 w 71"/>
                <a:gd name="T27" fmla="*/ 3 h 96"/>
                <a:gd name="T28" fmla="*/ 66 w 71"/>
                <a:gd name="T29" fmla="*/ 2 h 96"/>
                <a:gd name="T30" fmla="*/ 70 w 71"/>
                <a:gd name="T31" fmla="*/ 0 h 96"/>
                <a:gd name="T32" fmla="*/ 68 w 71"/>
                <a:gd name="T33" fmla="*/ 7 h 96"/>
                <a:gd name="T34" fmla="*/ 63 w 71"/>
                <a:gd name="T35" fmla="*/ 15 h 96"/>
                <a:gd name="T36" fmla="*/ 61 w 71"/>
                <a:gd name="T37" fmla="*/ 22 h 96"/>
                <a:gd name="T38" fmla="*/ 57 w 71"/>
                <a:gd name="T39" fmla="*/ 30 h 96"/>
                <a:gd name="T40" fmla="*/ 55 w 71"/>
                <a:gd name="T41" fmla="*/ 39 h 96"/>
                <a:gd name="T42" fmla="*/ 53 w 71"/>
                <a:gd name="T43" fmla="*/ 46 h 96"/>
                <a:gd name="T44" fmla="*/ 53 w 71"/>
                <a:gd name="T45" fmla="*/ 54 h 96"/>
                <a:gd name="T46" fmla="*/ 54 w 71"/>
                <a:gd name="T47" fmla="*/ 66 h 96"/>
                <a:gd name="T48" fmla="*/ 57 w 71"/>
                <a:gd name="T49" fmla="*/ 74 h 96"/>
                <a:gd name="T50" fmla="*/ 57 w 71"/>
                <a:gd name="T51" fmla="*/ 79 h 96"/>
                <a:gd name="T52" fmla="*/ 0 w 71"/>
                <a:gd name="T53" fmla="*/ 95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
                <a:gd name="T82" fmla="*/ 0 h 96"/>
                <a:gd name="T83" fmla="*/ 71 w 71"/>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 h="96">
                  <a:moveTo>
                    <a:pt x="0" y="95"/>
                  </a:moveTo>
                  <a:lnTo>
                    <a:pt x="2" y="88"/>
                  </a:lnTo>
                  <a:lnTo>
                    <a:pt x="4" y="79"/>
                  </a:lnTo>
                  <a:lnTo>
                    <a:pt x="7" y="70"/>
                  </a:lnTo>
                  <a:lnTo>
                    <a:pt x="11" y="62"/>
                  </a:lnTo>
                  <a:lnTo>
                    <a:pt x="16" y="51"/>
                  </a:lnTo>
                  <a:lnTo>
                    <a:pt x="19" y="42"/>
                  </a:lnTo>
                  <a:lnTo>
                    <a:pt x="23" y="34"/>
                  </a:lnTo>
                  <a:lnTo>
                    <a:pt x="28" y="28"/>
                  </a:lnTo>
                  <a:lnTo>
                    <a:pt x="34" y="22"/>
                  </a:lnTo>
                  <a:lnTo>
                    <a:pt x="40" y="17"/>
                  </a:lnTo>
                  <a:lnTo>
                    <a:pt x="46" y="12"/>
                  </a:lnTo>
                  <a:lnTo>
                    <a:pt x="52" y="7"/>
                  </a:lnTo>
                  <a:lnTo>
                    <a:pt x="59" y="3"/>
                  </a:lnTo>
                  <a:lnTo>
                    <a:pt x="66" y="2"/>
                  </a:lnTo>
                  <a:lnTo>
                    <a:pt x="70" y="0"/>
                  </a:lnTo>
                  <a:lnTo>
                    <a:pt x="68" y="7"/>
                  </a:lnTo>
                  <a:lnTo>
                    <a:pt x="63" y="15"/>
                  </a:lnTo>
                  <a:lnTo>
                    <a:pt x="61" y="22"/>
                  </a:lnTo>
                  <a:lnTo>
                    <a:pt x="57" y="30"/>
                  </a:lnTo>
                  <a:lnTo>
                    <a:pt x="55" y="39"/>
                  </a:lnTo>
                  <a:lnTo>
                    <a:pt x="53" y="46"/>
                  </a:lnTo>
                  <a:lnTo>
                    <a:pt x="53" y="54"/>
                  </a:lnTo>
                  <a:lnTo>
                    <a:pt x="54" y="66"/>
                  </a:lnTo>
                  <a:lnTo>
                    <a:pt x="57" y="74"/>
                  </a:lnTo>
                  <a:lnTo>
                    <a:pt x="57" y="79"/>
                  </a:lnTo>
                  <a:lnTo>
                    <a:pt x="0" y="95"/>
                  </a:lnTo>
                </a:path>
              </a:pathLst>
            </a:custGeom>
            <a:solidFill>
              <a:srgbClr val="5F5F7F"/>
            </a:solidFill>
            <a:ln w="12700" cap="rnd">
              <a:solidFill>
                <a:srgbClr val="000000"/>
              </a:solidFill>
              <a:round/>
              <a:headEnd/>
              <a:tailEnd/>
            </a:ln>
          </p:spPr>
          <p:txBody>
            <a:bodyPr/>
            <a:lstStyle/>
            <a:p>
              <a:endParaRPr lang="zh-CN" altLang="en-US"/>
            </a:p>
          </p:txBody>
        </p:sp>
        <p:sp>
          <p:nvSpPr>
            <p:cNvPr id="19506" name="Freeform 184"/>
            <p:cNvSpPr>
              <a:spLocks/>
            </p:cNvSpPr>
            <p:nvPr/>
          </p:nvSpPr>
          <p:spPr bwMode="auto">
            <a:xfrm>
              <a:off x="4633" y="3314"/>
              <a:ext cx="792" cy="345"/>
            </a:xfrm>
            <a:custGeom>
              <a:avLst/>
              <a:gdLst>
                <a:gd name="T0" fmla="*/ 11 w 792"/>
                <a:gd name="T1" fmla="*/ 285 h 345"/>
                <a:gd name="T2" fmla="*/ 35 w 792"/>
                <a:gd name="T3" fmla="*/ 289 h 345"/>
                <a:gd name="T4" fmla="*/ 74 w 792"/>
                <a:gd name="T5" fmla="*/ 291 h 345"/>
                <a:gd name="T6" fmla="*/ 113 w 792"/>
                <a:gd name="T7" fmla="*/ 289 h 345"/>
                <a:gd name="T8" fmla="*/ 152 w 792"/>
                <a:gd name="T9" fmla="*/ 285 h 345"/>
                <a:gd name="T10" fmla="*/ 191 w 792"/>
                <a:gd name="T11" fmla="*/ 284 h 345"/>
                <a:gd name="T12" fmla="*/ 225 w 792"/>
                <a:gd name="T13" fmla="*/ 281 h 345"/>
                <a:gd name="T14" fmla="*/ 244 w 792"/>
                <a:gd name="T15" fmla="*/ 287 h 345"/>
                <a:gd name="T16" fmla="*/ 268 w 792"/>
                <a:gd name="T17" fmla="*/ 301 h 345"/>
                <a:gd name="T18" fmla="*/ 301 w 792"/>
                <a:gd name="T19" fmla="*/ 320 h 345"/>
                <a:gd name="T20" fmla="*/ 333 w 792"/>
                <a:gd name="T21" fmla="*/ 338 h 345"/>
                <a:gd name="T22" fmla="*/ 346 w 792"/>
                <a:gd name="T23" fmla="*/ 313 h 345"/>
                <a:gd name="T24" fmla="*/ 347 w 792"/>
                <a:gd name="T25" fmla="*/ 269 h 345"/>
                <a:gd name="T26" fmla="*/ 349 w 792"/>
                <a:gd name="T27" fmla="*/ 251 h 345"/>
                <a:gd name="T28" fmla="*/ 391 w 792"/>
                <a:gd name="T29" fmla="*/ 231 h 345"/>
                <a:gd name="T30" fmla="*/ 431 w 792"/>
                <a:gd name="T31" fmla="*/ 210 h 345"/>
                <a:gd name="T32" fmla="*/ 466 w 792"/>
                <a:gd name="T33" fmla="*/ 203 h 345"/>
                <a:gd name="T34" fmla="*/ 503 w 792"/>
                <a:gd name="T35" fmla="*/ 201 h 345"/>
                <a:gd name="T36" fmla="*/ 525 w 792"/>
                <a:gd name="T37" fmla="*/ 175 h 345"/>
                <a:gd name="T38" fmla="*/ 548 w 792"/>
                <a:gd name="T39" fmla="*/ 158 h 345"/>
                <a:gd name="T40" fmla="*/ 583 w 792"/>
                <a:gd name="T41" fmla="*/ 150 h 345"/>
                <a:gd name="T42" fmla="*/ 622 w 792"/>
                <a:gd name="T43" fmla="*/ 155 h 345"/>
                <a:gd name="T44" fmla="*/ 671 w 792"/>
                <a:gd name="T45" fmla="*/ 178 h 345"/>
                <a:gd name="T46" fmla="*/ 727 w 792"/>
                <a:gd name="T47" fmla="*/ 205 h 345"/>
                <a:gd name="T48" fmla="*/ 777 w 792"/>
                <a:gd name="T49" fmla="*/ 209 h 345"/>
                <a:gd name="T50" fmla="*/ 775 w 792"/>
                <a:gd name="T51" fmla="*/ 195 h 345"/>
                <a:gd name="T52" fmla="*/ 746 w 792"/>
                <a:gd name="T53" fmla="*/ 173 h 345"/>
                <a:gd name="T54" fmla="*/ 712 w 792"/>
                <a:gd name="T55" fmla="*/ 151 h 345"/>
                <a:gd name="T56" fmla="*/ 689 w 792"/>
                <a:gd name="T57" fmla="*/ 128 h 345"/>
                <a:gd name="T58" fmla="*/ 681 w 792"/>
                <a:gd name="T59" fmla="*/ 99 h 345"/>
                <a:gd name="T60" fmla="*/ 691 w 792"/>
                <a:gd name="T61" fmla="*/ 65 h 345"/>
                <a:gd name="T62" fmla="*/ 709 w 792"/>
                <a:gd name="T63" fmla="*/ 36 h 345"/>
                <a:gd name="T64" fmla="*/ 723 w 792"/>
                <a:gd name="T65" fmla="*/ 12 h 345"/>
                <a:gd name="T66" fmla="*/ 722 w 792"/>
                <a:gd name="T67" fmla="*/ 3 h 345"/>
                <a:gd name="T68" fmla="*/ 694 w 792"/>
                <a:gd name="T69" fmla="*/ 11 h 345"/>
                <a:gd name="T70" fmla="*/ 671 w 792"/>
                <a:gd name="T71" fmla="*/ 26 h 345"/>
                <a:gd name="T72" fmla="*/ 649 w 792"/>
                <a:gd name="T73" fmla="*/ 44 h 345"/>
                <a:gd name="T74" fmla="*/ 617 w 792"/>
                <a:gd name="T75" fmla="*/ 81 h 345"/>
                <a:gd name="T76" fmla="*/ 569 w 792"/>
                <a:gd name="T77" fmla="*/ 99 h 345"/>
                <a:gd name="T78" fmla="*/ 509 w 792"/>
                <a:gd name="T79" fmla="*/ 108 h 345"/>
                <a:gd name="T80" fmla="*/ 466 w 792"/>
                <a:gd name="T81" fmla="*/ 102 h 345"/>
                <a:gd name="T82" fmla="*/ 450 w 792"/>
                <a:gd name="T83" fmla="*/ 86 h 345"/>
                <a:gd name="T84" fmla="*/ 397 w 792"/>
                <a:gd name="T85" fmla="*/ 102 h 345"/>
                <a:gd name="T86" fmla="*/ 348 w 792"/>
                <a:gd name="T87" fmla="*/ 100 h 345"/>
                <a:gd name="T88" fmla="*/ 183 w 792"/>
                <a:gd name="T89" fmla="*/ 139 h 345"/>
                <a:gd name="T90" fmla="*/ 90 w 792"/>
                <a:gd name="T91" fmla="*/ 174 h 345"/>
                <a:gd name="T92" fmla="*/ 16 w 792"/>
                <a:gd name="T93" fmla="*/ 225 h 345"/>
                <a:gd name="T94" fmla="*/ 19 w 792"/>
                <a:gd name="T95" fmla="*/ 240 h 345"/>
                <a:gd name="T96" fmla="*/ 5 w 792"/>
                <a:gd name="T97" fmla="*/ 263 h 345"/>
                <a:gd name="T98" fmla="*/ 0 w 792"/>
                <a:gd name="T99" fmla="*/ 277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2"/>
                <a:gd name="T151" fmla="*/ 0 h 345"/>
                <a:gd name="T152" fmla="*/ 792 w 792"/>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2" h="345">
                  <a:moveTo>
                    <a:pt x="2" y="282"/>
                  </a:moveTo>
                  <a:lnTo>
                    <a:pt x="4" y="283"/>
                  </a:lnTo>
                  <a:lnTo>
                    <a:pt x="11" y="285"/>
                  </a:lnTo>
                  <a:lnTo>
                    <a:pt x="21" y="286"/>
                  </a:lnTo>
                  <a:lnTo>
                    <a:pt x="28" y="288"/>
                  </a:lnTo>
                  <a:lnTo>
                    <a:pt x="35" y="289"/>
                  </a:lnTo>
                  <a:lnTo>
                    <a:pt x="49" y="290"/>
                  </a:lnTo>
                  <a:lnTo>
                    <a:pt x="63" y="290"/>
                  </a:lnTo>
                  <a:lnTo>
                    <a:pt x="74" y="291"/>
                  </a:lnTo>
                  <a:lnTo>
                    <a:pt x="87" y="290"/>
                  </a:lnTo>
                  <a:lnTo>
                    <a:pt x="99" y="289"/>
                  </a:lnTo>
                  <a:lnTo>
                    <a:pt x="113" y="289"/>
                  </a:lnTo>
                  <a:lnTo>
                    <a:pt x="128" y="288"/>
                  </a:lnTo>
                  <a:lnTo>
                    <a:pt x="140" y="288"/>
                  </a:lnTo>
                  <a:lnTo>
                    <a:pt x="152" y="285"/>
                  </a:lnTo>
                  <a:lnTo>
                    <a:pt x="163" y="286"/>
                  </a:lnTo>
                  <a:lnTo>
                    <a:pt x="179" y="285"/>
                  </a:lnTo>
                  <a:lnTo>
                    <a:pt x="191" y="284"/>
                  </a:lnTo>
                  <a:lnTo>
                    <a:pt x="204" y="281"/>
                  </a:lnTo>
                  <a:lnTo>
                    <a:pt x="214" y="281"/>
                  </a:lnTo>
                  <a:lnTo>
                    <a:pt x="225" y="281"/>
                  </a:lnTo>
                  <a:lnTo>
                    <a:pt x="232" y="282"/>
                  </a:lnTo>
                  <a:lnTo>
                    <a:pt x="238" y="284"/>
                  </a:lnTo>
                  <a:lnTo>
                    <a:pt x="244" y="287"/>
                  </a:lnTo>
                  <a:lnTo>
                    <a:pt x="252" y="292"/>
                  </a:lnTo>
                  <a:lnTo>
                    <a:pt x="258" y="295"/>
                  </a:lnTo>
                  <a:lnTo>
                    <a:pt x="268" y="301"/>
                  </a:lnTo>
                  <a:lnTo>
                    <a:pt x="278" y="307"/>
                  </a:lnTo>
                  <a:lnTo>
                    <a:pt x="289" y="314"/>
                  </a:lnTo>
                  <a:lnTo>
                    <a:pt x="301" y="320"/>
                  </a:lnTo>
                  <a:lnTo>
                    <a:pt x="311" y="326"/>
                  </a:lnTo>
                  <a:lnTo>
                    <a:pt x="321" y="332"/>
                  </a:lnTo>
                  <a:lnTo>
                    <a:pt x="333" y="338"/>
                  </a:lnTo>
                  <a:lnTo>
                    <a:pt x="347" y="344"/>
                  </a:lnTo>
                  <a:lnTo>
                    <a:pt x="346" y="328"/>
                  </a:lnTo>
                  <a:lnTo>
                    <a:pt x="346" y="313"/>
                  </a:lnTo>
                  <a:lnTo>
                    <a:pt x="348" y="298"/>
                  </a:lnTo>
                  <a:lnTo>
                    <a:pt x="348" y="282"/>
                  </a:lnTo>
                  <a:lnTo>
                    <a:pt x="347" y="269"/>
                  </a:lnTo>
                  <a:lnTo>
                    <a:pt x="345" y="262"/>
                  </a:lnTo>
                  <a:lnTo>
                    <a:pt x="338" y="256"/>
                  </a:lnTo>
                  <a:lnTo>
                    <a:pt x="349" y="251"/>
                  </a:lnTo>
                  <a:lnTo>
                    <a:pt x="361" y="246"/>
                  </a:lnTo>
                  <a:lnTo>
                    <a:pt x="374" y="239"/>
                  </a:lnTo>
                  <a:lnTo>
                    <a:pt x="391" y="231"/>
                  </a:lnTo>
                  <a:lnTo>
                    <a:pt x="407" y="223"/>
                  </a:lnTo>
                  <a:lnTo>
                    <a:pt x="419" y="216"/>
                  </a:lnTo>
                  <a:lnTo>
                    <a:pt x="431" y="210"/>
                  </a:lnTo>
                  <a:lnTo>
                    <a:pt x="445" y="206"/>
                  </a:lnTo>
                  <a:lnTo>
                    <a:pt x="457" y="202"/>
                  </a:lnTo>
                  <a:lnTo>
                    <a:pt x="466" y="203"/>
                  </a:lnTo>
                  <a:lnTo>
                    <a:pt x="475" y="205"/>
                  </a:lnTo>
                  <a:lnTo>
                    <a:pt x="486" y="208"/>
                  </a:lnTo>
                  <a:lnTo>
                    <a:pt x="503" y="201"/>
                  </a:lnTo>
                  <a:lnTo>
                    <a:pt x="522" y="189"/>
                  </a:lnTo>
                  <a:lnTo>
                    <a:pt x="538" y="182"/>
                  </a:lnTo>
                  <a:lnTo>
                    <a:pt x="525" y="175"/>
                  </a:lnTo>
                  <a:lnTo>
                    <a:pt x="532" y="170"/>
                  </a:lnTo>
                  <a:lnTo>
                    <a:pt x="540" y="164"/>
                  </a:lnTo>
                  <a:lnTo>
                    <a:pt x="548" y="158"/>
                  </a:lnTo>
                  <a:lnTo>
                    <a:pt x="561" y="154"/>
                  </a:lnTo>
                  <a:lnTo>
                    <a:pt x="571" y="153"/>
                  </a:lnTo>
                  <a:lnTo>
                    <a:pt x="583" y="150"/>
                  </a:lnTo>
                  <a:lnTo>
                    <a:pt x="596" y="149"/>
                  </a:lnTo>
                  <a:lnTo>
                    <a:pt x="611" y="150"/>
                  </a:lnTo>
                  <a:lnTo>
                    <a:pt x="622" y="155"/>
                  </a:lnTo>
                  <a:lnTo>
                    <a:pt x="641" y="161"/>
                  </a:lnTo>
                  <a:lnTo>
                    <a:pt x="652" y="167"/>
                  </a:lnTo>
                  <a:lnTo>
                    <a:pt x="671" y="178"/>
                  </a:lnTo>
                  <a:lnTo>
                    <a:pt x="690" y="191"/>
                  </a:lnTo>
                  <a:lnTo>
                    <a:pt x="711" y="199"/>
                  </a:lnTo>
                  <a:lnTo>
                    <a:pt x="727" y="205"/>
                  </a:lnTo>
                  <a:lnTo>
                    <a:pt x="745" y="209"/>
                  </a:lnTo>
                  <a:lnTo>
                    <a:pt x="760" y="210"/>
                  </a:lnTo>
                  <a:lnTo>
                    <a:pt x="777" y="209"/>
                  </a:lnTo>
                  <a:lnTo>
                    <a:pt x="791" y="204"/>
                  </a:lnTo>
                  <a:lnTo>
                    <a:pt x="782" y="200"/>
                  </a:lnTo>
                  <a:lnTo>
                    <a:pt x="775" y="195"/>
                  </a:lnTo>
                  <a:lnTo>
                    <a:pt x="771" y="191"/>
                  </a:lnTo>
                  <a:lnTo>
                    <a:pt x="756" y="177"/>
                  </a:lnTo>
                  <a:lnTo>
                    <a:pt x="746" y="173"/>
                  </a:lnTo>
                  <a:lnTo>
                    <a:pt x="735" y="167"/>
                  </a:lnTo>
                  <a:lnTo>
                    <a:pt x="723" y="159"/>
                  </a:lnTo>
                  <a:lnTo>
                    <a:pt x="712" y="151"/>
                  </a:lnTo>
                  <a:lnTo>
                    <a:pt x="703" y="143"/>
                  </a:lnTo>
                  <a:lnTo>
                    <a:pt x="696" y="135"/>
                  </a:lnTo>
                  <a:lnTo>
                    <a:pt x="689" y="128"/>
                  </a:lnTo>
                  <a:lnTo>
                    <a:pt x="684" y="120"/>
                  </a:lnTo>
                  <a:lnTo>
                    <a:pt x="680" y="110"/>
                  </a:lnTo>
                  <a:lnTo>
                    <a:pt x="681" y="99"/>
                  </a:lnTo>
                  <a:lnTo>
                    <a:pt x="683" y="87"/>
                  </a:lnTo>
                  <a:lnTo>
                    <a:pt x="686" y="76"/>
                  </a:lnTo>
                  <a:lnTo>
                    <a:pt x="691" y="65"/>
                  </a:lnTo>
                  <a:lnTo>
                    <a:pt x="697" y="56"/>
                  </a:lnTo>
                  <a:lnTo>
                    <a:pt x="703" y="47"/>
                  </a:lnTo>
                  <a:lnTo>
                    <a:pt x="709" y="36"/>
                  </a:lnTo>
                  <a:lnTo>
                    <a:pt x="715" y="25"/>
                  </a:lnTo>
                  <a:lnTo>
                    <a:pt x="719" y="18"/>
                  </a:lnTo>
                  <a:lnTo>
                    <a:pt x="723" y="12"/>
                  </a:lnTo>
                  <a:lnTo>
                    <a:pt x="728" y="6"/>
                  </a:lnTo>
                  <a:lnTo>
                    <a:pt x="730" y="0"/>
                  </a:lnTo>
                  <a:lnTo>
                    <a:pt x="722" y="3"/>
                  </a:lnTo>
                  <a:lnTo>
                    <a:pt x="711" y="7"/>
                  </a:lnTo>
                  <a:lnTo>
                    <a:pt x="702" y="8"/>
                  </a:lnTo>
                  <a:lnTo>
                    <a:pt x="694" y="11"/>
                  </a:lnTo>
                  <a:lnTo>
                    <a:pt x="685" y="15"/>
                  </a:lnTo>
                  <a:lnTo>
                    <a:pt x="676" y="21"/>
                  </a:lnTo>
                  <a:lnTo>
                    <a:pt x="671" y="26"/>
                  </a:lnTo>
                  <a:lnTo>
                    <a:pt x="663" y="31"/>
                  </a:lnTo>
                  <a:lnTo>
                    <a:pt x="655" y="38"/>
                  </a:lnTo>
                  <a:lnTo>
                    <a:pt x="649" y="44"/>
                  </a:lnTo>
                  <a:lnTo>
                    <a:pt x="639" y="60"/>
                  </a:lnTo>
                  <a:lnTo>
                    <a:pt x="630" y="70"/>
                  </a:lnTo>
                  <a:lnTo>
                    <a:pt x="617" y="81"/>
                  </a:lnTo>
                  <a:lnTo>
                    <a:pt x="603" y="88"/>
                  </a:lnTo>
                  <a:lnTo>
                    <a:pt x="589" y="91"/>
                  </a:lnTo>
                  <a:lnTo>
                    <a:pt x="569" y="99"/>
                  </a:lnTo>
                  <a:lnTo>
                    <a:pt x="550" y="102"/>
                  </a:lnTo>
                  <a:lnTo>
                    <a:pt x="530" y="106"/>
                  </a:lnTo>
                  <a:lnTo>
                    <a:pt x="509" y="108"/>
                  </a:lnTo>
                  <a:lnTo>
                    <a:pt x="486" y="108"/>
                  </a:lnTo>
                  <a:lnTo>
                    <a:pt x="470" y="107"/>
                  </a:lnTo>
                  <a:lnTo>
                    <a:pt x="466" y="102"/>
                  </a:lnTo>
                  <a:lnTo>
                    <a:pt x="468" y="97"/>
                  </a:lnTo>
                  <a:lnTo>
                    <a:pt x="476" y="86"/>
                  </a:lnTo>
                  <a:lnTo>
                    <a:pt x="450" y="86"/>
                  </a:lnTo>
                  <a:lnTo>
                    <a:pt x="411" y="87"/>
                  </a:lnTo>
                  <a:lnTo>
                    <a:pt x="406" y="96"/>
                  </a:lnTo>
                  <a:lnTo>
                    <a:pt x="397" y="102"/>
                  </a:lnTo>
                  <a:lnTo>
                    <a:pt x="389" y="109"/>
                  </a:lnTo>
                  <a:lnTo>
                    <a:pt x="373" y="112"/>
                  </a:lnTo>
                  <a:lnTo>
                    <a:pt x="348" y="100"/>
                  </a:lnTo>
                  <a:lnTo>
                    <a:pt x="336" y="118"/>
                  </a:lnTo>
                  <a:lnTo>
                    <a:pt x="207" y="134"/>
                  </a:lnTo>
                  <a:lnTo>
                    <a:pt x="183" y="139"/>
                  </a:lnTo>
                  <a:lnTo>
                    <a:pt x="160" y="148"/>
                  </a:lnTo>
                  <a:lnTo>
                    <a:pt x="136" y="154"/>
                  </a:lnTo>
                  <a:lnTo>
                    <a:pt x="90" y="174"/>
                  </a:lnTo>
                  <a:lnTo>
                    <a:pt x="50" y="197"/>
                  </a:lnTo>
                  <a:lnTo>
                    <a:pt x="28" y="212"/>
                  </a:lnTo>
                  <a:lnTo>
                    <a:pt x="16" y="225"/>
                  </a:lnTo>
                  <a:lnTo>
                    <a:pt x="33" y="224"/>
                  </a:lnTo>
                  <a:lnTo>
                    <a:pt x="25" y="234"/>
                  </a:lnTo>
                  <a:lnTo>
                    <a:pt x="19" y="240"/>
                  </a:lnTo>
                  <a:lnTo>
                    <a:pt x="11" y="254"/>
                  </a:lnTo>
                  <a:lnTo>
                    <a:pt x="8" y="257"/>
                  </a:lnTo>
                  <a:lnTo>
                    <a:pt x="5" y="263"/>
                  </a:lnTo>
                  <a:lnTo>
                    <a:pt x="3" y="267"/>
                  </a:lnTo>
                  <a:lnTo>
                    <a:pt x="3" y="273"/>
                  </a:lnTo>
                  <a:lnTo>
                    <a:pt x="0" y="277"/>
                  </a:lnTo>
                  <a:lnTo>
                    <a:pt x="2" y="282"/>
                  </a:lnTo>
                </a:path>
              </a:pathLst>
            </a:custGeom>
            <a:solidFill>
              <a:srgbClr val="7F7F9F"/>
            </a:solidFill>
            <a:ln w="12700" cap="rnd">
              <a:solidFill>
                <a:srgbClr val="000000"/>
              </a:solidFill>
              <a:round/>
              <a:headEnd/>
              <a:tailEnd/>
            </a:ln>
          </p:spPr>
          <p:txBody>
            <a:bodyPr/>
            <a:lstStyle/>
            <a:p>
              <a:endParaRPr lang="zh-CN" altLang="en-US"/>
            </a:p>
          </p:txBody>
        </p:sp>
        <p:grpSp>
          <p:nvGrpSpPr>
            <p:cNvPr id="19507" name="Group 185"/>
            <p:cNvGrpSpPr>
              <a:grpSpLocks/>
            </p:cNvGrpSpPr>
            <p:nvPr/>
          </p:nvGrpSpPr>
          <p:grpSpPr bwMode="auto">
            <a:xfrm>
              <a:off x="4696" y="3560"/>
              <a:ext cx="16" cy="16"/>
              <a:chOff x="4696" y="3560"/>
              <a:chExt cx="16" cy="16"/>
            </a:xfrm>
          </p:grpSpPr>
          <p:sp>
            <p:nvSpPr>
              <p:cNvPr id="19518" name="Oval 186"/>
              <p:cNvSpPr>
                <a:spLocks noChangeArrowheads="1"/>
              </p:cNvSpPr>
              <p:nvPr/>
            </p:nvSpPr>
            <p:spPr bwMode="auto">
              <a:xfrm rot="-900000">
                <a:off x="4698" y="3561"/>
                <a:ext cx="8" cy="9"/>
              </a:xfrm>
              <a:prstGeom prst="ellipse">
                <a:avLst/>
              </a:prstGeom>
              <a:solidFill>
                <a:srgbClr val="FFFFFF"/>
              </a:solidFill>
              <a:ln w="12700">
                <a:solidFill>
                  <a:srgbClr val="000000"/>
                </a:solidFill>
                <a:round/>
                <a:headEnd/>
                <a:tailEnd/>
              </a:ln>
            </p:spPr>
            <p:txBody>
              <a:bodyPr wrap="none" anchor="ctr"/>
              <a:lstStyle/>
              <a:p>
                <a:endParaRPr lang="zh-CN" altLang="en-US"/>
              </a:p>
            </p:txBody>
          </p:sp>
          <p:sp>
            <p:nvSpPr>
              <p:cNvPr id="19519" name="Arc 187"/>
              <p:cNvSpPr>
                <a:spLocks/>
              </p:cNvSpPr>
              <p:nvPr/>
            </p:nvSpPr>
            <p:spPr bwMode="auto">
              <a:xfrm rot="9900000">
                <a:off x="4696" y="3560"/>
                <a:ext cx="16" cy="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443"/>
                      <a:pt x="1844" y="11457"/>
                      <a:pt x="5199" y="754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443"/>
                      <a:pt x="1844" y="11457"/>
                      <a:pt x="5199" y="7542"/>
                    </a:cubicBezTo>
                    <a:lnTo>
                      <a:pt x="21600" y="21600"/>
                    </a:lnTo>
                    <a:close/>
                  </a:path>
                </a:pathLst>
              </a:custGeom>
              <a:solidFill>
                <a:srgbClr val="000000"/>
              </a:solidFill>
              <a:ln w="9525" cap="rnd">
                <a:noFill/>
                <a:round/>
                <a:headEnd/>
                <a:tailEnd/>
              </a:ln>
            </p:spPr>
            <p:txBody>
              <a:bodyPr/>
              <a:lstStyle/>
              <a:p>
                <a:endParaRPr lang="zh-CN" altLang="en-US"/>
              </a:p>
            </p:txBody>
          </p:sp>
        </p:grpSp>
        <p:grpSp>
          <p:nvGrpSpPr>
            <p:cNvPr id="19508" name="Group 188"/>
            <p:cNvGrpSpPr>
              <a:grpSpLocks/>
            </p:cNvGrpSpPr>
            <p:nvPr/>
          </p:nvGrpSpPr>
          <p:grpSpPr bwMode="auto">
            <a:xfrm>
              <a:off x="4729" y="3495"/>
              <a:ext cx="50" cy="51"/>
              <a:chOff x="4729" y="3495"/>
              <a:chExt cx="50" cy="51"/>
            </a:xfrm>
          </p:grpSpPr>
          <p:sp>
            <p:nvSpPr>
              <p:cNvPr id="19513" name="Arc 189"/>
              <p:cNvSpPr>
                <a:spLocks/>
              </p:cNvSpPr>
              <p:nvPr/>
            </p:nvSpPr>
            <p:spPr bwMode="auto">
              <a:xfrm rot="9900000">
                <a:off x="4739" y="3504"/>
                <a:ext cx="8" cy="40"/>
              </a:xfrm>
              <a:custGeom>
                <a:avLst/>
                <a:gdLst>
                  <a:gd name="T0" fmla="*/ 0 w 21600"/>
                  <a:gd name="T1" fmla="*/ 0 h 43033"/>
                  <a:gd name="T2" fmla="*/ 0 w 21600"/>
                  <a:gd name="T3" fmla="*/ 0 h 43033"/>
                  <a:gd name="T4" fmla="*/ 0 w 21600"/>
                  <a:gd name="T5" fmla="*/ 0 h 43033"/>
                  <a:gd name="T6" fmla="*/ 0 60000 65536"/>
                  <a:gd name="T7" fmla="*/ 0 60000 65536"/>
                  <a:gd name="T8" fmla="*/ 0 60000 65536"/>
                  <a:gd name="T9" fmla="*/ 0 w 21600"/>
                  <a:gd name="T10" fmla="*/ 0 h 43033"/>
                  <a:gd name="T11" fmla="*/ 21600 w 21600"/>
                  <a:gd name="T12" fmla="*/ 43033 h 43033"/>
                </a:gdLst>
                <a:ahLst/>
                <a:cxnLst>
                  <a:cxn ang="T6">
                    <a:pos x="T0" y="T1"/>
                  </a:cxn>
                  <a:cxn ang="T7">
                    <a:pos x="T2" y="T3"/>
                  </a:cxn>
                  <a:cxn ang="T8">
                    <a:pos x="T4" y="T5"/>
                  </a:cxn>
                </a:cxnLst>
                <a:rect l="T9" t="T10" r="T11" b="T12"/>
                <a:pathLst>
                  <a:path w="21600" h="43033" fill="none" extrusionOk="0">
                    <a:moveTo>
                      <a:pt x="21600" y="43033"/>
                    </a:moveTo>
                    <a:cubicBezTo>
                      <a:pt x="9670" y="43033"/>
                      <a:pt x="0" y="33362"/>
                      <a:pt x="0" y="21433"/>
                    </a:cubicBezTo>
                    <a:cubicBezTo>
                      <a:pt x="-1" y="10539"/>
                      <a:pt x="8111" y="1350"/>
                      <a:pt x="18920" y="-1"/>
                    </a:cubicBezTo>
                  </a:path>
                  <a:path w="21600" h="43033" stroke="0" extrusionOk="0">
                    <a:moveTo>
                      <a:pt x="21600" y="43033"/>
                    </a:moveTo>
                    <a:cubicBezTo>
                      <a:pt x="9670" y="43033"/>
                      <a:pt x="0" y="33362"/>
                      <a:pt x="0" y="21433"/>
                    </a:cubicBezTo>
                    <a:cubicBezTo>
                      <a:pt x="-1" y="10539"/>
                      <a:pt x="8111" y="1350"/>
                      <a:pt x="18920" y="-1"/>
                    </a:cubicBezTo>
                    <a:lnTo>
                      <a:pt x="21600" y="21433"/>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14" name="Arc 190"/>
              <p:cNvSpPr>
                <a:spLocks/>
              </p:cNvSpPr>
              <p:nvPr/>
            </p:nvSpPr>
            <p:spPr bwMode="auto">
              <a:xfrm rot="9900000">
                <a:off x="4729" y="3506"/>
                <a:ext cx="9" cy="40"/>
              </a:xfrm>
              <a:custGeom>
                <a:avLst/>
                <a:gdLst>
                  <a:gd name="T0" fmla="*/ 0 w 24418"/>
                  <a:gd name="T1" fmla="*/ 0 h 43033"/>
                  <a:gd name="T2" fmla="*/ 0 w 24418"/>
                  <a:gd name="T3" fmla="*/ 0 h 43033"/>
                  <a:gd name="T4" fmla="*/ 0 w 24418"/>
                  <a:gd name="T5" fmla="*/ 0 h 43033"/>
                  <a:gd name="T6" fmla="*/ 0 60000 65536"/>
                  <a:gd name="T7" fmla="*/ 0 60000 65536"/>
                  <a:gd name="T8" fmla="*/ 0 60000 65536"/>
                  <a:gd name="T9" fmla="*/ 0 w 24418"/>
                  <a:gd name="T10" fmla="*/ 0 h 43033"/>
                  <a:gd name="T11" fmla="*/ 24418 w 24418"/>
                  <a:gd name="T12" fmla="*/ 43033 h 43033"/>
                </a:gdLst>
                <a:ahLst/>
                <a:cxnLst>
                  <a:cxn ang="T6">
                    <a:pos x="T0" y="T1"/>
                  </a:cxn>
                  <a:cxn ang="T7">
                    <a:pos x="T2" y="T3"/>
                  </a:cxn>
                  <a:cxn ang="T8">
                    <a:pos x="T4" y="T5"/>
                  </a:cxn>
                </a:cxnLst>
                <a:rect l="T9" t="T10" r="T11" b="T12"/>
                <a:pathLst>
                  <a:path w="24418" h="43033" fill="none" extrusionOk="0">
                    <a:moveTo>
                      <a:pt x="24418" y="42848"/>
                    </a:moveTo>
                    <a:cubicBezTo>
                      <a:pt x="23483" y="42971"/>
                      <a:pt x="22542" y="43032"/>
                      <a:pt x="21600" y="43033"/>
                    </a:cubicBezTo>
                    <a:cubicBezTo>
                      <a:pt x="9670" y="43033"/>
                      <a:pt x="0" y="33362"/>
                      <a:pt x="0" y="21433"/>
                    </a:cubicBezTo>
                    <a:cubicBezTo>
                      <a:pt x="-1" y="10539"/>
                      <a:pt x="8111" y="1350"/>
                      <a:pt x="18920" y="-1"/>
                    </a:cubicBezTo>
                  </a:path>
                  <a:path w="24418" h="43033" stroke="0" extrusionOk="0">
                    <a:moveTo>
                      <a:pt x="24418" y="42848"/>
                    </a:moveTo>
                    <a:cubicBezTo>
                      <a:pt x="23483" y="42971"/>
                      <a:pt x="22542" y="43032"/>
                      <a:pt x="21600" y="43033"/>
                    </a:cubicBezTo>
                    <a:cubicBezTo>
                      <a:pt x="9670" y="43033"/>
                      <a:pt x="0" y="33362"/>
                      <a:pt x="0" y="21433"/>
                    </a:cubicBezTo>
                    <a:cubicBezTo>
                      <a:pt x="-1" y="10539"/>
                      <a:pt x="8111" y="1350"/>
                      <a:pt x="18920" y="-1"/>
                    </a:cubicBezTo>
                    <a:lnTo>
                      <a:pt x="21600" y="21433"/>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15" name="Arc 191"/>
              <p:cNvSpPr>
                <a:spLocks/>
              </p:cNvSpPr>
              <p:nvPr/>
            </p:nvSpPr>
            <p:spPr bwMode="auto">
              <a:xfrm rot="9900000">
                <a:off x="4749" y="3501"/>
                <a:ext cx="8" cy="40"/>
              </a:xfrm>
              <a:custGeom>
                <a:avLst/>
                <a:gdLst>
                  <a:gd name="T0" fmla="*/ 0 w 21600"/>
                  <a:gd name="T1" fmla="*/ 0 h 43033"/>
                  <a:gd name="T2" fmla="*/ 0 w 21600"/>
                  <a:gd name="T3" fmla="*/ 0 h 43033"/>
                  <a:gd name="T4" fmla="*/ 0 w 21600"/>
                  <a:gd name="T5" fmla="*/ 0 h 43033"/>
                  <a:gd name="T6" fmla="*/ 0 60000 65536"/>
                  <a:gd name="T7" fmla="*/ 0 60000 65536"/>
                  <a:gd name="T8" fmla="*/ 0 60000 65536"/>
                  <a:gd name="T9" fmla="*/ 0 w 21600"/>
                  <a:gd name="T10" fmla="*/ 0 h 43033"/>
                  <a:gd name="T11" fmla="*/ 21600 w 21600"/>
                  <a:gd name="T12" fmla="*/ 43033 h 43033"/>
                </a:gdLst>
                <a:ahLst/>
                <a:cxnLst>
                  <a:cxn ang="T6">
                    <a:pos x="T0" y="T1"/>
                  </a:cxn>
                  <a:cxn ang="T7">
                    <a:pos x="T2" y="T3"/>
                  </a:cxn>
                  <a:cxn ang="T8">
                    <a:pos x="T4" y="T5"/>
                  </a:cxn>
                </a:cxnLst>
                <a:rect l="T9" t="T10" r="T11" b="T12"/>
                <a:pathLst>
                  <a:path w="21600" h="43033" fill="none" extrusionOk="0">
                    <a:moveTo>
                      <a:pt x="21600" y="43033"/>
                    </a:moveTo>
                    <a:cubicBezTo>
                      <a:pt x="9670" y="43033"/>
                      <a:pt x="0" y="33362"/>
                      <a:pt x="0" y="21433"/>
                    </a:cubicBezTo>
                    <a:cubicBezTo>
                      <a:pt x="-1" y="10539"/>
                      <a:pt x="8111" y="1350"/>
                      <a:pt x="18920" y="-1"/>
                    </a:cubicBezTo>
                  </a:path>
                  <a:path w="21600" h="43033" stroke="0" extrusionOk="0">
                    <a:moveTo>
                      <a:pt x="21600" y="43033"/>
                    </a:moveTo>
                    <a:cubicBezTo>
                      <a:pt x="9670" y="43033"/>
                      <a:pt x="0" y="33362"/>
                      <a:pt x="0" y="21433"/>
                    </a:cubicBezTo>
                    <a:cubicBezTo>
                      <a:pt x="-1" y="10539"/>
                      <a:pt x="8111" y="1350"/>
                      <a:pt x="18920" y="-1"/>
                    </a:cubicBezTo>
                    <a:lnTo>
                      <a:pt x="21600" y="21433"/>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16" name="Arc 192"/>
              <p:cNvSpPr>
                <a:spLocks/>
              </p:cNvSpPr>
              <p:nvPr/>
            </p:nvSpPr>
            <p:spPr bwMode="auto">
              <a:xfrm rot="9900000">
                <a:off x="4759" y="3498"/>
                <a:ext cx="8" cy="40"/>
              </a:xfrm>
              <a:custGeom>
                <a:avLst/>
                <a:gdLst>
                  <a:gd name="T0" fmla="*/ 0 w 21600"/>
                  <a:gd name="T1" fmla="*/ 0 h 43033"/>
                  <a:gd name="T2" fmla="*/ 0 w 21600"/>
                  <a:gd name="T3" fmla="*/ 0 h 43033"/>
                  <a:gd name="T4" fmla="*/ 0 w 21600"/>
                  <a:gd name="T5" fmla="*/ 0 h 43033"/>
                  <a:gd name="T6" fmla="*/ 0 60000 65536"/>
                  <a:gd name="T7" fmla="*/ 0 60000 65536"/>
                  <a:gd name="T8" fmla="*/ 0 60000 65536"/>
                  <a:gd name="T9" fmla="*/ 0 w 21600"/>
                  <a:gd name="T10" fmla="*/ 0 h 43033"/>
                  <a:gd name="T11" fmla="*/ 21600 w 21600"/>
                  <a:gd name="T12" fmla="*/ 43033 h 43033"/>
                </a:gdLst>
                <a:ahLst/>
                <a:cxnLst>
                  <a:cxn ang="T6">
                    <a:pos x="T0" y="T1"/>
                  </a:cxn>
                  <a:cxn ang="T7">
                    <a:pos x="T2" y="T3"/>
                  </a:cxn>
                  <a:cxn ang="T8">
                    <a:pos x="T4" y="T5"/>
                  </a:cxn>
                </a:cxnLst>
                <a:rect l="T9" t="T10" r="T11" b="T12"/>
                <a:pathLst>
                  <a:path w="21600" h="43033" fill="none" extrusionOk="0">
                    <a:moveTo>
                      <a:pt x="21600" y="43033"/>
                    </a:moveTo>
                    <a:cubicBezTo>
                      <a:pt x="9670" y="43033"/>
                      <a:pt x="0" y="33362"/>
                      <a:pt x="0" y="21433"/>
                    </a:cubicBezTo>
                    <a:cubicBezTo>
                      <a:pt x="-1" y="10539"/>
                      <a:pt x="8111" y="1350"/>
                      <a:pt x="18920" y="-1"/>
                    </a:cubicBezTo>
                  </a:path>
                  <a:path w="21600" h="43033" stroke="0" extrusionOk="0">
                    <a:moveTo>
                      <a:pt x="21600" y="43033"/>
                    </a:moveTo>
                    <a:cubicBezTo>
                      <a:pt x="9670" y="43033"/>
                      <a:pt x="0" y="33362"/>
                      <a:pt x="0" y="21433"/>
                    </a:cubicBezTo>
                    <a:cubicBezTo>
                      <a:pt x="-1" y="10539"/>
                      <a:pt x="8111" y="1350"/>
                      <a:pt x="18920" y="-1"/>
                    </a:cubicBezTo>
                    <a:lnTo>
                      <a:pt x="21600" y="21433"/>
                    </a:lnTo>
                    <a:close/>
                  </a:path>
                </a:pathLst>
              </a:custGeom>
              <a:noFill/>
              <a:ln w="12700" cap="rnd">
                <a:solidFill>
                  <a:srgbClr val="000000"/>
                </a:solidFill>
                <a:round/>
                <a:headEnd type="none" w="sm" len="sm"/>
                <a:tailEnd type="none" w="sm" len="sm"/>
              </a:ln>
            </p:spPr>
            <p:txBody>
              <a:bodyPr/>
              <a:lstStyle/>
              <a:p>
                <a:endParaRPr lang="zh-CN" altLang="en-US"/>
              </a:p>
            </p:txBody>
          </p:sp>
          <p:sp>
            <p:nvSpPr>
              <p:cNvPr id="19517" name="Arc 193"/>
              <p:cNvSpPr>
                <a:spLocks/>
              </p:cNvSpPr>
              <p:nvPr/>
            </p:nvSpPr>
            <p:spPr bwMode="auto">
              <a:xfrm rot="9900000">
                <a:off x="4771" y="3495"/>
                <a:ext cx="8" cy="40"/>
              </a:xfrm>
              <a:custGeom>
                <a:avLst/>
                <a:gdLst>
                  <a:gd name="T0" fmla="*/ 0 w 21600"/>
                  <a:gd name="T1" fmla="*/ 0 h 43033"/>
                  <a:gd name="T2" fmla="*/ 0 w 21600"/>
                  <a:gd name="T3" fmla="*/ 0 h 43033"/>
                  <a:gd name="T4" fmla="*/ 0 w 21600"/>
                  <a:gd name="T5" fmla="*/ 0 h 43033"/>
                  <a:gd name="T6" fmla="*/ 0 60000 65536"/>
                  <a:gd name="T7" fmla="*/ 0 60000 65536"/>
                  <a:gd name="T8" fmla="*/ 0 60000 65536"/>
                  <a:gd name="T9" fmla="*/ 0 w 21600"/>
                  <a:gd name="T10" fmla="*/ 0 h 43033"/>
                  <a:gd name="T11" fmla="*/ 21600 w 21600"/>
                  <a:gd name="T12" fmla="*/ 43033 h 43033"/>
                </a:gdLst>
                <a:ahLst/>
                <a:cxnLst>
                  <a:cxn ang="T6">
                    <a:pos x="T0" y="T1"/>
                  </a:cxn>
                  <a:cxn ang="T7">
                    <a:pos x="T2" y="T3"/>
                  </a:cxn>
                  <a:cxn ang="T8">
                    <a:pos x="T4" y="T5"/>
                  </a:cxn>
                </a:cxnLst>
                <a:rect l="T9" t="T10" r="T11" b="T12"/>
                <a:pathLst>
                  <a:path w="21600" h="43033" fill="none" extrusionOk="0">
                    <a:moveTo>
                      <a:pt x="21600" y="43033"/>
                    </a:moveTo>
                    <a:cubicBezTo>
                      <a:pt x="9670" y="43033"/>
                      <a:pt x="0" y="33362"/>
                      <a:pt x="0" y="21433"/>
                    </a:cubicBezTo>
                    <a:cubicBezTo>
                      <a:pt x="-1" y="10539"/>
                      <a:pt x="8111" y="1350"/>
                      <a:pt x="18920" y="-1"/>
                    </a:cubicBezTo>
                  </a:path>
                  <a:path w="21600" h="43033" stroke="0" extrusionOk="0">
                    <a:moveTo>
                      <a:pt x="21600" y="43033"/>
                    </a:moveTo>
                    <a:cubicBezTo>
                      <a:pt x="9670" y="43033"/>
                      <a:pt x="0" y="33362"/>
                      <a:pt x="0" y="21433"/>
                    </a:cubicBezTo>
                    <a:cubicBezTo>
                      <a:pt x="-1" y="10539"/>
                      <a:pt x="8111" y="1350"/>
                      <a:pt x="18920" y="-1"/>
                    </a:cubicBezTo>
                    <a:lnTo>
                      <a:pt x="21600" y="21433"/>
                    </a:lnTo>
                    <a:close/>
                  </a:path>
                </a:pathLst>
              </a:custGeom>
              <a:noFill/>
              <a:ln w="12700" cap="rnd">
                <a:solidFill>
                  <a:srgbClr val="000000"/>
                </a:solidFill>
                <a:round/>
                <a:headEnd type="none" w="sm" len="sm"/>
                <a:tailEnd type="none" w="sm" len="sm"/>
              </a:ln>
            </p:spPr>
            <p:txBody>
              <a:bodyPr/>
              <a:lstStyle/>
              <a:p>
                <a:endParaRPr lang="zh-CN" altLang="en-US"/>
              </a:p>
            </p:txBody>
          </p:sp>
        </p:grpSp>
        <p:sp>
          <p:nvSpPr>
            <p:cNvPr id="19509" name="Freeform 194"/>
            <p:cNvSpPr>
              <a:spLocks/>
            </p:cNvSpPr>
            <p:nvPr/>
          </p:nvSpPr>
          <p:spPr bwMode="auto">
            <a:xfrm>
              <a:off x="4637" y="3433"/>
              <a:ext cx="778" cy="225"/>
            </a:xfrm>
            <a:custGeom>
              <a:avLst/>
              <a:gdLst>
                <a:gd name="T0" fmla="*/ 19 w 778"/>
                <a:gd name="T1" fmla="*/ 173 h 225"/>
                <a:gd name="T2" fmla="*/ 55 w 778"/>
                <a:gd name="T3" fmla="*/ 176 h 225"/>
                <a:gd name="T4" fmla="*/ 109 w 778"/>
                <a:gd name="T5" fmla="*/ 174 h 225"/>
                <a:gd name="T6" fmla="*/ 161 w 778"/>
                <a:gd name="T7" fmla="*/ 170 h 225"/>
                <a:gd name="T8" fmla="*/ 212 w 778"/>
                <a:gd name="T9" fmla="*/ 168 h 225"/>
                <a:gd name="T10" fmla="*/ 241 w 778"/>
                <a:gd name="T11" fmla="*/ 173 h 225"/>
                <a:gd name="T12" fmla="*/ 273 w 778"/>
                <a:gd name="T13" fmla="*/ 191 h 225"/>
                <a:gd name="T14" fmla="*/ 316 w 778"/>
                <a:gd name="T15" fmla="*/ 214 h 225"/>
                <a:gd name="T16" fmla="*/ 340 w 778"/>
                <a:gd name="T17" fmla="*/ 194 h 225"/>
                <a:gd name="T18" fmla="*/ 339 w 778"/>
                <a:gd name="T19" fmla="*/ 154 h 225"/>
                <a:gd name="T20" fmla="*/ 354 w 778"/>
                <a:gd name="T21" fmla="*/ 130 h 225"/>
                <a:gd name="T22" fmla="*/ 413 w 778"/>
                <a:gd name="T23" fmla="*/ 102 h 225"/>
                <a:gd name="T24" fmla="*/ 458 w 778"/>
                <a:gd name="T25" fmla="*/ 89 h 225"/>
                <a:gd name="T26" fmla="*/ 514 w 778"/>
                <a:gd name="T27" fmla="*/ 75 h 225"/>
                <a:gd name="T28" fmla="*/ 532 w 778"/>
                <a:gd name="T29" fmla="*/ 52 h 225"/>
                <a:gd name="T30" fmla="*/ 575 w 778"/>
                <a:gd name="T31" fmla="*/ 37 h 225"/>
                <a:gd name="T32" fmla="*/ 630 w 778"/>
                <a:gd name="T33" fmla="*/ 47 h 225"/>
                <a:gd name="T34" fmla="*/ 682 w 778"/>
                <a:gd name="T35" fmla="*/ 76 h 225"/>
                <a:gd name="T36" fmla="*/ 717 w 778"/>
                <a:gd name="T37" fmla="*/ 89 h 225"/>
                <a:gd name="T38" fmla="*/ 748 w 778"/>
                <a:gd name="T39" fmla="*/ 95 h 225"/>
                <a:gd name="T40" fmla="*/ 771 w 778"/>
                <a:gd name="T41" fmla="*/ 85 h 225"/>
                <a:gd name="T42" fmla="*/ 746 w 778"/>
                <a:gd name="T43" fmla="*/ 65 h 225"/>
                <a:gd name="T44" fmla="*/ 715 w 778"/>
                <a:gd name="T45" fmla="*/ 47 h 225"/>
                <a:gd name="T46" fmla="*/ 693 w 778"/>
                <a:gd name="T47" fmla="*/ 33 h 225"/>
                <a:gd name="T48" fmla="*/ 678 w 778"/>
                <a:gd name="T49" fmla="*/ 18 h 225"/>
                <a:gd name="T50" fmla="*/ 669 w 778"/>
                <a:gd name="T51" fmla="*/ 0 h 225"/>
                <a:gd name="T52" fmla="*/ 650 w 778"/>
                <a:gd name="T53" fmla="*/ 9 h 225"/>
                <a:gd name="T54" fmla="*/ 629 w 778"/>
                <a:gd name="T55" fmla="*/ 8 h 225"/>
                <a:gd name="T56" fmla="*/ 608 w 778"/>
                <a:gd name="T57" fmla="*/ 17 h 225"/>
                <a:gd name="T58" fmla="*/ 584 w 778"/>
                <a:gd name="T59" fmla="*/ 22 h 225"/>
                <a:gd name="T60" fmla="*/ 558 w 778"/>
                <a:gd name="T61" fmla="*/ 30 h 225"/>
                <a:gd name="T62" fmla="*/ 530 w 778"/>
                <a:gd name="T63" fmla="*/ 37 h 225"/>
                <a:gd name="T64" fmla="*/ 499 w 778"/>
                <a:gd name="T65" fmla="*/ 40 h 225"/>
                <a:gd name="T66" fmla="*/ 470 w 778"/>
                <a:gd name="T67" fmla="*/ 46 h 225"/>
                <a:gd name="T68" fmla="*/ 441 w 778"/>
                <a:gd name="T69" fmla="*/ 53 h 225"/>
                <a:gd name="T70" fmla="*/ 416 w 778"/>
                <a:gd name="T71" fmla="*/ 58 h 225"/>
                <a:gd name="T72" fmla="*/ 387 w 778"/>
                <a:gd name="T73" fmla="*/ 59 h 225"/>
                <a:gd name="T74" fmla="*/ 354 w 778"/>
                <a:gd name="T75" fmla="*/ 67 h 225"/>
                <a:gd name="T76" fmla="*/ 324 w 778"/>
                <a:gd name="T77" fmla="*/ 74 h 225"/>
                <a:gd name="T78" fmla="*/ 297 w 778"/>
                <a:gd name="T79" fmla="*/ 85 h 225"/>
                <a:gd name="T80" fmla="*/ 270 w 778"/>
                <a:gd name="T81" fmla="*/ 91 h 225"/>
                <a:gd name="T82" fmla="*/ 247 w 778"/>
                <a:gd name="T83" fmla="*/ 100 h 225"/>
                <a:gd name="T84" fmla="*/ 219 w 778"/>
                <a:gd name="T85" fmla="*/ 104 h 225"/>
                <a:gd name="T86" fmla="*/ 188 w 778"/>
                <a:gd name="T87" fmla="*/ 109 h 225"/>
                <a:gd name="T88" fmla="*/ 149 w 778"/>
                <a:gd name="T89" fmla="*/ 114 h 225"/>
                <a:gd name="T90" fmla="*/ 105 w 778"/>
                <a:gd name="T91" fmla="*/ 125 h 225"/>
                <a:gd name="T92" fmla="*/ 70 w 778"/>
                <a:gd name="T93" fmla="*/ 140 h 225"/>
                <a:gd name="T94" fmla="*/ 36 w 778"/>
                <a:gd name="T95" fmla="*/ 147 h 225"/>
                <a:gd name="T96" fmla="*/ 7 w 778"/>
                <a:gd name="T97" fmla="*/ 163 h 2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8"/>
                <a:gd name="T148" fmla="*/ 0 h 225"/>
                <a:gd name="T149" fmla="*/ 778 w 778"/>
                <a:gd name="T150" fmla="*/ 225 h 2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8" h="225">
                  <a:moveTo>
                    <a:pt x="1" y="169"/>
                  </a:moveTo>
                  <a:lnTo>
                    <a:pt x="4" y="171"/>
                  </a:lnTo>
                  <a:lnTo>
                    <a:pt x="11" y="172"/>
                  </a:lnTo>
                  <a:lnTo>
                    <a:pt x="19" y="173"/>
                  </a:lnTo>
                  <a:lnTo>
                    <a:pt x="25" y="174"/>
                  </a:lnTo>
                  <a:lnTo>
                    <a:pt x="33" y="174"/>
                  </a:lnTo>
                  <a:lnTo>
                    <a:pt x="45" y="176"/>
                  </a:lnTo>
                  <a:lnTo>
                    <a:pt x="55" y="176"/>
                  </a:lnTo>
                  <a:lnTo>
                    <a:pt x="68" y="176"/>
                  </a:lnTo>
                  <a:lnTo>
                    <a:pt x="82" y="176"/>
                  </a:lnTo>
                  <a:lnTo>
                    <a:pt x="95" y="176"/>
                  </a:lnTo>
                  <a:lnTo>
                    <a:pt x="109" y="174"/>
                  </a:lnTo>
                  <a:lnTo>
                    <a:pt x="121" y="173"/>
                  </a:lnTo>
                  <a:lnTo>
                    <a:pt x="135" y="172"/>
                  </a:lnTo>
                  <a:lnTo>
                    <a:pt x="148" y="171"/>
                  </a:lnTo>
                  <a:lnTo>
                    <a:pt x="161" y="170"/>
                  </a:lnTo>
                  <a:lnTo>
                    <a:pt x="170" y="170"/>
                  </a:lnTo>
                  <a:lnTo>
                    <a:pt x="185" y="169"/>
                  </a:lnTo>
                  <a:lnTo>
                    <a:pt x="200" y="167"/>
                  </a:lnTo>
                  <a:lnTo>
                    <a:pt x="212" y="168"/>
                  </a:lnTo>
                  <a:lnTo>
                    <a:pt x="220" y="165"/>
                  </a:lnTo>
                  <a:lnTo>
                    <a:pt x="228" y="166"/>
                  </a:lnTo>
                  <a:lnTo>
                    <a:pt x="236" y="170"/>
                  </a:lnTo>
                  <a:lnTo>
                    <a:pt x="241" y="173"/>
                  </a:lnTo>
                  <a:lnTo>
                    <a:pt x="247" y="175"/>
                  </a:lnTo>
                  <a:lnTo>
                    <a:pt x="253" y="180"/>
                  </a:lnTo>
                  <a:lnTo>
                    <a:pt x="264" y="187"/>
                  </a:lnTo>
                  <a:lnTo>
                    <a:pt x="273" y="191"/>
                  </a:lnTo>
                  <a:lnTo>
                    <a:pt x="283" y="198"/>
                  </a:lnTo>
                  <a:lnTo>
                    <a:pt x="294" y="202"/>
                  </a:lnTo>
                  <a:lnTo>
                    <a:pt x="304" y="208"/>
                  </a:lnTo>
                  <a:lnTo>
                    <a:pt x="316" y="214"/>
                  </a:lnTo>
                  <a:lnTo>
                    <a:pt x="329" y="220"/>
                  </a:lnTo>
                  <a:lnTo>
                    <a:pt x="339" y="224"/>
                  </a:lnTo>
                  <a:lnTo>
                    <a:pt x="338" y="211"/>
                  </a:lnTo>
                  <a:lnTo>
                    <a:pt x="340" y="194"/>
                  </a:lnTo>
                  <a:lnTo>
                    <a:pt x="340" y="181"/>
                  </a:lnTo>
                  <a:lnTo>
                    <a:pt x="341" y="167"/>
                  </a:lnTo>
                  <a:lnTo>
                    <a:pt x="340" y="160"/>
                  </a:lnTo>
                  <a:lnTo>
                    <a:pt x="339" y="154"/>
                  </a:lnTo>
                  <a:lnTo>
                    <a:pt x="337" y="148"/>
                  </a:lnTo>
                  <a:lnTo>
                    <a:pt x="330" y="143"/>
                  </a:lnTo>
                  <a:lnTo>
                    <a:pt x="342" y="136"/>
                  </a:lnTo>
                  <a:lnTo>
                    <a:pt x="354" y="130"/>
                  </a:lnTo>
                  <a:lnTo>
                    <a:pt x="368" y="125"/>
                  </a:lnTo>
                  <a:lnTo>
                    <a:pt x="385" y="117"/>
                  </a:lnTo>
                  <a:lnTo>
                    <a:pt x="400" y="109"/>
                  </a:lnTo>
                  <a:lnTo>
                    <a:pt x="413" y="102"/>
                  </a:lnTo>
                  <a:lnTo>
                    <a:pt x="425" y="97"/>
                  </a:lnTo>
                  <a:lnTo>
                    <a:pt x="438" y="93"/>
                  </a:lnTo>
                  <a:lnTo>
                    <a:pt x="448" y="89"/>
                  </a:lnTo>
                  <a:lnTo>
                    <a:pt x="458" y="89"/>
                  </a:lnTo>
                  <a:lnTo>
                    <a:pt x="468" y="91"/>
                  </a:lnTo>
                  <a:lnTo>
                    <a:pt x="478" y="95"/>
                  </a:lnTo>
                  <a:lnTo>
                    <a:pt x="495" y="87"/>
                  </a:lnTo>
                  <a:lnTo>
                    <a:pt x="514" y="75"/>
                  </a:lnTo>
                  <a:lnTo>
                    <a:pt x="528" y="69"/>
                  </a:lnTo>
                  <a:lnTo>
                    <a:pt x="516" y="62"/>
                  </a:lnTo>
                  <a:lnTo>
                    <a:pt x="522" y="58"/>
                  </a:lnTo>
                  <a:lnTo>
                    <a:pt x="532" y="52"/>
                  </a:lnTo>
                  <a:lnTo>
                    <a:pt x="541" y="46"/>
                  </a:lnTo>
                  <a:lnTo>
                    <a:pt x="553" y="43"/>
                  </a:lnTo>
                  <a:lnTo>
                    <a:pt x="563" y="40"/>
                  </a:lnTo>
                  <a:lnTo>
                    <a:pt x="575" y="37"/>
                  </a:lnTo>
                  <a:lnTo>
                    <a:pt x="587" y="37"/>
                  </a:lnTo>
                  <a:lnTo>
                    <a:pt x="602" y="37"/>
                  </a:lnTo>
                  <a:lnTo>
                    <a:pt x="613" y="41"/>
                  </a:lnTo>
                  <a:lnTo>
                    <a:pt x="630" y="47"/>
                  </a:lnTo>
                  <a:lnTo>
                    <a:pt x="643" y="54"/>
                  </a:lnTo>
                  <a:lnTo>
                    <a:pt x="661" y="64"/>
                  </a:lnTo>
                  <a:lnTo>
                    <a:pt x="668" y="68"/>
                  </a:lnTo>
                  <a:lnTo>
                    <a:pt x="682" y="76"/>
                  </a:lnTo>
                  <a:lnTo>
                    <a:pt x="690" y="80"/>
                  </a:lnTo>
                  <a:lnTo>
                    <a:pt x="701" y="82"/>
                  </a:lnTo>
                  <a:lnTo>
                    <a:pt x="709" y="87"/>
                  </a:lnTo>
                  <a:lnTo>
                    <a:pt x="717" y="89"/>
                  </a:lnTo>
                  <a:lnTo>
                    <a:pt x="726" y="91"/>
                  </a:lnTo>
                  <a:lnTo>
                    <a:pt x="733" y="92"/>
                  </a:lnTo>
                  <a:lnTo>
                    <a:pt x="741" y="94"/>
                  </a:lnTo>
                  <a:lnTo>
                    <a:pt x="748" y="95"/>
                  </a:lnTo>
                  <a:lnTo>
                    <a:pt x="756" y="93"/>
                  </a:lnTo>
                  <a:lnTo>
                    <a:pt x="765" y="92"/>
                  </a:lnTo>
                  <a:lnTo>
                    <a:pt x="777" y="88"/>
                  </a:lnTo>
                  <a:lnTo>
                    <a:pt x="771" y="85"/>
                  </a:lnTo>
                  <a:lnTo>
                    <a:pt x="763" y="80"/>
                  </a:lnTo>
                  <a:lnTo>
                    <a:pt x="759" y="77"/>
                  </a:lnTo>
                  <a:lnTo>
                    <a:pt x="752" y="70"/>
                  </a:lnTo>
                  <a:lnTo>
                    <a:pt x="746" y="65"/>
                  </a:lnTo>
                  <a:lnTo>
                    <a:pt x="738" y="60"/>
                  </a:lnTo>
                  <a:lnTo>
                    <a:pt x="725" y="56"/>
                  </a:lnTo>
                  <a:lnTo>
                    <a:pt x="719" y="52"/>
                  </a:lnTo>
                  <a:lnTo>
                    <a:pt x="715" y="47"/>
                  </a:lnTo>
                  <a:lnTo>
                    <a:pt x="708" y="43"/>
                  </a:lnTo>
                  <a:lnTo>
                    <a:pt x="704" y="39"/>
                  </a:lnTo>
                  <a:lnTo>
                    <a:pt x="698" y="36"/>
                  </a:lnTo>
                  <a:lnTo>
                    <a:pt x="693" y="33"/>
                  </a:lnTo>
                  <a:lnTo>
                    <a:pt x="688" y="28"/>
                  </a:lnTo>
                  <a:lnTo>
                    <a:pt x="686" y="25"/>
                  </a:lnTo>
                  <a:lnTo>
                    <a:pt x="683" y="20"/>
                  </a:lnTo>
                  <a:lnTo>
                    <a:pt x="678" y="18"/>
                  </a:lnTo>
                  <a:lnTo>
                    <a:pt x="676" y="13"/>
                  </a:lnTo>
                  <a:lnTo>
                    <a:pt x="673" y="10"/>
                  </a:lnTo>
                  <a:lnTo>
                    <a:pt x="671" y="3"/>
                  </a:lnTo>
                  <a:lnTo>
                    <a:pt x="669" y="0"/>
                  </a:lnTo>
                  <a:lnTo>
                    <a:pt x="666" y="4"/>
                  </a:lnTo>
                  <a:lnTo>
                    <a:pt x="661" y="7"/>
                  </a:lnTo>
                  <a:lnTo>
                    <a:pt x="656" y="8"/>
                  </a:lnTo>
                  <a:lnTo>
                    <a:pt x="650" y="9"/>
                  </a:lnTo>
                  <a:lnTo>
                    <a:pt x="644" y="9"/>
                  </a:lnTo>
                  <a:lnTo>
                    <a:pt x="640" y="8"/>
                  </a:lnTo>
                  <a:lnTo>
                    <a:pt x="634" y="8"/>
                  </a:lnTo>
                  <a:lnTo>
                    <a:pt x="629" y="8"/>
                  </a:lnTo>
                  <a:lnTo>
                    <a:pt x="622" y="9"/>
                  </a:lnTo>
                  <a:lnTo>
                    <a:pt x="617" y="13"/>
                  </a:lnTo>
                  <a:lnTo>
                    <a:pt x="612" y="15"/>
                  </a:lnTo>
                  <a:lnTo>
                    <a:pt x="608" y="17"/>
                  </a:lnTo>
                  <a:lnTo>
                    <a:pt x="602" y="20"/>
                  </a:lnTo>
                  <a:lnTo>
                    <a:pt x="598" y="20"/>
                  </a:lnTo>
                  <a:lnTo>
                    <a:pt x="592" y="21"/>
                  </a:lnTo>
                  <a:lnTo>
                    <a:pt x="584" y="22"/>
                  </a:lnTo>
                  <a:lnTo>
                    <a:pt x="579" y="23"/>
                  </a:lnTo>
                  <a:lnTo>
                    <a:pt x="571" y="26"/>
                  </a:lnTo>
                  <a:lnTo>
                    <a:pt x="566" y="28"/>
                  </a:lnTo>
                  <a:lnTo>
                    <a:pt x="558" y="30"/>
                  </a:lnTo>
                  <a:lnTo>
                    <a:pt x="552" y="32"/>
                  </a:lnTo>
                  <a:lnTo>
                    <a:pt x="542" y="32"/>
                  </a:lnTo>
                  <a:lnTo>
                    <a:pt x="537" y="33"/>
                  </a:lnTo>
                  <a:lnTo>
                    <a:pt x="530" y="37"/>
                  </a:lnTo>
                  <a:lnTo>
                    <a:pt x="523" y="39"/>
                  </a:lnTo>
                  <a:lnTo>
                    <a:pt x="515" y="40"/>
                  </a:lnTo>
                  <a:lnTo>
                    <a:pt x="507" y="39"/>
                  </a:lnTo>
                  <a:lnTo>
                    <a:pt x="499" y="40"/>
                  </a:lnTo>
                  <a:lnTo>
                    <a:pt x="492" y="40"/>
                  </a:lnTo>
                  <a:lnTo>
                    <a:pt x="484" y="42"/>
                  </a:lnTo>
                  <a:lnTo>
                    <a:pt x="477" y="44"/>
                  </a:lnTo>
                  <a:lnTo>
                    <a:pt x="470" y="46"/>
                  </a:lnTo>
                  <a:lnTo>
                    <a:pt x="463" y="52"/>
                  </a:lnTo>
                  <a:lnTo>
                    <a:pt x="455" y="52"/>
                  </a:lnTo>
                  <a:lnTo>
                    <a:pt x="449" y="52"/>
                  </a:lnTo>
                  <a:lnTo>
                    <a:pt x="441" y="53"/>
                  </a:lnTo>
                  <a:lnTo>
                    <a:pt x="435" y="55"/>
                  </a:lnTo>
                  <a:lnTo>
                    <a:pt x="430" y="58"/>
                  </a:lnTo>
                  <a:lnTo>
                    <a:pt x="421" y="59"/>
                  </a:lnTo>
                  <a:lnTo>
                    <a:pt x="416" y="58"/>
                  </a:lnTo>
                  <a:lnTo>
                    <a:pt x="409" y="57"/>
                  </a:lnTo>
                  <a:lnTo>
                    <a:pt x="401" y="56"/>
                  </a:lnTo>
                  <a:lnTo>
                    <a:pt x="394" y="58"/>
                  </a:lnTo>
                  <a:lnTo>
                    <a:pt x="387" y="59"/>
                  </a:lnTo>
                  <a:lnTo>
                    <a:pt x="378" y="59"/>
                  </a:lnTo>
                  <a:lnTo>
                    <a:pt x="369" y="64"/>
                  </a:lnTo>
                  <a:lnTo>
                    <a:pt x="359" y="67"/>
                  </a:lnTo>
                  <a:lnTo>
                    <a:pt x="354" y="67"/>
                  </a:lnTo>
                  <a:lnTo>
                    <a:pt x="344" y="69"/>
                  </a:lnTo>
                  <a:lnTo>
                    <a:pt x="338" y="71"/>
                  </a:lnTo>
                  <a:lnTo>
                    <a:pt x="330" y="72"/>
                  </a:lnTo>
                  <a:lnTo>
                    <a:pt x="324" y="74"/>
                  </a:lnTo>
                  <a:lnTo>
                    <a:pt x="315" y="75"/>
                  </a:lnTo>
                  <a:lnTo>
                    <a:pt x="308" y="81"/>
                  </a:lnTo>
                  <a:lnTo>
                    <a:pt x="303" y="83"/>
                  </a:lnTo>
                  <a:lnTo>
                    <a:pt x="297" y="85"/>
                  </a:lnTo>
                  <a:lnTo>
                    <a:pt x="291" y="88"/>
                  </a:lnTo>
                  <a:lnTo>
                    <a:pt x="282" y="88"/>
                  </a:lnTo>
                  <a:lnTo>
                    <a:pt x="276" y="90"/>
                  </a:lnTo>
                  <a:lnTo>
                    <a:pt x="270" y="91"/>
                  </a:lnTo>
                  <a:lnTo>
                    <a:pt x="263" y="92"/>
                  </a:lnTo>
                  <a:lnTo>
                    <a:pt x="259" y="94"/>
                  </a:lnTo>
                  <a:lnTo>
                    <a:pt x="252" y="97"/>
                  </a:lnTo>
                  <a:lnTo>
                    <a:pt x="247" y="100"/>
                  </a:lnTo>
                  <a:lnTo>
                    <a:pt x="239" y="101"/>
                  </a:lnTo>
                  <a:lnTo>
                    <a:pt x="233" y="100"/>
                  </a:lnTo>
                  <a:lnTo>
                    <a:pt x="227" y="102"/>
                  </a:lnTo>
                  <a:lnTo>
                    <a:pt x="219" y="104"/>
                  </a:lnTo>
                  <a:lnTo>
                    <a:pt x="212" y="105"/>
                  </a:lnTo>
                  <a:lnTo>
                    <a:pt x="204" y="109"/>
                  </a:lnTo>
                  <a:lnTo>
                    <a:pt x="197" y="109"/>
                  </a:lnTo>
                  <a:lnTo>
                    <a:pt x="188" y="109"/>
                  </a:lnTo>
                  <a:lnTo>
                    <a:pt x="180" y="110"/>
                  </a:lnTo>
                  <a:lnTo>
                    <a:pt x="173" y="110"/>
                  </a:lnTo>
                  <a:lnTo>
                    <a:pt x="161" y="110"/>
                  </a:lnTo>
                  <a:lnTo>
                    <a:pt x="149" y="114"/>
                  </a:lnTo>
                  <a:lnTo>
                    <a:pt x="137" y="116"/>
                  </a:lnTo>
                  <a:lnTo>
                    <a:pt x="126" y="120"/>
                  </a:lnTo>
                  <a:lnTo>
                    <a:pt x="112" y="123"/>
                  </a:lnTo>
                  <a:lnTo>
                    <a:pt x="105" y="125"/>
                  </a:lnTo>
                  <a:lnTo>
                    <a:pt x="99" y="128"/>
                  </a:lnTo>
                  <a:lnTo>
                    <a:pt x="89" y="129"/>
                  </a:lnTo>
                  <a:lnTo>
                    <a:pt x="82" y="132"/>
                  </a:lnTo>
                  <a:lnTo>
                    <a:pt x="70" y="140"/>
                  </a:lnTo>
                  <a:lnTo>
                    <a:pt x="60" y="143"/>
                  </a:lnTo>
                  <a:lnTo>
                    <a:pt x="51" y="144"/>
                  </a:lnTo>
                  <a:lnTo>
                    <a:pt x="42" y="146"/>
                  </a:lnTo>
                  <a:lnTo>
                    <a:pt x="36" y="147"/>
                  </a:lnTo>
                  <a:lnTo>
                    <a:pt x="28" y="151"/>
                  </a:lnTo>
                  <a:lnTo>
                    <a:pt x="21" y="154"/>
                  </a:lnTo>
                  <a:lnTo>
                    <a:pt x="13" y="160"/>
                  </a:lnTo>
                  <a:lnTo>
                    <a:pt x="7" y="163"/>
                  </a:lnTo>
                  <a:lnTo>
                    <a:pt x="0" y="167"/>
                  </a:lnTo>
                  <a:lnTo>
                    <a:pt x="1" y="169"/>
                  </a:lnTo>
                </a:path>
              </a:pathLst>
            </a:custGeom>
            <a:solidFill>
              <a:srgbClr val="5F5F7F"/>
            </a:solidFill>
            <a:ln w="9525" cap="rnd">
              <a:noFill/>
              <a:round/>
              <a:headEnd/>
              <a:tailEnd/>
            </a:ln>
          </p:spPr>
          <p:txBody>
            <a:bodyPr/>
            <a:lstStyle/>
            <a:p>
              <a:endParaRPr lang="zh-CN" altLang="en-US"/>
            </a:p>
          </p:txBody>
        </p:sp>
        <p:grpSp>
          <p:nvGrpSpPr>
            <p:cNvPr id="19510" name="Group 195"/>
            <p:cNvGrpSpPr>
              <a:grpSpLocks/>
            </p:cNvGrpSpPr>
            <p:nvPr/>
          </p:nvGrpSpPr>
          <p:grpSpPr bwMode="auto">
            <a:xfrm>
              <a:off x="4772" y="3403"/>
              <a:ext cx="90" cy="105"/>
              <a:chOff x="4772" y="3403"/>
              <a:chExt cx="90" cy="105"/>
            </a:xfrm>
          </p:grpSpPr>
          <p:sp>
            <p:nvSpPr>
              <p:cNvPr id="19511" name="Freeform 196"/>
              <p:cNvSpPr>
                <a:spLocks/>
              </p:cNvSpPr>
              <p:nvPr/>
            </p:nvSpPr>
            <p:spPr bwMode="auto">
              <a:xfrm>
                <a:off x="4772" y="3403"/>
                <a:ext cx="90" cy="99"/>
              </a:xfrm>
              <a:custGeom>
                <a:avLst/>
                <a:gdLst>
                  <a:gd name="T0" fmla="*/ 83 w 90"/>
                  <a:gd name="T1" fmla="*/ 7 h 99"/>
                  <a:gd name="T2" fmla="*/ 80 w 90"/>
                  <a:gd name="T3" fmla="*/ 16 h 99"/>
                  <a:gd name="T4" fmla="*/ 77 w 90"/>
                  <a:gd name="T5" fmla="*/ 22 h 99"/>
                  <a:gd name="T6" fmla="*/ 75 w 90"/>
                  <a:gd name="T7" fmla="*/ 26 h 99"/>
                  <a:gd name="T8" fmla="*/ 72 w 90"/>
                  <a:gd name="T9" fmla="*/ 31 h 99"/>
                  <a:gd name="T10" fmla="*/ 72 w 90"/>
                  <a:gd name="T11" fmla="*/ 36 h 99"/>
                  <a:gd name="T12" fmla="*/ 70 w 90"/>
                  <a:gd name="T13" fmla="*/ 40 h 99"/>
                  <a:gd name="T14" fmla="*/ 68 w 90"/>
                  <a:gd name="T15" fmla="*/ 46 h 99"/>
                  <a:gd name="T16" fmla="*/ 67 w 90"/>
                  <a:gd name="T17" fmla="*/ 50 h 99"/>
                  <a:gd name="T18" fmla="*/ 67 w 90"/>
                  <a:gd name="T19" fmla="*/ 56 h 99"/>
                  <a:gd name="T20" fmla="*/ 66 w 90"/>
                  <a:gd name="T21" fmla="*/ 62 h 99"/>
                  <a:gd name="T22" fmla="*/ 66 w 90"/>
                  <a:gd name="T23" fmla="*/ 67 h 99"/>
                  <a:gd name="T24" fmla="*/ 68 w 90"/>
                  <a:gd name="T25" fmla="*/ 73 h 99"/>
                  <a:gd name="T26" fmla="*/ 70 w 90"/>
                  <a:gd name="T27" fmla="*/ 81 h 99"/>
                  <a:gd name="T28" fmla="*/ 0 w 90"/>
                  <a:gd name="T29" fmla="*/ 98 h 99"/>
                  <a:gd name="T30" fmla="*/ 2 w 90"/>
                  <a:gd name="T31" fmla="*/ 94 h 99"/>
                  <a:gd name="T32" fmla="*/ 2 w 90"/>
                  <a:gd name="T33" fmla="*/ 87 h 99"/>
                  <a:gd name="T34" fmla="*/ 5 w 90"/>
                  <a:gd name="T35" fmla="*/ 81 h 99"/>
                  <a:gd name="T36" fmla="*/ 8 w 90"/>
                  <a:gd name="T37" fmla="*/ 75 h 99"/>
                  <a:gd name="T38" fmla="*/ 10 w 90"/>
                  <a:gd name="T39" fmla="*/ 68 h 99"/>
                  <a:gd name="T40" fmla="*/ 13 w 90"/>
                  <a:gd name="T41" fmla="*/ 61 h 99"/>
                  <a:gd name="T42" fmla="*/ 19 w 90"/>
                  <a:gd name="T43" fmla="*/ 55 h 99"/>
                  <a:gd name="T44" fmla="*/ 23 w 90"/>
                  <a:gd name="T45" fmla="*/ 48 h 99"/>
                  <a:gd name="T46" fmla="*/ 28 w 90"/>
                  <a:gd name="T47" fmla="*/ 43 h 99"/>
                  <a:gd name="T48" fmla="*/ 34 w 90"/>
                  <a:gd name="T49" fmla="*/ 35 h 99"/>
                  <a:gd name="T50" fmla="*/ 40 w 90"/>
                  <a:gd name="T51" fmla="*/ 29 h 99"/>
                  <a:gd name="T52" fmla="*/ 45 w 90"/>
                  <a:gd name="T53" fmla="*/ 25 h 99"/>
                  <a:gd name="T54" fmla="*/ 50 w 90"/>
                  <a:gd name="T55" fmla="*/ 20 h 99"/>
                  <a:gd name="T56" fmla="*/ 54 w 90"/>
                  <a:gd name="T57" fmla="*/ 16 h 99"/>
                  <a:gd name="T58" fmla="*/ 60 w 90"/>
                  <a:gd name="T59" fmla="*/ 12 h 99"/>
                  <a:gd name="T60" fmla="*/ 65 w 90"/>
                  <a:gd name="T61" fmla="*/ 8 h 99"/>
                  <a:gd name="T62" fmla="*/ 74 w 90"/>
                  <a:gd name="T63" fmla="*/ 5 h 99"/>
                  <a:gd name="T64" fmla="*/ 80 w 90"/>
                  <a:gd name="T65" fmla="*/ 3 h 99"/>
                  <a:gd name="T66" fmla="*/ 85 w 90"/>
                  <a:gd name="T67" fmla="*/ 1 h 99"/>
                  <a:gd name="T68" fmla="*/ 89 w 90"/>
                  <a:gd name="T69" fmla="*/ 0 h 99"/>
                  <a:gd name="T70" fmla="*/ 83 w 90"/>
                  <a:gd name="T71" fmla="*/ 7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9"/>
                  <a:gd name="T110" fmla="*/ 90 w 90"/>
                  <a:gd name="T111" fmla="*/ 99 h 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9">
                    <a:moveTo>
                      <a:pt x="83" y="7"/>
                    </a:moveTo>
                    <a:lnTo>
                      <a:pt x="80" y="16"/>
                    </a:lnTo>
                    <a:lnTo>
                      <a:pt x="77" y="22"/>
                    </a:lnTo>
                    <a:lnTo>
                      <a:pt x="75" y="26"/>
                    </a:lnTo>
                    <a:lnTo>
                      <a:pt x="72" y="31"/>
                    </a:lnTo>
                    <a:lnTo>
                      <a:pt x="72" y="36"/>
                    </a:lnTo>
                    <a:lnTo>
                      <a:pt x="70" y="40"/>
                    </a:lnTo>
                    <a:lnTo>
                      <a:pt x="68" y="46"/>
                    </a:lnTo>
                    <a:lnTo>
                      <a:pt x="67" y="50"/>
                    </a:lnTo>
                    <a:lnTo>
                      <a:pt x="67" y="56"/>
                    </a:lnTo>
                    <a:lnTo>
                      <a:pt x="66" y="62"/>
                    </a:lnTo>
                    <a:lnTo>
                      <a:pt x="66" y="67"/>
                    </a:lnTo>
                    <a:lnTo>
                      <a:pt x="68" y="73"/>
                    </a:lnTo>
                    <a:lnTo>
                      <a:pt x="70" y="81"/>
                    </a:lnTo>
                    <a:lnTo>
                      <a:pt x="0" y="98"/>
                    </a:lnTo>
                    <a:lnTo>
                      <a:pt x="2" y="94"/>
                    </a:lnTo>
                    <a:lnTo>
                      <a:pt x="2" y="87"/>
                    </a:lnTo>
                    <a:lnTo>
                      <a:pt x="5" y="81"/>
                    </a:lnTo>
                    <a:lnTo>
                      <a:pt x="8" y="75"/>
                    </a:lnTo>
                    <a:lnTo>
                      <a:pt x="10" y="68"/>
                    </a:lnTo>
                    <a:lnTo>
                      <a:pt x="13" y="61"/>
                    </a:lnTo>
                    <a:lnTo>
                      <a:pt x="19" y="55"/>
                    </a:lnTo>
                    <a:lnTo>
                      <a:pt x="23" y="48"/>
                    </a:lnTo>
                    <a:lnTo>
                      <a:pt x="28" y="43"/>
                    </a:lnTo>
                    <a:lnTo>
                      <a:pt x="34" y="35"/>
                    </a:lnTo>
                    <a:lnTo>
                      <a:pt x="40" y="29"/>
                    </a:lnTo>
                    <a:lnTo>
                      <a:pt x="45" y="25"/>
                    </a:lnTo>
                    <a:lnTo>
                      <a:pt x="50" y="20"/>
                    </a:lnTo>
                    <a:lnTo>
                      <a:pt x="54" y="16"/>
                    </a:lnTo>
                    <a:lnTo>
                      <a:pt x="60" y="12"/>
                    </a:lnTo>
                    <a:lnTo>
                      <a:pt x="65" y="8"/>
                    </a:lnTo>
                    <a:lnTo>
                      <a:pt x="74" y="5"/>
                    </a:lnTo>
                    <a:lnTo>
                      <a:pt x="80" y="3"/>
                    </a:lnTo>
                    <a:lnTo>
                      <a:pt x="85" y="1"/>
                    </a:lnTo>
                    <a:lnTo>
                      <a:pt x="89" y="0"/>
                    </a:lnTo>
                    <a:lnTo>
                      <a:pt x="83" y="7"/>
                    </a:lnTo>
                  </a:path>
                </a:pathLst>
              </a:custGeom>
              <a:solidFill>
                <a:srgbClr val="7F7F9F"/>
              </a:solidFill>
              <a:ln w="12700" cap="rnd">
                <a:solidFill>
                  <a:srgbClr val="000000"/>
                </a:solidFill>
                <a:round/>
                <a:headEnd/>
                <a:tailEnd/>
              </a:ln>
            </p:spPr>
            <p:txBody>
              <a:bodyPr/>
              <a:lstStyle/>
              <a:p>
                <a:endParaRPr lang="zh-CN" altLang="en-US"/>
              </a:p>
            </p:txBody>
          </p:sp>
          <p:sp>
            <p:nvSpPr>
              <p:cNvPr id="19512" name="Freeform 197"/>
              <p:cNvSpPr>
                <a:spLocks/>
              </p:cNvSpPr>
              <p:nvPr/>
            </p:nvSpPr>
            <p:spPr bwMode="auto">
              <a:xfrm>
                <a:off x="4775" y="3488"/>
                <a:ext cx="60" cy="20"/>
              </a:xfrm>
              <a:custGeom>
                <a:avLst/>
                <a:gdLst>
                  <a:gd name="T0" fmla="*/ 0 w 60"/>
                  <a:gd name="T1" fmla="*/ 19 h 20"/>
                  <a:gd name="T2" fmla="*/ 0 w 60"/>
                  <a:gd name="T3" fmla="*/ 18 h 20"/>
                  <a:gd name="T4" fmla="*/ 1 w 60"/>
                  <a:gd name="T5" fmla="*/ 16 h 20"/>
                  <a:gd name="T6" fmla="*/ 59 w 60"/>
                  <a:gd name="T7" fmla="*/ 0 h 20"/>
                  <a:gd name="T8" fmla="*/ 59 w 60"/>
                  <a:gd name="T9" fmla="*/ 2 h 20"/>
                  <a:gd name="T10" fmla="*/ 0 w 60"/>
                  <a:gd name="T11" fmla="*/ 19 h 20"/>
                  <a:gd name="T12" fmla="*/ 0 60000 65536"/>
                  <a:gd name="T13" fmla="*/ 0 60000 65536"/>
                  <a:gd name="T14" fmla="*/ 0 60000 65536"/>
                  <a:gd name="T15" fmla="*/ 0 60000 65536"/>
                  <a:gd name="T16" fmla="*/ 0 60000 65536"/>
                  <a:gd name="T17" fmla="*/ 0 60000 65536"/>
                  <a:gd name="T18" fmla="*/ 0 w 60"/>
                  <a:gd name="T19" fmla="*/ 0 h 20"/>
                  <a:gd name="T20" fmla="*/ 60 w 6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60" h="20">
                    <a:moveTo>
                      <a:pt x="0" y="19"/>
                    </a:moveTo>
                    <a:lnTo>
                      <a:pt x="0" y="18"/>
                    </a:lnTo>
                    <a:lnTo>
                      <a:pt x="1" y="16"/>
                    </a:lnTo>
                    <a:lnTo>
                      <a:pt x="59" y="0"/>
                    </a:lnTo>
                    <a:lnTo>
                      <a:pt x="59" y="2"/>
                    </a:lnTo>
                    <a:lnTo>
                      <a:pt x="0" y="19"/>
                    </a:lnTo>
                  </a:path>
                </a:pathLst>
              </a:custGeom>
              <a:solidFill>
                <a:srgbClr val="7F7F9F"/>
              </a:solidFill>
              <a:ln w="9525" cap="rnd">
                <a:noFill/>
                <a:round/>
                <a:headEnd/>
                <a:tailEnd/>
              </a:ln>
            </p:spPr>
            <p:txBody>
              <a:bodyPr/>
              <a:lstStyle/>
              <a:p>
                <a:endParaRPr lang="zh-CN" altLang="en-US"/>
              </a:p>
            </p:txBody>
          </p:sp>
        </p:grpSp>
      </p:grpSp>
      <p:sp>
        <p:nvSpPr>
          <p:cNvPr id="201" name="Rectangle 199"/>
          <p:cNvSpPr>
            <a:spLocks noChangeArrowheads="1"/>
          </p:cNvSpPr>
          <p:nvPr/>
        </p:nvSpPr>
        <p:spPr bwMode="auto">
          <a:xfrm>
            <a:off x="3055938" y="3286125"/>
            <a:ext cx="801687" cy="461963"/>
          </a:xfrm>
          <a:prstGeom prst="rect">
            <a:avLst/>
          </a:prstGeom>
          <a:noFill/>
          <a:ln w="9525">
            <a:noFill/>
            <a:miter lim="800000"/>
            <a:headEnd/>
            <a:tailEnd/>
          </a:ln>
          <a:effectLst/>
        </p:spPr>
        <p:txBody>
          <a:bodyPr wrap="none" lIns="92075" tIns="46038" rIns="92075" bIns="46038">
            <a:spAutoFit/>
          </a:bodyPr>
          <a:lstStyle/>
          <a:p>
            <a:pPr eaLnBrk="0" hangingPunct="0">
              <a:defRPr/>
            </a:pPr>
            <a:r>
              <a:rPr lang="zh-TW" altLang="en-US" sz="2400" b="1" dirty="0">
                <a:solidFill>
                  <a:srgbClr val="FFFF00"/>
                </a:solidFill>
                <a:effectLst>
                  <a:outerShdw blurRad="38100" dist="38100" dir="2700000" algn="tl">
                    <a:srgbClr val="C0C0C0"/>
                  </a:outerShdw>
                </a:effectLst>
                <a:latin typeface="华文中宋" pitchFamily="2" charset="-122"/>
                <a:ea typeface="华文中宋" pitchFamily="2" charset="-122"/>
              </a:rPr>
              <a:t>服务</a:t>
            </a:r>
          </a:p>
        </p:txBody>
      </p:sp>
      <p:sp>
        <p:nvSpPr>
          <p:cNvPr id="202" name="Rectangle 200"/>
          <p:cNvSpPr>
            <a:spLocks noChangeArrowheads="1"/>
          </p:cNvSpPr>
          <p:nvPr/>
        </p:nvSpPr>
        <p:spPr bwMode="auto">
          <a:xfrm>
            <a:off x="3013075" y="4287838"/>
            <a:ext cx="5416550" cy="1570037"/>
          </a:xfrm>
          <a:prstGeom prst="rect">
            <a:avLst/>
          </a:prstGeom>
          <a:noFill/>
          <a:ln w="9525">
            <a:noFill/>
            <a:miter lim="800000"/>
            <a:headEnd/>
            <a:tailEnd/>
          </a:ln>
          <a:effectLst/>
        </p:spPr>
        <p:txBody>
          <a:bodyPr lIns="92075" tIns="46038" rIns="92075" bIns="46038">
            <a:spAutoFit/>
          </a:bodyPr>
          <a:lstStyle/>
          <a:p>
            <a:pPr eaLnBrk="0" hangingPunct="0">
              <a:defRPr/>
            </a:pPr>
            <a:r>
              <a:rPr lang="zh-CN" altLang="en-US"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rPr>
              <a:t>其他的成本更高：</a:t>
            </a:r>
            <a:endParaRPr lang="en-US" altLang="zh-CN"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endParaRPr>
          </a:p>
          <a:p>
            <a:pPr eaLnBrk="0" hangingPunct="0">
              <a:defRPr/>
            </a:pPr>
            <a:r>
              <a:rPr lang="zh-CN" altLang="en-US"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rPr>
              <a:t>可以改善的经营成本正在继续损失</a:t>
            </a:r>
            <a:endParaRPr lang="en-US" altLang="zh-CN"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endParaRPr>
          </a:p>
          <a:p>
            <a:pPr eaLnBrk="0" hangingPunct="0">
              <a:defRPr/>
            </a:pPr>
            <a:r>
              <a:rPr lang="zh-CN" altLang="en-US" sz="2400" b="1" dirty="0" smtClean="0">
                <a:solidFill>
                  <a:schemeClr val="bg1">
                    <a:lumMod val="95000"/>
                  </a:schemeClr>
                </a:solidFill>
                <a:effectLst>
                  <a:outerShdw blurRad="38100" dist="38100" dir="2700000" algn="tl">
                    <a:srgbClr val="C0C0C0"/>
                  </a:outerShdw>
                </a:effectLst>
                <a:latin typeface="华文中宋" pitchFamily="2" charset="-122"/>
                <a:ea typeface="华文中宋" pitchFamily="2" charset="-122"/>
              </a:rPr>
              <a:t>投入的所有管理</a:t>
            </a:r>
            <a:r>
              <a:rPr lang="zh-CN" altLang="en-US"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rPr>
              <a:t>人员的精力成本</a:t>
            </a:r>
          </a:p>
          <a:p>
            <a:pPr eaLnBrk="0" hangingPunct="0">
              <a:defRPr/>
            </a:pPr>
            <a:endParaRPr lang="zh-TW" altLang="en-US" sz="2400" b="1" dirty="0">
              <a:solidFill>
                <a:schemeClr val="bg1">
                  <a:lumMod val="95000"/>
                </a:schemeClr>
              </a:solidFill>
              <a:effectLst>
                <a:outerShdw blurRad="38100" dist="38100" dir="2700000" algn="tl">
                  <a:srgbClr val="C0C0C0"/>
                </a:outerShdw>
              </a:effectLst>
              <a:latin typeface="华文中宋" pitchFamily="2" charset="-122"/>
              <a:ea typeface="华文中宋" pitchFamily="2" charset="-122"/>
            </a:endParaRPr>
          </a:p>
        </p:txBody>
      </p:sp>
      <p:sp>
        <p:nvSpPr>
          <p:cNvPr id="203" name="Rectangle 201"/>
          <p:cNvSpPr>
            <a:spLocks noChangeArrowheads="1"/>
          </p:cNvSpPr>
          <p:nvPr/>
        </p:nvSpPr>
        <p:spPr bwMode="auto">
          <a:xfrm>
            <a:off x="1785938" y="5845175"/>
            <a:ext cx="4802187" cy="369888"/>
          </a:xfrm>
          <a:prstGeom prst="rect">
            <a:avLst/>
          </a:prstGeom>
          <a:noFill/>
          <a:ln w="9525">
            <a:noFill/>
            <a:miter lim="800000"/>
            <a:headEnd/>
            <a:tailEnd/>
          </a:ln>
          <a:effectLst/>
        </p:spPr>
        <p:txBody>
          <a:bodyPr wrap="none" lIns="92075" tIns="46038" rIns="92075" bIns="46038">
            <a:spAutoFit/>
          </a:bodyPr>
          <a:lstStyle/>
          <a:p>
            <a:pPr eaLnBrk="0" hangingPunct="0">
              <a:defRPr/>
            </a:pPr>
            <a:r>
              <a:rPr lang="zh-TW" altLang="en-US" b="1" dirty="0">
                <a:solidFill>
                  <a:schemeClr val="bg1"/>
                </a:solidFill>
                <a:effectLst>
                  <a:outerShdw blurRad="38100" dist="38100" dir="2700000" algn="tl">
                    <a:srgbClr val="C0C0C0"/>
                  </a:outerShdw>
                </a:effectLst>
                <a:latin typeface="华文中宋" pitchFamily="2" charset="-122"/>
                <a:ea typeface="华文中宋" pitchFamily="2" charset="-122"/>
              </a:rPr>
              <a:t>接口</a:t>
            </a:r>
            <a:r>
              <a:rPr lang="zh-CN" altLang="en-US" b="1" dirty="0">
                <a:solidFill>
                  <a:schemeClr val="bg1"/>
                </a:solidFill>
                <a:effectLst>
                  <a:outerShdw blurRad="38100" dist="38100" dir="2700000" algn="tl">
                    <a:srgbClr val="C0C0C0"/>
                  </a:outerShdw>
                </a:effectLst>
                <a:latin typeface="华文中宋" pitchFamily="2" charset="-122"/>
                <a:ea typeface="华文中宋" pitchFamily="2" charset="-122"/>
              </a:rPr>
              <a:t>开发和个性化服务的成功率以及响应时间</a:t>
            </a:r>
            <a:endParaRPr lang="zh-TW" altLang="en-US" b="1" dirty="0">
              <a:solidFill>
                <a:schemeClr val="bg1"/>
              </a:solidFill>
              <a:effectLst>
                <a:outerShdw blurRad="38100" dist="38100" dir="2700000" algn="tl">
                  <a:srgbClr val="C0C0C0"/>
                </a:outerShdw>
              </a:effectLst>
              <a:latin typeface="华文中宋" pitchFamily="2" charset="-122"/>
              <a:ea typeface="华文中宋" pitchFamily="2" charset="-122"/>
            </a:endParaRPr>
          </a:p>
        </p:txBody>
      </p:sp>
      <p:sp>
        <p:nvSpPr>
          <p:cNvPr id="19496" name="Line 202"/>
          <p:cNvSpPr>
            <a:spLocks noChangeShapeType="1"/>
          </p:cNvSpPr>
          <p:nvPr/>
        </p:nvSpPr>
        <p:spPr bwMode="auto">
          <a:xfrm>
            <a:off x="1708150" y="2741613"/>
            <a:ext cx="1600200" cy="0"/>
          </a:xfrm>
          <a:prstGeom prst="line">
            <a:avLst/>
          </a:prstGeom>
          <a:noFill/>
          <a:ln w="28575">
            <a:solidFill>
              <a:schemeClr val="tx1"/>
            </a:solidFill>
            <a:prstDash val="sysDot"/>
            <a:round/>
            <a:headEnd/>
            <a:tailEnd/>
          </a:ln>
        </p:spPr>
        <p:txBody>
          <a:bodyPr/>
          <a:lstStyle/>
          <a:p>
            <a:endParaRPr lang="zh-CN" altLang="en-US"/>
          </a:p>
        </p:txBody>
      </p:sp>
      <p:sp>
        <p:nvSpPr>
          <p:cNvPr id="19497" name="Line 203"/>
          <p:cNvSpPr>
            <a:spLocks noChangeShapeType="1"/>
          </p:cNvSpPr>
          <p:nvPr/>
        </p:nvSpPr>
        <p:spPr bwMode="auto">
          <a:xfrm flipH="1">
            <a:off x="1250950" y="2889250"/>
            <a:ext cx="228600" cy="0"/>
          </a:xfrm>
          <a:prstGeom prst="line">
            <a:avLst/>
          </a:prstGeom>
          <a:noFill/>
          <a:ln w="28575">
            <a:solidFill>
              <a:schemeClr val="tx1"/>
            </a:solidFill>
            <a:round/>
            <a:headEnd/>
            <a:tailEnd/>
          </a:ln>
        </p:spPr>
        <p:txBody>
          <a:bodyPr/>
          <a:lstStyle/>
          <a:p>
            <a:endParaRPr lang="zh-CN" altLang="en-US"/>
          </a:p>
        </p:txBody>
      </p:sp>
      <p:sp>
        <p:nvSpPr>
          <p:cNvPr id="19498" name="Line 204"/>
          <p:cNvSpPr>
            <a:spLocks noChangeShapeType="1"/>
          </p:cNvSpPr>
          <p:nvPr/>
        </p:nvSpPr>
        <p:spPr bwMode="auto">
          <a:xfrm flipH="1">
            <a:off x="1250950" y="4108450"/>
            <a:ext cx="228600" cy="0"/>
          </a:xfrm>
          <a:prstGeom prst="line">
            <a:avLst/>
          </a:prstGeom>
          <a:noFill/>
          <a:ln w="28575">
            <a:solidFill>
              <a:schemeClr val="tx1"/>
            </a:solidFill>
            <a:round/>
            <a:headEnd/>
            <a:tailEnd/>
          </a:ln>
        </p:spPr>
        <p:txBody>
          <a:bodyPr/>
          <a:lstStyle/>
          <a:p>
            <a:endParaRPr lang="zh-CN" altLang="en-US"/>
          </a:p>
        </p:txBody>
      </p:sp>
      <p:sp>
        <p:nvSpPr>
          <p:cNvPr id="19499" name="Line 205"/>
          <p:cNvSpPr>
            <a:spLocks noChangeShapeType="1"/>
          </p:cNvSpPr>
          <p:nvPr/>
        </p:nvSpPr>
        <p:spPr bwMode="auto">
          <a:xfrm>
            <a:off x="1250950" y="2889250"/>
            <a:ext cx="0" cy="1219200"/>
          </a:xfrm>
          <a:prstGeom prst="line">
            <a:avLst/>
          </a:prstGeom>
          <a:noFill/>
          <a:ln w="28575">
            <a:solidFill>
              <a:schemeClr val="tx1"/>
            </a:solidFill>
            <a:round/>
            <a:headEnd/>
            <a:tailEnd/>
          </a:ln>
        </p:spPr>
        <p:txBody>
          <a:bodyPr/>
          <a:lstStyle/>
          <a:p>
            <a:endParaRPr lang="zh-CN" altLang="en-US"/>
          </a:p>
        </p:txBody>
      </p:sp>
      <p:sp>
        <p:nvSpPr>
          <p:cNvPr id="19500" name="Text Box 206"/>
          <p:cNvSpPr txBox="1">
            <a:spLocks noChangeArrowheads="1"/>
          </p:cNvSpPr>
          <p:nvPr/>
        </p:nvSpPr>
        <p:spPr bwMode="auto">
          <a:xfrm>
            <a:off x="381000" y="3184525"/>
            <a:ext cx="793750" cy="457200"/>
          </a:xfrm>
          <a:prstGeom prst="rect">
            <a:avLst/>
          </a:prstGeom>
          <a:solidFill>
            <a:schemeClr val="bg1"/>
          </a:solidFill>
          <a:ln w="9525">
            <a:noFill/>
            <a:miter lim="800000"/>
            <a:headEnd/>
            <a:tailEnd/>
          </a:ln>
        </p:spPr>
        <p:txBody>
          <a:bodyPr wrap="none">
            <a:spAutoFit/>
          </a:bodyPr>
          <a:lstStyle/>
          <a:p>
            <a:pPr fontAlgn="ctr"/>
            <a:r>
              <a:rPr lang="en-US" altLang="zh-TW" b="1">
                <a:solidFill>
                  <a:srgbClr val="FF0000"/>
                </a:solidFill>
                <a:ea typeface="華康簡楷"/>
                <a:cs typeface="華康簡楷"/>
              </a:rPr>
              <a:t>25%</a:t>
            </a:r>
          </a:p>
        </p:txBody>
      </p:sp>
      <p:sp>
        <p:nvSpPr>
          <p:cNvPr id="19501" name="Line 203"/>
          <p:cNvSpPr>
            <a:spLocks noChangeShapeType="1"/>
          </p:cNvSpPr>
          <p:nvPr/>
        </p:nvSpPr>
        <p:spPr bwMode="auto">
          <a:xfrm flipH="1">
            <a:off x="1227138" y="5214938"/>
            <a:ext cx="228600" cy="0"/>
          </a:xfrm>
          <a:prstGeom prst="line">
            <a:avLst/>
          </a:prstGeom>
          <a:noFill/>
          <a:ln w="28575">
            <a:solidFill>
              <a:schemeClr val="tx1"/>
            </a:solidFill>
            <a:round/>
            <a:headEnd/>
            <a:tailEnd/>
          </a:ln>
        </p:spPr>
        <p:txBody>
          <a:bodyPr/>
          <a:lstStyle/>
          <a:p>
            <a:endParaRPr lang="zh-CN" altLang="en-US"/>
          </a:p>
        </p:txBody>
      </p:sp>
      <p:sp>
        <p:nvSpPr>
          <p:cNvPr id="19502" name="Line 204"/>
          <p:cNvSpPr>
            <a:spLocks noChangeShapeType="1"/>
          </p:cNvSpPr>
          <p:nvPr/>
        </p:nvSpPr>
        <p:spPr bwMode="auto">
          <a:xfrm flipH="1">
            <a:off x="1227138" y="6434138"/>
            <a:ext cx="228600" cy="0"/>
          </a:xfrm>
          <a:prstGeom prst="line">
            <a:avLst/>
          </a:prstGeom>
          <a:noFill/>
          <a:ln w="28575">
            <a:solidFill>
              <a:schemeClr val="tx1"/>
            </a:solidFill>
            <a:round/>
            <a:headEnd/>
            <a:tailEnd/>
          </a:ln>
        </p:spPr>
        <p:txBody>
          <a:bodyPr/>
          <a:lstStyle/>
          <a:p>
            <a:endParaRPr lang="zh-CN" altLang="en-US"/>
          </a:p>
        </p:txBody>
      </p:sp>
      <p:sp>
        <p:nvSpPr>
          <p:cNvPr id="19503" name="Line 205"/>
          <p:cNvSpPr>
            <a:spLocks noChangeShapeType="1"/>
          </p:cNvSpPr>
          <p:nvPr/>
        </p:nvSpPr>
        <p:spPr bwMode="auto">
          <a:xfrm>
            <a:off x="1227138" y="5214938"/>
            <a:ext cx="0" cy="1219200"/>
          </a:xfrm>
          <a:prstGeom prst="line">
            <a:avLst/>
          </a:prstGeom>
          <a:noFill/>
          <a:ln w="28575">
            <a:solidFill>
              <a:schemeClr val="tx1"/>
            </a:solidFill>
            <a:round/>
            <a:headEnd/>
            <a:tailEnd/>
          </a:ln>
        </p:spPr>
        <p:txBody>
          <a:bodyPr/>
          <a:lstStyle/>
          <a:p>
            <a:endParaRPr lang="zh-CN" altLang="en-US"/>
          </a:p>
        </p:txBody>
      </p:sp>
      <p:sp>
        <p:nvSpPr>
          <p:cNvPr id="19504" name="Text Box 206"/>
          <p:cNvSpPr txBox="1">
            <a:spLocks noChangeArrowheads="1"/>
          </p:cNvSpPr>
          <p:nvPr/>
        </p:nvSpPr>
        <p:spPr bwMode="auto">
          <a:xfrm>
            <a:off x="357188" y="5719763"/>
            <a:ext cx="646112" cy="369887"/>
          </a:xfrm>
          <a:prstGeom prst="rect">
            <a:avLst/>
          </a:prstGeom>
          <a:solidFill>
            <a:schemeClr val="bg1"/>
          </a:solidFill>
          <a:ln w="9525">
            <a:noFill/>
            <a:miter lim="800000"/>
            <a:headEnd/>
            <a:tailEnd/>
          </a:ln>
        </p:spPr>
        <p:txBody>
          <a:bodyPr wrap="none">
            <a:spAutoFit/>
          </a:bodyPr>
          <a:lstStyle/>
          <a:p>
            <a:pPr fontAlgn="ctr"/>
            <a:r>
              <a:rPr lang="en-US" altLang="zh-TW" b="1">
                <a:solidFill>
                  <a:srgbClr val="FF0000"/>
                </a:solidFill>
                <a:ea typeface="華康簡楷"/>
                <a:cs typeface="華康簡楷"/>
              </a:rPr>
              <a:t>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0" y="0"/>
            <a:ext cx="8229600" cy="571500"/>
          </a:xfrm>
        </p:spPr>
        <p:txBody>
          <a:bodyPr/>
          <a:lstStyle/>
          <a:p>
            <a:pPr eaLnBrk="1" hangingPunct="1"/>
            <a:r>
              <a:rPr lang="zh-CN" altLang="en-US" sz="2200" smtClean="0"/>
              <a:t>当客户告诉你</a:t>
            </a:r>
            <a:r>
              <a:rPr lang="en-US" altLang="zh-CN" sz="2200" smtClean="0"/>
              <a:t>:</a:t>
            </a:r>
            <a:r>
              <a:rPr lang="zh-CN" altLang="en-US" sz="2200" smtClean="0"/>
              <a:t>虽然很认同你的产品和方案</a:t>
            </a:r>
            <a:r>
              <a:rPr lang="en-US" altLang="zh-CN" sz="2200" smtClean="0"/>
              <a:t>, </a:t>
            </a:r>
            <a:r>
              <a:rPr lang="zh-CN" altLang="en-US" sz="2200" smtClean="0"/>
              <a:t>价格比别人高。</a:t>
            </a:r>
          </a:p>
        </p:txBody>
      </p:sp>
      <p:sp>
        <p:nvSpPr>
          <p:cNvPr id="3" name="内容占位符 2"/>
          <p:cNvSpPr>
            <a:spLocks noGrp="1"/>
          </p:cNvSpPr>
          <p:nvPr>
            <p:ph idx="1"/>
          </p:nvPr>
        </p:nvSpPr>
        <p:spPr/>
        <p:txBody>
          <a:bodyPr>
            <a:normAutofit/>
          </a:bodyPr>
          <a:lstStyle/>
          <a:p>
            <a:pPr eaLnBrk="1" hangingPunct="1">
              <a:buFont typeface="+mj-lt"/>
              <a:buNone/>
              <a:defRPr/>
            </a:pPr>
            <a:r>
              <a:rPr lang="zh-CN" altLang="en-US" dirty="0" smtClean="0"/>
              <a:t>告诉客户：</a:t>
            </a:r>
            <a:endParaRPr lang="en-US" altLang="zh-CN" dirty="0" smtClean="0"/>
          </a:p>
          <a:p>
            <a:pPr marL="0" indent="0" eaLnBrk="1" hangingPunct="1">
              <a:buFont typeface="+mj-lt"/>
              <a:buNone/>
              <a:defRPr/>
            </a:pPr>
            <a:r>
              <a:rPr lang="en-US" altLang="zh-CN" dirty="0" smtClean="0"/>
              <a:t>ERP</a:t>
            </a:r>
            <a:r>
              <a:rPr lang="zh-CN" altLang="en-US" dirty="0" smtClean="0"/>
              <a:t>不仅仅是个商品，它是知识的转移，</a:t>
            </a:r>
            <a:endParaRPr lang="en-US" altLang="zh-CN" dirty="0" smtClean="0"/>
          </a:p>
          <a:p>
            <a:pPr marL="0" indent="0" eaLnBrk="1" hangingPunct="1">
              <a:buFont typeface="+mj-lt"/>
              <a:buNone/>
              <a:defRPr/>
            </a:pPr>
            <a:r>
              <a:rPr lang="zh-CN" altLang="en-US" dirty="0" smtClean="0"/>
              <a:t>来找你们的</a:t>
            </a:r>
            <a:r>
              <a:rPr lang="en-US" altLang="zh-CN" dirty="0" smtClean="0"/>
              <a:t>ERP</a:t>
            </a:r>
            <a:r>
              <a:rPr lang="zh-CN" altLang="en-US" dirty="0" smtClean="0"/>
              <a:t>厂商都很多，为什么迟迟没有下定单，是因为他们连你的问题都找不到，更谈不上价值目标了，</a:t>
            </a:r>
            <a:endParaRPr lang="en-US" altLang="zh-CN" dirty="0" smtClean="0"/>
          </a:p>
          <a:p>
            <a:pPr marL="0" indent="0" eaLnBrk="1" hangingPunct="1">
              <a:buFont typeface="+mj-lt"/>
              <a:buNone/>
              <a:defRPr/>
            </a:pPr>
            <a:r>
              <a:rPr lang="zh-CN" altLang="en-US" dirty="0" smtClean="0"/>
              <a:t>试问，一个知识转移的服务，一家连问题都找不到、连目标感都没有的服务厂商，能不能够给你做好服务，带来最后的价值？</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事前消灭障碍</a:t>
            </a:r>
            <a:endParaRPr lang="zh-CN" altLang="en-US" dirty="0"/>
          </a:p>
        </p:txBody>
      </p:sp>
      <p:sp>
        <p:nvSpPr>
          <p:cNvPr id="3" name="内容占位符 2"/>
          <p:cNvSpPr>
            <a:spLocks noGrp="1"/>
          </p:cNvSpPr>
          <p:nvPr>
            <p:ph idx="1"/>
          </p:nvPr>
        </p:nvSpPr>
        <p:spPr>
          <a:xfrm>
            <a:off x="71406" y="785794"/>
            <a:ext cx="8929718" cy="5643602"/>
          </a:xfrm>
        </p:spPr>
        <p:txBody>
          <a:bodyPr>
            <a:normAutofit fontScale="92500"/>
          </a:bodyPr>
          <a:lstStyle/>
          <a:p>
            <a:pPr marL="0" indent="0">
              <a:buNone/>
            </a:pPr>
            <a:r>
              <a:rPr lang="zh-CN" altLang="en-US" sz="2400" dirty="0" smtClean="0"/>
              <a:t>孙子兵法：“故上兵伐谋，其次伐交，其次伐兵，其下攻城。攻城之法，为不得已。”</a:t>
            </a:r>
            <a:endParaRPr lang="en-US" altLang="zh-CN" sz="2400" dirty="0" smtClean="0"/>
          </a:p>
          <a:p>
            <a:pPr marL="0" indent="0">
              <a:buNone/>
            </a:pPr>
            <a:endParaRPr lang="en-US" altLang="zh-CN" sz="2400" dirty="0" smtClean="0"/>
          </a:p>
          <a:p>
            <a:pPr marL="0" indent="0">
              <a:buNone/>
            </a:pPr>
            <a:r>
              <a:rPr lang="zh-CN" altLang="en-US" sz="2400" dirty="0" smtClean="0"/>
              <a:t>最常碰到的问题中，对于本次销售会发生的情况：</a:t>
            </a:r>
            <a:endParaRPr lang="en-US" altLang="zh-CN" sz="2400" dirty="0" smtClean="0"/>
          </a:p>
          <a:p>
            <a:pPr marL="0" indent="0">
              <a:buNone/>
            </a:pPr>
            <a:r>
              <a:rPr lang="zh-CN" altLang="en-US" sz="2400" dirty="0" smtClean="0"/>
              <a:t>                              </a:t>
            </a:r>
            <a:r>
              <a:rPr lang="en-US" altLang="zh-CN" sz="2400" dirty="0" smtClean="0"/>
              <a:t>——</a:t>
            </a:r>
            <a:r>
              <a:rPr lang="zh-CN" altLang="en-US" sz="2400" dirty="0" smtClean="0"/>
              <a:t>在沟通之前，主动提出，提前消化。</a:t>
            </a:r>
            <a:endParaRPr lang="en-US" altLang="zh-CN" sz="2400" dirty="0" smtClean="0"/>
          </a:p>
          <a:p>
            <a:pPr marL="0" indent="0"/>
            <a:r>
              <a:rPr lang="zh-CN" altLang="en-US" sz="2400" dirty="0" smtClean="0"/>
              <a:t>没有钱（提前调查清楚）；</a:t>
            </a:r>
            <a:endParaRPr lang="en-US" altLang="zh-CN" sz="2400" dirty="0" smtClean="0"/>
          </a:p>
          <a:p>
            <a:pPr marL="0" indent="0"/>
            <a:r>
              <a:rPr lang="zh-CN" altLang="en-US" sz="2400" dirty="0" smtClean="0"/>
              <a:t>没有能力（在之前就消化掉）；</a:t>
            </a:r>
            <a:endParaRPr lang="en-US" altLang="zh-CN" sz="2400" dirty="0" smtClean="0"/>
          </a:p>
          <a:p>
            <a:pPr marL="0" indent="0"/>
            <a:r>
              <a:rPr lang="zh-CN" altLang="en-US" sz="2400" dirty="0" smtClean="0"/>
              <a:t>高格的品牌（在做</a:t>
            </a:r>
            <a:r>
              <a:rPr lang="en-US" altLang="zh-CN" sz="2400" dirty="0" smtClean="0"/>
              <a:t>VA</a:t>
            </a:r>
            <a:r>
              <a:rPr lang="zh-CN" altLang="en-US" sz="2400" dirty="0" smtClean="0"/>
              <a:t>的时候，就反复进行强调）；</a:t>
            </a:r>
            <a:endParaRPr lang="en-US" altLang="zh-CN" sz="2400" dirty="0" smtClean="0"/>
          </a:p>
          <a:p>
            <a:pPr marL="0" indent="0"/>
            <a:r>
              <a:rPr lang="zh-CN" altLang="en-US" sz="2400" dirty="0" smtClean="0"/>
              <a:t>客户的案例，成功率。</a:t>
            </a:r>
            <a:endParaRPr lang="en-US" altLang="zh-CN" sz="2400" dirty="0" smtClean="0"/>
          </a:p>
          <a:p>
            <a:pPr marL="0" indent="0"/>
            <a:r>
              <a:rPr lang="zh-CN" altLang="en-US" sz="2400" dirty="0" smtClean="0"/>
              <a:t>领导安排以后，下属执行不力（告诉老板，这是一把手工程）；</a:t>
            </a:r>
            <a:endParaRPr lang="en-US" altLang="zh-CN" sz="2400" dirty="0" smtClean="0"/>
          </a:p>
          <a:p>
            <a:pPr marL="0" indent="0"/>
            <a:r>
              <a:rPr lang="zh-CN" altLang="en-US" sz="2400" dirty="0" smtClean="0"/>
              <a:t>变动情况没有跟踪下去；</a:t>
            </a:r>
            <a:endParaRPr lang="en-US" altLang="zh-CN" sz="2400" dirty="0" smtClean="0"/>
          </a:p>
          <a:p>
            <a:pPr marL="0" indent="0"/>
            <a:endParaRPr lang="en-US" altLang="zh-CN" sz="2400" dirty="0" smtClean="0"/>
          </a:p>
          <a:p>
            <a:pPr marL="0" indent="0">
              <a:buNone/>
            </a:pPr>
            <a:r>
              <a:rPr lang="zh-CN" altLang="en-US" sz="2400" dirty="0" smtClean="0"/>
              <a:t>不要授权对方来难为自己。</a:t>
            </a:r>
            <a:endParaRPr lang="en-US" altLang="zh-CN" sz="2400" dirty="0" smtClean="0"/>
          </a:p>
          <a:p>
            <a:pPr marL="0" indent="0"/>
            <a:r>
              <a:rPr lang="zh-CN" altLang="en-US" sz="2400" dirty="0" smtClean="0"/>
              <a:t>尤其是在沟通的顺畅方面。（销售过程中，要见老板解决问题）</a:t>
            </a:r>
            <a:endParaRPr lang="en-US" altLang="zh-CN"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0" y="0"/>
            <a:ext cx="8229600" cy="571500"/>
          </a:xfrm>
        </p:spPr>
        <p:txBody>
          <a:bodyPr/>
          <a:lstStyle/>
          <a:p>
            <a:pPr eaLnBrk="1" hangingPunct="1"/>
            <a:r>
              <a:rPr lang="zh-CN" altLang="en-US" smtClean="0"/>
              <a:t>技巧</a:t>
            </a:r>
            <a:r>
              <a:rPr lang="en-US" altLang="zh-CN" smtClean="0"/>
              <a:t>1</a:t>
            </a:r>
            <a:r>
              <a:rPr lang="zh-CN" altLang="en-US" smtClean="0"/>
              <a:t>－竞争对手</a:t>
            </a:r>
            <a:r>
              <a:rPr lang="en-US" altLang="zh-CN" smtClean="0"/>
              <a:t>——</a:t>
            </a:r>
            <a:r>
              <a:rPr lang="zh-CN" altLang="en-US" smtClean="0"/>
              <a:t>自主开发、小型公司</a:t>
            </a:r>
            <a:endParaRPr lang="en-US" smtClean="0"/>
          </a:p>
        </p:txBody>
      </p:sp>
      <p:grpSp>
        <p:nvGrpSpPr>
          <p:cNvPr id="21507" name="Group 4"/>
          <p:cNvGrpSpPr>
            <a:grpSpLocks/>
          </p:cNvGrpSpPr>
          <p:nvPr/>
        </p:nvGrpSpPr>
        <p:grpSpPr bwMode="auto">
          <a:xfrm>
            <a:off x="7069138" y="4714875"/>
            <a:ext cx="1770062" cy="1771650"/>
            <a:chOff x="1307" y="1048"/>
            <a:chExt cx="1088" cy="1088"/>
          </a:xfrm>
        </p:grpSpPr>
        <p:sp>
          <p:nvSpPr>
            <p:cNvPr id="21528" name="Oval 5"/>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endParaRPr lang="zh-CN" altLang="en-US"/>
            </a:p>
          </p:txBody>
        </p:sp>
        <p:sp>
          <p:nvSpPr>
            <p:cNvPr id="21529" name="Oval 6"/>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endParaRPr lang="zh-CN" altLang="en-US"/>
            </a:p>
          </p:txBody>
        </p:sp>
        <p:sp>
          <p:nvSpPr>
            <p:cNvPr id="21530" name="Oval 7"/>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p:spPr>
          <p:txBody>
            <a:bodyPr wrap="none" anchor="ctr"/>
            <a:lstStyle/>
            <a:p>
              <a:endParaRPr lang="zh-CN" altLang="en-US"/>
            </a:p>
          </p:txBody>
        </p:sp>
      </p:grpSp>
      <p:grpSp>
        <p:nvGrpSpPr>
          <p:cNvPr id="21508" name="Group 8"/>
          <p:cNvGrpSpPr>
            <a:grpSpLocks/>
          </p:cNvGrpSpPr>
          <p:nvPr/>
        </p:nvGrpSpPr>
        <p:grpSpPr bwMode="auto">
          <a:xfrm>
            <a:off x="0" y="5087938"/>
            <a:ext cx="1771650" cy="1770062"/>
            <a:chOff x="1307" y="1048"/>
            <a:chExt cx="1088" cy="1088"/>
          </a:xfrm>
        </p:grpSpPr>
        <p:sp>
          <p:nvSpPr>
            <p:cNvPr id="21525" name="Oval 9"/>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endParaRPr lang="zh-CN" altLang="en-US"/>
            </a:p>
          </p:txBody>
        </p:sp>
        <p:sp>
          <p:nvSpPr>
            <p:cNvPr id="21526" name="Oval 10"/>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endParaRPr lang="zh-CN" altLang="en-US"/>
            </a:p>
          </p:txBody>
        </p:sp>
        <p:sp>
          <p:nvSpPr>
            <p:cNvPr id="21527" name="Oval 11"/>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p:spPr>
          <p:txBody>
            <a:bodyPr wrap="none" anchor="ctr"/>
            <a:lstStyle/>
            <a:p>
              <a:endParaRPr lang="zh-CN" altLang="en-US"/>
            </a:p>
          </p:txBody>
        </p:sp>
      </p:grpSp>
      <p:grpSp>
        <p:nvGrpSpPr>
          <p:cNvPr id="21509" name="Group 12"/>
          <p:cNvGrpSpPr>
            <a:grpSpLocks/>
          </p:cNvGrpSpPr>
          <p:nvPr/>
        </p:nvGrpSpPr>
        <p:grpSpPr bwMode="auto">
          <a:xfrm>
            <a:off x="-71438" y="5000625"/>
            <a:ext cx="1208088" cy="1454150"/>
            <a:chOff x="1380" y="1216"/>
            <a:chExt cx="898" cy="1081"/>
          </a:xfrm>
        </p:grpSpPr>
        <p:sp>
          <p:nvSpPr>
            <p:cNvPr id="21523" name="Oval 13"/>
            <p:cNvSpPr>
              <a:spLocks noChangeArrowheads="1"/>
            </p:cNvSpPr>
            <p:nvPr/>
          </p:nvSpPr>
          <p:spPr bwMode="blackWhite">
            <a:xfrm rot="66259" flipH="1">
              <a:off x="1727" y="1216"/>
              <a:ext cx="234" cy="228"/>
            </a:xfrm>
            <a:prstGeom prst="ellipse">
              <a:avLst/>
            </a:prstGeom>
            <a:solidFill>
              <a:srgbClr val="FEE3AC"/>
            </a:solidFill>
            <a:ln w="9525">
              <a:round/>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21524" name="Freeform 14"/>
            <p:cNvSpPr>
              <a:spLocks/>
            </p:cNvSpPr>
            <p:nvPr/>
          </p:nvSpPr>
          <p:spPr bwMode="blackWhite">
            <a:xfrm rot="66259" flipH="1">
              <a:off x="1380" y="1223"/>
              <a:ext cx="898" cy="1074"/>
            </a:xfrm>
            <a:custGeom>
              <a:avLst/>
              <a:gdLst>
                <a:gd name="T0" fmla="*/ 101 w 3312"/>
                <a:gd name="T1" fmla="*/ 51 h 3962"/>
                <a:gd name="T2" fmla="*/ 120 w 3312"/>
                <a:gd name="T3" fmla="*/ 67 h 3962"/>
                <a:gd name="T4" fmla="*/ 142 w 3312"/>
                <a:gd name="T5" fmla="*/ 52 h 3962"/>
                <a:gd name="T6" fmla="*/ 216 w 3312"/>
                <a:gd name="T7" fmla="*/ 5 h 3962"/>
                <a:gd name="T8" fmla="*/ 236 w 3312"/>
                <a:gd name="T9" fmla="*/ 6 h 3962"/>
                <a:gd name="T10" fmla="*/ 226 w 3312"/>
                <a:gd name="T11" fmla="*/ 33 h 3962"/>
                <a:gd name="T12" fmla="*/ 157 w 3312"/>
                <a:gd name="T13" fmla="*/ 79 h 3962"/>
                <a:gd name="T14" fmla="*/ 182 w 3312"/>
                <a:gd name="T15" fmla="*/ 174 h 3962"/>
                <a:gd name="T16" fmla="*/ 165 w 3312"/>
                <a:gd name="T17" fmla="*/ 179 h 3962"/>
                <a:gd name="T18" fmla="*/ 192 w 3312"/>
                <a:gd name="T19" fmla="*/ 264 h 3962"/>
                <a:gd name="T20" fmla="*/ 187 w 3312"/>
                <a:gd name="T21" fmla="*/ 288 h 3962"/>
                <a:gd name="T22" fmla="*/ 164 w 3312"/>
                <a:gd name="T23" fmla="*/ 271 h 3962"/>
                <a:gd name="T24" fmla="*/ 132 w 3312"/>
                <a:gd name="T25" fmla="*/ 186 h 3962"/>
                <a:gd name="T26" fmla="*/ 104 w 3312"/>
                <a:gd name="T27" fmla="*/ 186 h 3962"/>
                <a:gd name="T28" fmla="*/ 77 w 3312"/>
                <a:gd name="T29" fmla="*/ 271 h 3962"/>
                <a:gd name="T30" fmla="*/ 58 w 3312"/>
                <a:gd name="T31" fmla="*/ 288 h 3962"/>
                <a:gd name="T32" fmla="*/ 50 w 3312"/>
                <a:gd name="T33" fmla="*/ 263 h 3962"/>
                <a:gd name="T34" fmla="*/ 73 w 3312"/>
                <a:gd name="T35" fmla="*/ 181 h 3962"/>
                <a:gd name="T36" fmla="*/ 55 w 3312"/>
                <a:gd name="T37" fmla="*/ 176 h 3962"/>
                <a:gd name="T38" fmla="*/ 83 w 3312"/>
                <a:gd name="T39" fmla="*/ 79 h 3962"/>
                <a:gd name="T40" fmla="*/ 10 w 3312"/>
                <a:gd name="T41" fmla="*/ 37 h 3962"/>
                <a:gd name="T42" fmla="*/ 4 w 3312"/>
                <a:gd name="T43" fmla="*/ 13 h 3962"/>
                <a:gd name="T44" fmla="*/ 28 w 3312"/>
                <a:gd name="T45" fmla="*/ 12 h 3962"/>
                <a:gd name="T46" fmla="*/ 101 w 3312"/>
                <a:gd name="T47" fmla="*/ 51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miter lim="800000"/>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15" name="AutoShape 15"/>
          <p:cNvSpPr>
            <a:spLocks noChangeArrowheads="1"/>
          </p:cNvSpPr>
          <p:nvPr/>
        </p:nvSpPr>
        <p:spPr bwMode="gray">
          <a:xfrm>
            <a:off x="1193800" y="796925"/>
            <a:ext cx="3032125" cy="4989513"/>
          </a:xfrm>
          <a:prstGeom prst="flowChartDocument">
            <a:avLst/>
          </a:prstGeom>
          <a:solidFill>
            <a:srgbClr val="D5DFCB"/>
          </a:solidFill>
          <a:ln w="19050" algn="ctr">
            <a:noFill/>
            <a:miter lim="800000"/>
            <a:headEnd/>
            <a:tailEnd/>
          </a:ln>
          <a:effectLst>
            <a:outerShdw dist="35921" dir="2700000" algn="ctr" rotWithShape="0">
              <a:srgbClr val="1C1C1C">
                <a:alpha val="50000"/>
              </a:srgbClr>
            </a:outerShdw>
          </a:effectLst>
        </p:spPr>
        <p:txBody>
          <a:bodyPr wrap="none" anchor="ctr"/>
          <a:lstStyle/>
          <a:p>
            <a:pPr>
              <a:defRPr/>
            </a:pPr>
            <a:endParaRPr lang="zh-CN" altLang="en-US">
              <a:solidFill>
                <a:srgbClr val="FF0000"/>
              </a:solidFill>
              <a:latin typeface="华文中宋" pitchFamily="2" charset="-122"/>
              <a:ea typeface="华文中宋" pitchFamily="2" charset="-122"/>
            </a:endParaRPr>
          </a:p>
        </p:txBody>
      </p:sp>
      <p:grpSp>
        <p:nvGrpSpPr>
          <p:cNvPr id="21511" name="Group 16"/>
          <p:cNvGrpSpPr>
            <a:grpSpLocks/>
          </p:cNvGrpSpPr>
          <p:nvPr/>
        </p:nvGrpSpPr>
        <p:grpSpPr bwMode="auto">
          <a:xfrm>
            <a:off x="8140700" y="5214938"/>
            <a:ext cx="1003300" cy="1428750"/>
            <a:chOff x="4876" y="1969"/>
            <a:chExt cx="746" cy="1061"/>
          </a:xfrm>
        </p:grpSpPr>
        <p:sp>
          <p:nvSpPr>
            <p:cNvPr id="21521" name="Oval 17"/>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21522" name="Freeform 18"/>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miter lim="800000"/>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21512" name="AutoShape 20"/>
          <p:cNvSpPr>
            <a:spLocks noChangeArrowheads="1"/>
          </p:cNvSpPr>
          <p:nvPr/>
        </p:nvSpPr>
        <p:spPr bwMode="gray">
          <a:xfrm>
            <a:off x="1187450" y="785813"/>
            <a:ext cx="3059113" cy="1643062"/>
          </a:xfrm>
          <a:prstGeom prst="bevel">
            <a:avLst>
              <a:gd name="adj" fmla="val 9569"/>
            </a:avLst>
          </a:prstGeom>
          <a:solidFill>
            <a:srgbClr val="A5BB8F"/>
          </a:solidFill>
          <a:ln w="19050" algn="ctr">
            <a:noFill/>
            <a:miter lim="800000"/>
            <a:headEnd/>
            <a:tailEnd/>
          </a:ln>
        </p:spPr>
        <p:txBody>
          <a:bodyPr wrap="none" anchor="ctr"/>
          <a:lstStyle/>
          <a:p>
            <a:endParaRPr lang="zh-CN" altLang="en-US">
              <a:solidFill>
                <a:srgbClr val="FF0000"/>
              </a:solidFill>
              <a:latin typeface="华文中宋" pitchFamily="2" charset="-122"/>
              <a:ea typeface="华文中宋" pitchFamily="2" charset="-122"/>
            </a:endParaRPr>
          </a:p>
        </p:txBody>
      </p:sp>
      <p:pic>
        <p:nvPicPr>
          <p:cNvPr id="21513" name="Picture 22" descr="worldmap_ani8"/>
          <p:cNvPicPr>
            <a:picLocks noChangeAspect="1" noChangeArrowheads="1" noCrop="1"/>
          </p:cNvPicPr>
          <p:nvPr/>
        </p:nvPicPr>
        <p:blipFill>
          <a:blip r:embed="rId2" cstate="print">
            <a:lum bright="18000" contrast="42000"/>
            <a:grayscl/>
          </a:blip>
          <a:srcRect/>
          <a:stretch>
            <a:fillRect/>
          </a:stretch>
        </p:blipFill>
        <p:spPr bwMode="gray">
          <a:xfrm>
            <a:off x="4214813" y="785813"/>
            <a:ext cx="1030287" cy="1031875"/>
          </a:xfrm>
          <a:prstGeom prst="rect">
            <a:avLst/>
          </a:prstGeom>
          <a:noFill/>
          <a:ln w="9525">
            <a:noFill/>
            <a:miter lim="800000"/>
            <a:headEnd/>
            <a:tailEnd/>
          </a:ln>
        </p:spPr>
      </p:pic>
      <p:sp>
        <p:nvSpPr>
          <p:cNvPr id="21514" name="Text Box 24"/>
          <p:cNvSpPr txBox="1">
            <a:spLocks noChangeArrowheads="1"/>
          </p:cNvSpPr>
          <p:nvPr/>
        </p:nvSpPr>
        <p:spPr bwMode="auto">
          <a:xfrm>
            <a:off x="1255713" y="930275"/>
            <a:ext cx="3030537" cy="1173163"/>
          </a:xfrm>
          <a:prstGeom prst="rect">
            <a:avLst/>
          </a:prstGeom>
          <a:noFill/>
          <a:ln w="9525" algn="ctr">
            <a:noFill/>
            <a:miter lim="800000"/>
            <a:headEnd/>
            <a:tailEnd/>
          </a:ln>
        </p:spPr>
        <p:txBody>
          <a:bodyPr>
            <a:spAutoFit/>
          </a:bodyPr>
          <a:lstStyle/>
          <a:p>
            <a:pPr marL="342900" indent="-342900" defTabSz="762000" eaLnBrk="0" hangingPunct="0">
              <a:lnSpc>
                <a:spcPct val="130000"/>
              </a:lnSpc>
            </a:pPr>
            <a:r>
              <a:rPr lang="zh-CN" altLang="en-US">
                <a:solidFill>
                  <a:srgbClr val="FF0000"/>
                </a:solidFill>
                <a:latin typeface="华文中宋" pitchFamily="2" charset="-122"/>
                <a:ea typeface="华文中宋" pitchFamily="2" charset="-122"/>
              </a:rPr>
              <a:t>自主开发的优点：</a:t>
            </a:r>
            <a:endParaRPr lang="en-US" altLang="zh-CN">
              <a:solidFill>
                <a:srgbClr val="FF0000"/>
              </a:solidFill>
              <a:latin typeface="华文中宋" pitchFamily="2" charset="-122"/>
              <a:ea typeface="华文中宋" pitchFamily="2" charset="-122"/>
            </a:endParaRPr>
          </a:p>
          <a:p>
            <a:pPr marL="342900" indent="-342900" defTabSz="762000" eaLnBrk="0" hangingPunct="0">
              <a:lnSpc>
                <a:spcPct val="130000"/>
              </a:lnSpc>
              <a:buFont typeface="Calibri" pitchFamily="34" charset="0"/>
              <a:buAutoNum type="arabicPeriod"/>
            </a:pPr>
            <a:r>
              <a:rPr lang="zh-CN" altLang="en-US">
                <a:solidFill>
                  <a:srgbClr val="FF0000"/>
                </a:solidFill>
                <a:latin typeface="华文中宋" pitchFamily="2" charset="-122"/>
                <a:ea typeface="华文中宋" pitchFamily="2" charset="-122"/>
              </a:rPr>
              <a:t>较能符合实际需求</a:t>
            </a:r>
          </a:p>
          <a:p>
            <a:pPr marL="342900" indent="-342900" defTabSz="762000" eaLnBrk="0" hangingPunct="0">
              <a:lnSpc>
                <a:spcPct val="130000"/>
              </a:lnSpc>
              <a:buSzPct val="100000"/>
              <a:buFont typeface="Calibri" pitchFamily="34" charset="0"/>
              <a:buAutoNum type="arabicPeriod"/>
            </a:pPr>
            <a:r>
              <a:rPr lang="zh-CN" altLang="en-US">
                <a:solidFill>
                  <a:srgbClr val="FF0000"/>
                </a:solidFill>
                <a:latin typeface="华文中宋" pitchFamily="2" charset="-122"/>
                <a:ea typeface="华文中宋" pitchFamily="2" charset="-122"/>
              </a:rPr>
              <a:t>较易进行维护修改</a:t>
            </a:r>
            <a:endParaRPr lang="zh-TW" altLang="en-US">
              <a:solidFill>
                <a:srgbClr val="FF0000"/>
              </a:solidFill>
              <a:latin typeface="华文中宋" pitchFamily="2" charset="-122"/>
              <a:ea typeface="华文中宋" pitchFamily="2" charset="-122"/>
            </a:endParaRPr>
          </a:p>
        </p:txBody>
      </p:sp>
      <p:sp>
        <p:nvSpPr>
          <p:cNvPr id="21515" name="Rectangle 28"/>
          <p:cNvSpPr>
            <a:spLocks noChangeArrowheads="1"/>
          </p:cNvSpPr>
          <p:nvPr/>
        </p:nvSpPr>
        <p:spPr bwMode="black">
          <a:xfrm>
            <a:off x="1143000" y="2451100"/>
            <a:ext cx="3125788" cy="2692400"/>
          </a:xfrm>
          <a:prstGeom prst="rect">
            <a:avLst/>
          </a:prstGeom>
          <a:noFill/>
          <a:ln w="9525" algn="ctr">
            <a:noFill/>
            <a:miter lim="800000"/>
            <a:headEnd/>
            <a:tailEnd/>
          </a:ln>
        </p:spPr>
        <p:txBody>
          <a:bodyPr>
            <a:spAutoFit/>
          </a:bodyPr>
          <a:lstStyle/>
          <a:p>
            <a:pPr marL="373063" indent="-373063" defTabSz="762000" eaLnBrk="0" hangingPunct="0">
              <a:lnSpc>
                <a:spcPct val="130000"/>
              </a:lnSpc>
              <a:buSzPct val="100000"/>
            </a:pPr>
            <a:r>
              <a:rPr lang="zh-CN" altLang="en-US" b="1">
                <a:solidFill>
                  <a:srgbClr val="FF0000"/>
                </a:solidFill>
                <a:latin typeface="华文中宋" pitchFamily="2" charset="-122"/>
                <a:ea typeface="华文中宋" pitchFamily="2" charset="-122"/>
              </a:rPr>
              <a:t>缺点：</a:t>
            </a:r>
            <a:endParaRPr lang="en-US" altLang="zh-CN" b="1">
              <a:solidFill>
                <a:srgbClr val="FF0000"/>
              </a:solidFill>
              <a:latin typeface="华文中宋" pitchFamily="2" charset="-122"/>
              <a:ea typeface="华文中宋" pitchFamily="2" charset="-122"/>
            </a:endParaRP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需要耗费漫长时间</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成熟的管理经验从哪里来？</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复杂以系统设计不合理，后期维护数据和功能拓展几乎不可能；</a:t>
            </a:r>
            <a:endParaRPr lang="en-US" altLang="zh-CN" sz="1600">
              <a:solidFill>
                <a:srgbClr val="FF0000"/>
              </a:solidFill>
              <a:latin typeface="华文中宋" pitchFamily="2" charset="-122"/>
              <a:ea typeface="华文中宋" pitchFamily="2" charset="-122"/>
            </a:endParaRP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专业人员费用和管理问题</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成本及风险均高</a:t>
            </a:r>
            <a:endParaRPr lang="zh-TW" altLang="en-US" sz="1600">
              <a:solidFill>
                <a:srgbClr val="FF0000"/>
              </a:solidFill>
              <a:latin typeface="华文中宋" pitchFamily="2" charset="-122"/>
              <a:ea typeface="华文中宋" pitchFamily="2" charset="-122"/>
            </a:endParaRPr>
          </a:p>
        </p:txBody>
      </p:sp>
      <p:sp>
        <p:nvSpPr>
          <p:cNvPr id="33" name="AutoShape 15"/>
          <p:cNvSpPr>
            <a:spLocks noChangeArrowheads="1"/>
          </p:cNvSpPr>
          <p:nvPr/>
        </p:nvSpPr>
        <p:spPr bwMode="gray">
          <a:xfrm>
            <a:off x="5149850" y="868363"/>
            <a:ext cx="3032125" cy="4989512"/>
          </a:xfrm>
          <a:prstGeom prst="flowChartDocument">
            <a:avLst/>
          </a:prstGeom>
          <a:solidFill>
            <a:schemeClr val="accent5">
              <a:lumMod val="20000"/>
              <a:lumOff val="80000"/>
            </a:schemeClr>
          </a:solidFill>
          <a:ln w="19050" algn="ctr">
            <a:noFill/>
            <a:miter lim="800000"/>
            <a:headEnd/>
            <a:tailEnd/>
          </a:ln>
          <a:effectLst>
            <a:outerShdw dist="35921" dir="2700000" algn="ctr" rotWithShape="0">
              <a:srgbClr val="1C1C1C">
                <a:alpha val="50000"/>
              </a:srgbClr>
            </a:outerShdw>
          </a:effectLst>
        </p:spPr>
        <p:txBody>
          <a:bodyPr wrap="none" anchor="ctr"/>
          <a:lstStyle/>
          <a:p>
            <a:pPr>
              <a:defRPr/>
            </a:pPr>
            <a:endParaRPr lang="zh-CN" altLang="en-US">
              <a:solidFill>
                <a:srgbClr val="FF0000"/>
              </a:solidFill>
              <a:latin typeface="华文中宋" pitchFamily="2" charset="-122"/>
              <a:ea typeface="华文中宋" pitchFamily="2" charset="-122"/>
            </a:endParaRPr>
          </a:p>
        </p:txBody>
      </p:sp>
      <p:sp>
        <p:nvSpPr>
          <p:cNvPr id="34" name="AutoShape 20"/>
          <p:cNvSpPr>
            <a:spLocks noChangeArrowheads="1"/>
          </p:cNvSpPr>
          <p:nvPr/>
        </p:nvSpPr>
        <p:spPr bwMode="gray">
          <a:xfrm>
            <a:off x="5143500" y="857250"/>
            <a:ext cx="3059113" cy="1643063"/>
          </a:xfrm>
          <a:prstGeom prst="bevel">
            <a:avLst>
              <a:gd name="adj" fmla="val 9569"/>
            </a:avLst>
          </a:prstGeom>
          <a:solidFill>
            <a:schemeClr val="accent5">
              <a:lumMod val="60000"/>
              <a:lumOff val="40000"/>
            </a:schemeClr>
          </a:solidFill>
          <a:ln w="19050" algn="ctr">
            <a:noFill/>
            <a:miter lim="800000"/>
            <a:headEnd/>
            <a:tailEnd/>
          </a:ln>
        </p:spPr>
        <p:txBody>
          <a:bodyPr wrap="none" anchor="ctr"/>
          <a:lstStyle/>
          <a:p>
            <a:pPr>
              <a:defRPr/>
            </a:pPr>
            <a:endParaRPr lang="zh-CN" altLang="en-US">
              <a:solidFill>
                <a:srgbClr val="FF0000"/>
              </a:solidFill>
              <a:latin typeface="华文中宋" pitchFamily="2" charset="-122"/>
              <a:ea typeface="华文中宋" pitchFamily="2" charset="-122"/>
            </a:endParaRPr>
          </a:p>
        </p:txBody>
      </p:sp>
      <p:sp>
        <p:nvSpPr>
          <p:cNvPr id="35" name="Text Box 24"/>
          <p:cNvSpPr txBox="1">
            <a:spLocks noChangeArrowheads="1"/>
          </p:cNvSpPr>
          <p:nvPr/>
        </p:nvSpPr>
        <p:spPr bwMode="auto">
          <a:xfrm>
            <a:off x="5170488" y="1000125"/>
            <a:ext cx="3030537" cy="1173163"/>
          </a:xfrm>
          <a:prstGeom prst="rect">
            <a:avLst/>
          </a:prstGeom>
          <a:noFill/>
          <a:ln w="9525" algn="ctr">
            <a:noFill/>
            <a:miter lim="800000"/>
            <a:headEnd/>
            <a:tailEnd/>
          </a:ln>
        </p:spPr>
        <p:txBody>
          <a:bodyPr>
            <a:spAutoFit/>
          </a:bodyPr>
          <a:lstStyle/>
          <a:p>
            <a:pPr defTabSz="762000" eaLnBrk="0" hangingPunct="0">
              <a:lnSpc>
                <a:spcPct val="130000"/>
              </a:lnSpc>
              <a:defRPr/>
            </a:pPr>
            <a:r>
              <a:rPr lang="zh-CN" altLang="en-US" dirty="0">
                <a:solidFill>
                  <a:srgbClr val="FF0000"/>
                </a:solidFill>
                <a:latin typeface="华文中宋" pitchFamily="2" charset="-122"/>
                <a:ea typeface="华文中宋" pitchFamily="2" charset="-122"/>
              </a:rPr>
              <a:t>委托小公司或外聘人员开发的优点：</a:t>
            </a:r>
            <a:endParaRPr lang="en-US" altLang="zh-CN" dirty="0">
              <a:solidFill>
                <a:srgbClr val="FF0000"/>
              </a:solidFill>
              <a:latin typeface="华文中宋" pitchFamily="2" charset="-122"/>
              <a:ea typeface="华文中宋" pitchFamily="2" charset="-122"/>
            </a:endParaRPr>
          </a:p>
          <a:p>
            <a:pPr marL="342900" indent="-342900" defTabSz="762000" eaLnBrk="0" hangingPunct="0">
              <a:lnSpc>
                <a:spcPct val="130000"/>
              </a:lnSpc>
              <a:buFont typeface="+mj-lt"/>
              <a:buAutoNum type="arabicPeriod"/>
              <a:defRPr/>
            </a:pPr>
            <a:r>
              <a:rPr lang="zh-CN" altLang="en-US" dirty="0">
                <a:solidFill>
                  <a:srgbClr val="FF0000"/>
                </a:solidFill>
                <a:latin typeface="华文中宋" pitchFamily="2" charset="-122"/>
                <a:ea typeface="华文中宋" pitchFamily="2" charset="-122"/>
              </a:rPr>
              <a:t>较能符合实际需求</a:t>
            </a:r>
          </a:p>
        </p:txBody>
      </p:sp>
      <p:sp>
        <p:nvSpPr>
          <p:cNvPr id="21519" name="Rectangle 28"/>
          <p:cNvSpPr>
            <a:spLocks noChangeArrowheads="1"/>
          </p:cNvSpPr>
          <p:nvPr/>
        </p:nvSpPr>
        <p:spPr bwMode="black">
          <a:xfrm>
            <a:off x="5116513" y="2416175"/>
            <a:ext cx="3125787" cy="3013075"/>
          </a:xfrm>
          <a:prstGeom prst="rect">
            <a:avLst/>
          </a:prstGeom>
          <a:noFill/>
          <a:ln w="9525" algn="ctr">
            <a:noFill/>
            <a:miter lim="800000"/>
            <a:headEnd/>
            <a:tailEnd/>
          </a:ln>
        </p:spPr>
        <p:txBody>
          <a:bodyPr>
            <a:spAutoFit/>
          </a:bodyPr>
          <a:lstStyle/>
          <a:p>
            <a:pPr marL="373063" indent="-373063" defTabSz="762000" eaLnBrk="0" hangingPunct="0">
              <a:lnSpc>
                <a:spcPct val="130000"/>
              </a:lnSpc>
              <a:buSzPct val="100000"/>
            </a:pPr>
            <a:r>
              <a:rPr lang="zh-CN" altLang="en-US" b="1">
                <a:solidFill>
                  <a:srgbClr val="FF0000"/>
                </a:solidFill>
                <a:latin typeface="华文中宋" pitchFamily="2" charset="-122"/>
                <a:ea typeface="华文中宋" pitchFamily="2" charset="-122"/>
              </a:rPr>
              <a:t>缺点：</a:t>
            </a:r>
            <a:endParaRPr lang="en-US" altLang="zh-CN" b="1">
              <a:solidFill>
                <a:srgbClr val="FF0000"/>
              </a:solidFill>
              <a:latin typeface="华文中宋" pitchFamily="2" charset="-122"/>
              <a:ea typeface="华文中宋" pitchFamily="2" charset="-122"/>
            </a:endParaRP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需要耗费漫长时间</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成熟的管理经验从哪里来？</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复杂以系统设计不合理，后期维护数据和功能拓展几乎不可能；</a:t>
            </a:r>
            <a:endParaRPr lang="en-US" altLang="zh-CN" sz="1600">
              <a:solidFill>
                <a:srgbClr val="FF0000"/>
              </a:solidFill>
              <a:latin typeface="华文中宋" pitchFamily="2" charset="-122"/>
              <a:ea typeface="华文中宋" pitchFamily="2" charset="-122"/>
            </a:endParaRP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外部人员短期效益问题</a:t>
            </a:r>
            <a:endParaRPr lang="en-US" altLang="zh-CN" sz="1600">
              <a:solidFill>
                <a:srgbClr val="FF0000"/>
              </a:solidFill>
              <a:latin typeface="华文中宋" pitchFamily="2" charset="-122"/>
              <a:ea typeface="华文中宋" pitchFamily="2" charset="-122"/>
            </a:endParaRP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外部人员流动的维护问题</a:t>
            </a:r>
          </a:p>
          <a:p>
            <a:pPr marL="373063" indent="-373063" defTabSz="762000" eaLnBrk="0" hangingPunct="0">
              <a:lnSpc>
                <a:spcPct val="130000"/>
              </a:lnSpc>
              <a:buSzPct val="100000"/>
              <a:buFont typeface="Calibri" pitchFamily="34" charset="0"/>
              <a:buAutoNum type="arabicPeriod"/>
            </a:pPr>
            <a:r>
              <a:rPr lang="zh-CN" altLang="en-US" sz="1600">
                <a:solidFill>
                  <a:srgbClr val="FF0000"/>
                </a:solidFill>
                <a:latin typeface="华文中宋" pitchFamily="2" charset="-122"/>
                <a:ea typeface="华文中宋" pitchFamily="2" charset="-122"/>
              </a:rPr>
              <a:t>成本及风险均高</a:t>
            </a:r>
            <a:endParaRPr lang="zh-TW" altLang="en-US" sz="1600">
              <a:solidFill>
                <a:srgbClr val="FF0000"/>
              </a:solidFill>
              <a:latin typeface="华文中宋" pitchFamily="2" charset="-122"/>
              <a:ea typeface="华文中宋" pitchFamily="2" charset="-122"/>
            </a:endParaRPr>
          </a:p>
        </p:txBody>
      </p:sp>
      <p:sp>
        <p:nvSpPr>
          <p:cNvPr id="37" name="矩形 36"/>
          <p:cNvSpPr/>
          <p:nvPr/>
        </p:nvSpPr>
        <p:spPr>
          <a:xfrm>
            <a:off x="1928813" y="5862638"/>
            <a:ext cx="5715000" cy="923925"/>
          </a:xfrm>
          <a:prstGeom prst="rect">
            <a:avLst/>
          </a:prstGeom>
          <a:solidFill>
            <a:schemeClr val="bg2">
              <a:lumMod val="75000"/>
            </a:schemeClr>
          </a:solidFill>
        </p:spPr>
        <p:txBody>
          <a:bodyPr>
            <a:spAutoFit/>
          </a:bodyPr>
          <a:lstStyle/>
          <a:p>
            <a:pPr defTabSz="762000" eaLnBrk="0" hangingPunct="0">
              <a:lnSpc>
                <a:spcPct val="150000"/>
              </a:lnSpc>
              <a:defRPr/>
            </a:pPr>
            <a:r>
              <a:rPr lang="zh-TW" altLang="en-US" b="1" dirty="0">
                <a:solidFill>
                  <a:srgbClr val="003366"/>
                </a:solidFill>
                <a:latin typeface="华文中宋" pitchFamily="2" charset="-122"/>
                <a:ea typeface="华文中宋" pitchFamily="2" charset="-122"/>
              </a:rPr>
              <a:t>告诉他 </a:t>
            </a:r>
            <a:r>
              <a:rPr lang="en-US" altLang="zh-TW" b="1" dirty="0">
                <a:solidFill>
                  <a:srgbClr val="003366"/>
                </a:solidFill>
                <a:latin typeface="华文中宋" pitchFamily="2" charset="-122"/>
                <a:ea typeface="华文中宋" pitchFamily="2" charset="-122"/>
              </a:rPr>
              <a:t>IBM  Microsoft  Intel </a:t>
            </a:r>
            <a:r>
              <a:rPr lang="zh-CN" altLang="en-US" b="1" dirty="0">
                <a:solidFill>
                  <a:srgbClr val="003366"/>
                </a:solidFill>
                <a:latin typeface="华文中宋" pitchFamily="2" charset="-122"/>
                <a:ea typeface="华文中宋" pitchFamily="2" charset="-122"/>
              </a:rPr>
              <a:t>联想 长城 宏碁 华硕都不愿意自己开发系统 </a:t>
            </a:r>
            <a:r>
              <a:rPr lang="en-US" altLang="zh-CN" b="1" dirty="0">
                <a:solidFill>
                  <a:srgbClr val="003366"/>
                </a:solidFill>
                <a:latin typeface="华文中宋" pitchFamily="2" charset="-122"/>
                <a:ea typeface="华文中宋" pitchFamily="2" charset="-122"/>
              </a:rPr>
              <a:t>,</a:t>
            </a:r>
            <a:r>
              <a:rPr lang="zh-CN" altLang="en-US" b="1" dirty="0">
                <a:solidFill>
                  <a:srgbClr val="003366"/>
                </a:solidFill>
                <a:latin typeface="华文中宋" pitchFamily="2" charset="-122"/>
                <a:ea typeface="华文中宋" pitchFamily="2" charset="-122"/>
              </a:rPr>
              <a:t>请问为甚么他愿意冒此风险 </a:t>
            </a:r>
            <a:r>
              <a:rPr lang="en-US" altLang="zh-CN" b="1" dirty="0">
                <a:solidFill>
                  <a:srgbClr val="003366"/>
                </a:solidFill>
                <a:latin typeface="华文中宋" pitchFamily="2" charset="-122"/>
                <a:ea typeface="华文中宋" pitchFamily="2" charset="-122"/>
              </a:rPr>
              <a:t>!?</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Freeform 4"/>
          <p:cNvSpPr>
            <a:spLocks/>
          </p:cNvSpPr>
          <p:nvPr/>
        </p:nvSpPr>
        <p:spPr bwMode="gray">
          <a:xfrm>
            <a:off x="5505450" y="2466975"/>
            <a:ext cx="1965325" cy="2638425"/>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78853" name="Freeform 5"/>
          <p:cNvSpPr>
            <a:spLocks/>
          </p:cNvSpPr>
          <p:nvPr/>
        </p:nvSpPr>
        <p:spPr bwMode="gray">
          <a:xfrm>
            <a:off x="3400425" y="2722563"/>
            <a:ext cx="1981200" cy="2641600"/>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78854" name="Freeform 6"/>
          <p:cNvSpPr>
            <a:spLocks/>
          </p:cNvSpPr>
          <p:nvPr/>
        </p:nvSpPr>
        <p:spPr bwMode="gray">
          <a:xfrm>
            <a:off x="1276350" y="2928938"/>
            <a:ext cx="1981200" cy="2428875"/>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8197" name="Line 7"/>
          <p:cNvSpPr>
            <a:spLocks noChangeShapeType="1"/>
          </p:cNvSpPr>
          <p:nvPr/>
        </p:nvSpPr>
        <p:spPr bwMode="gray">
          <a:xfrm>
            <a:off x="3332163" y="2913063"/>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8198" name="Line 8"/>
          <p:cNvSpPr>
            <a:spLocks noChangeShapeType="1"/>
          </p:cNvSpPr>
          <p:nvPr/>
        </p:nvSpPr>
        <p:spPr bwMode="gray">
          <a:xfrm>
            <a:off x="5443538" y="2913063"/>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8199" name="Line 9"/>
          <p:cNvSpPr>
            <a:spLocks noChangeShapeType="1"/>
          </p:cNvSpPr>
          <p:nvPr/>
        </p:nvSpPr>
        <p:spPr bwMode="gray">
          <a:xfrm>
            <a:off x="7527925" y="2606675"/>
            <a:ext cx="0" cy="2803525"/>
          </a:xfrm>
          <a:prstGeom prst="line">
            <a:avLst/>
          </a:prstGeom>
          <a:noFill/>
          <a:ln w="9525">
            <a:solidFill>
              <a:srgbClr val="1C1C1C"/>
            </a:solidFill>
            <a:prstDash val="dash"/>
            <a:round/>
            <a:headEnd/>
            <a:tailEnd/>
          </a:ln>
        </p:spPr>
        <p:txBody>
          <a:bodyPr wrap="none" anchor="ctr"/>
          <a:lstStyle/>
          <a:p>
            <a:endParaRPr lang="zh-CN" altLang="en-US"/>
          </a:p>
        </p:txBody>
      </p:sp>
      <p:sp>
        <p:nvSpPr>
          <p:cNvPr id="8200" name="Freeform 10"/>
          <p:cNvSpPr>
            <a:spLocks/>
          </p:cNvSpPr>
          <p:nvPr/>
        </p:nvSpPr>
        <p:spPr bwMode="gray">
          <a:xfrm>
            <a:off x="1252538" y="1685925"/>
            <a:ext cx="6938962" cy="1692275"/>
          </a:xfrm>
          <a:custGeom>
            <a:avLst/>
            <a:gdLst>
              <a:gd name="T0" fmla="*/ 0 w 4371"/>
              <a:gd name="T1" fmla="*/ 2129531056 h 1066"/>
              <a:gd name="T2" fmla="*/ 2147483647 w 4371"/>
              <a:gd name="T3" fmla="*/ 788807950 h 1066"/>
              <a:gd name="T4" fmla="*/ 2147483647 w 4371"/>
              <a:gd name="T5" fmla="*/ 1554935297 h 1066"/>
              <a:gd name="T6" fmla="*/ 2147483647 w 4371"/>
              <a:gd name="T7" fmla="*/ 612397093 h 1066"/>
              <a:gd name="T8" fmla="*/ 2147483647 w 4371"/>
              <a:gd name="T9" fmla="*/ 1355843838 h 1066"/>
              <a:gd name="T10" fmla="*/ 2147483647 w 4371"/>
              <a:gd name="T11" fmla="*/ 670361454 h 1066"/>
              <a:gd name="T12" fmla="*/ 2147483647 w 4371"/>
              <a:gd name="T13" fmla="*/ 0 h 1066"/>
              <a:gd name="T14" fmla="*/ 2147483647 w 4371"/>
              <a:gd name="T15" fmla="*/ 677921125 h 1066"/>
              <a:gd name="T16" fmla="*/ 2147483647 w 4371"/>
              <a:gd name="T17" fmla="*/ 2096769833 h 1066"/>
              <a:gd name="T18" fmla="*/ 2147483647 w 4371"/>
              <a:gd name="T19" fmla="*/ 1365924459 h 1066"/>
              <a:gd name="T20" fmla="*/ 2147483647 w 4371"/>
              <a:gd name="T21" fmla="*/ 2147483647 h 1066"/>
              <a:gd name="T22" fmla="*/ 2147483647 w 4371"/>
              <a:gd name="T23" fmla="*/ 1562496556 h 1066"/>
              <a:gd name="T24" fmla="*/ 2147483647 w 4371"/>
              <a:gd name="T25" fmla="*/ 2147483647 h 1066"/>
              <a:gd name="T26" fmla="*/ 2147483647 w 4371"/>
              <a:gd name="T27" fmla="*/ 1678424087 h 1066"/>
              <a:gd name="T28" fmla="*/ 168849637 w 4371"/>
              <a:gd name="T29" fmla="*/ 2147483647 h 1066"/>
              <a:gd name="T30" fmla="*/ 0 w 4371"/>
              <a:gd name="T31" fmla="*/ 2129531056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miter lim="800000"/>
            <a:headEnd/>
            <a:tailEnd/>
          </a:ln>
          <a:scene3d>
            <a:camera prst="legacyPerspectiveTopRight">
              <a:rot lat="600000" lon="20999994"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
        <p:nvSpPr>
          <p:cNvPr id="8201" name="AutoShape 11"/>
          <p:cNvSpPr>
            <a:spLocks noChangeArrowheads="1"/>
          </p:cNvSpPr>
          <p:nvPr/>
        </p:nvSpPr>
        <p:spPr bwMode="gray">
          <a:xfrm>
            <a:off x="5591175"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竞争力凸显</a:t>
            </a:r>
            <a:endParaRPr lang="en-US" altLang="zh-CN" sz="1600">
              <a:solidFill>
                <a:schemeClr val="bg1"/>
              </a:solidFill>
            </a:endParaRPr>
          </a:p>
        </p:txBody>
      </p:sp>
      <p:sp>
        <p:nvSpPr>
          <p:cNvPr id="73738" name="Text Box 12"/>
          <p:cNvSpPr txBox="1">
            <a:spLocks noChangeArrowheads="1"/>
          </p:cNvSpPr>
          <p:nvPr/>
        </p:nvSpPr>
        <p:spPr bwMode="gray">
          <a:xfrm>
            <a:off x="1411288" y="3848100"/>
            <a:ext cx="1884362" cy="1795463"/>
          </a:xfrm>
          <a:prstGeom prst="rect">
            <a:avLst/>
          </a:prstGeom>
          <a:noFill/>
          <a:ln w="9525">
            <a:noFill/>
            <a:miter lim="800000"/>
            <a:headEnd/>
            <a:tailEnd/>
          </a:ln>
        </p:spPr>
        <p:txBody>
          <a:bodyPr>
            <a:spAutoFit/>
          </a:bodyPr>
          <a:lstStyle/>
          <a:p>
            <a:pPr>
              <a:buFont typeface="Calibri" pitchFamily="34" charset="0"/>
              <a:buAutoNum type="arabicPeriod"/>
              <a:defRPr/>
            </a:pPr>
            <a:r>
              <a:rPr lang="zh-CN" altLang="en-US" dirty="0">
                <a:latin typeface="华文中宋" pitchFamily="2" charset="-122"/>
                <a:ea typeface="华文中宋" pitchFamily="2" charset="-122"/>
              </a:rPr>
              <a:t>获得良好讲话沟通的机会</a:t>
            </a:r>
            <a:endParaRPr lang="en-US" altLang="zh-CN" dirty="0">
              <a:latin typeface="华文中宋" pitchFamily="2" charset="-122"/>
              <a:ea typeface="华文中宋" pitchFamily="2" charset="-122"/>
            </a:endParaRPr>
          </a:p>
          <a:p>
            <a:pPr>
              <a:buFont typeface="Calibri" pitchFamily="34" charset="0"/>
              <a:buAutoNum type="arabicPeriod"/>
              <a:defRPr/>
            </a:pPr>
            <a:r>
              <a:rPr lang="zh-CN" altLang="en-US" dirty="0">
                <a:latin typeface="华文中宋" pitchFamily="2" charset="-122"/>
                <a:ea typeface="华文中宋" pitchFamily="2" charset="-122"/>
              </a:rPr>
              <a:t>认清主要竞争对手和情况；</a:t>
            </a:r>
            <a:endParaRPr lang="en-US" altLang="zh-CN" dirty="0">
              <a:latin typeface="华文中宋" pitchFamily="2" charset="-122"/>
              <a:ea typeface="华文中宋" pitchFamily="2" charset="-122"/>
            </a:endParaRPr>
          </a:p>
          <a:p>
            <a:pPr>
              <a:buFont typeface="Calibri" pitchFamily="34" charset="0"/>
              <a:buAutoNum type="arabicPeriod"/>
              <a:defRPr/>
            </a:pPr>
            <a:endParaRPr lang="en-US" altLang="zh-CN" dirty="0">
              <a:latin typeface="华文中宋" pitchFamily="2" charset="-122"/>
              <a:ea typeface="华文中宋" pitchFamily="2" charset="-122"/>
            </a:endParaRPr>
          </a:p>
          <a:p>
            <a:pPr marL="120650" indent="-120650">
              <a:lnSpc>
                <a:spcPct val="60000"/>
              </a:lnSpc>
              <a:spcBef>
                <a:spcPct val="50000"/>
              </a:spcBef>
              <a:buClr>
                <a:srgbClr val="1F3F5F"/>
              </a:buClr>
              <a:defRPr/>
            </a:pPr>
            <a:endParaRPr lang="en-US" altLang="zh-CN" dirty="0">
              <a:solidFill>
                <a:srgbClr val="1C1C1C"/>
              </a:solidFill>
              <a:latin typeface="华文中宋" pitchFamily="2" charset="-122"/>
              <a:ea typeface="华文中宋" pitchFamily="2" charset="-122"/>
            </a:endParaRPr>
          </a:p>
        </p:txBody>
      </p:sp>
      <p:sp>
        <p:nvSpPr>
          <p:cNvPr id="8203" name="Rectangle 13"/>
          <p:cNvSpPr>
            <a:spLocks noChangeArrowheads="1"/>
          </p:cNvSpPr>
          <p:nvPr/>
        </p:nvSpPr>
        <p:spPr bwMode="auto">
          <a:xfrm>
            <a:off x="928688" y="1643063"/>
            <a:ext cx="3429000" cy="523875"/>
          </a:xfrm>
          <a:prstGeom prst="rect">
            <a:avLst/>
          </a:prstGeom>
          <a:noFill/>
          <a:ln w="9525" algn="ctr">
            <a:noFill/>
            <a:miter lim="800000"/>
            <a:headEnd/>
            <a:tailEnd/>
          </a:ln>
        </p:spPr>
        <p:txBody>
          <a:bodyPr>
            <a:spAutoFit/>
          </a:bodyPr>
          <a:lstStyle/>
          <a:p>
            <a:pPr eaLnBrk="0" hangingPunct="0"/>
            <a:r>
              <a:rPr lang="zh-CN" altLang="en-US" sz="2800" b="1">
                <a:solidFill>
                  <a:srgbClr val="FF0000"/>
                </a:solidFill>
                <a:latin typeface="华文中宋" pitchFamily="2" charset="-122"/>
                <a:ea typeface="华文中宋" pitchFamily="2" charset="-122"/>
              </a:rPr>
              <a:t>销售人员的天职</a:t>
            </a:r>
            <a:endParaRPr lang="en-US" altLang="zh-CN" sz="2800">
              <a:solidFill>
                <a:srgbClr val="FF0000"/>
              </a:solidFill>
              <a:latin typeface="华文中宋" pitchFamily="2" charset="-122"/>
              <a:ea typeface="华文中宋" pitchFamily="2" charset="-122"/>
            </a:endParaRPr>
          </a:p>
        </p:txBody>
      </p:sp>
      <p:sp>
        <p:nvSpPr>
          <p:cNvPr id="8204" name="AutoShape 14"/>
          <p:cNvSpPr>
            <a:spLocks noChangeArrowheads="1"/>
          </p:cNvSpPr>
          <p:nvPr/>
        </p:nvSpPr>
        <p:spPr bwMode="gray">
          <a:xfrm>
            <a:off x="3505200"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专业体现</a:t>
            </a:r>
            <a:endParaRPr lang="en-US" altLang="zh-CN" sz="1600">
              <a:solidFill>
                <a:schemeClr val="bg1"/>
              </a:solidFill>
            </a:endParaRPr>
          </a:p>
        </p:txBody>
      </p:sp>
      <p:sp>
        <p:nvSpPr>
          <p:cNvPr id="8205" name="AutoShape 15"/>
          <p:cNvSpPr>
            <a:spLocks noChangeArrowheads="1"/>
          </p:cNvSpPr>
          <p:nvPr/>
        </p:nvSpPr>
        <p:spPr bwMode="gray">
          <a:xfrm>
            <a:off x="1352550"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商务关系</a:t>
            </a:r>
            <a:endParaRPr lang="en-US" altLang="zh-CN" sz="1600">
              <a:solidFill>
                <a:schemeClr val="bg1"/>
              </a:solidFill>
            </a:endParaRPr>
          </a:p>
        </p:txBody>
      </p:sp>
      <p:sp>
        <p:nvSpPr>
          <p:cNvPr id="8206" name="Text Box 16"/>
          <p:cNvSpPr txBox="1">
            <a:spLocks noChangeArrowheads="1"/>
          </p:cNvSpPr>
          <p:nvPr/>
        </p:nvSpPr>
        <p:spPr bwMode="gray">
          <a:xfrm>
            <a:off x="3381375" y="3527425"/>
            <a:ext cx="2047875" cy="923925"/>
          </a:xfrm>
          <a:prstGeom prst="rect">
            <a:avLst/>
          </a:prstGeom>
          <a:noFill/>
          <a:ln w="9525">
            <a:noFill/>
            <a:miter lim="800000"/>
            <a:headEnd/>
            <a:tailEnd/>
          </a:ln>
        </p:spPr>
        <p:txBody>
          <a:bodyPr>
            <a:spAutoFit/>
          </a:bodyPr>
          <a:lstStyle/>
          <a:p>
            <a:pPr>
              <a:buFont typeface="Calibri" pitchFamily="34" charset="0"/>
              <a:buAutoNum type="arabicPeriod"/>
            </a:pPr>
            <a:r>
              <a:rPr lang="zh-CN" altLang="en-US">
                <a:latin typeface="华文中宋" pitchFamily="2" charset="-122"/>
                <a:ea typeface="华文中宋" pitchFamily="2" charset="-122"/>
              </a:rPr>
              <a:t>教育客户正确的认识</a:t>
            </a:r>
            <a:r>
              <a:rPr lang="en-US" altLang="zh-CN">
                <a:latin typeface="华文中宋" pitchFamily="2" charset="-122"/>
                <a:ea typeface="华文中宋" pitchFamily="2" charset="-122"/>
              </a:rPr>
              <a:t>ERP</a:t>
            </a:r>
            <a:r>
              <a:rPr lang="zh-CN" altLang="en-US">
                <a:latin typeface="华文中宋" pitchFamily="2" charset="-122"/>
                <a:ea typeface="华文中宋" pitchFamily="2" charset="-122"/>
              </a:rPr>
              <a:t>的价值</a:t>
            </a:r>
            <a:endParaRPr lang="en-US" altLang="zh-CN">
              <a:latin typeface="华文中宋" pitchFamily="2" charset="-122"/>
              <a:ea typeface="华文中宋" pitchFamily="2" charset="-122"/>
            </a:endParaRPr>
          </a:p>
          <a:p>
            <a:pPr>
              <a:buFont typeface="Calibri" pitchFamily="34" charset="0"/>
              <a:buAutoNum type="arabicPeriod"/>
            </a:pPr>
            <a:r>
              <a:rPr lang="zh-CN" altLang="en-US">
                <a:latin typeface="华文中宋" pitchFamily="2" charset="-122"/>
                <a:ea typeface="华文中宋" pitchFamily="2" charset="-122"/>
              </a:rPr>
              <a:t>教育客户选型</a:t>
            </a:r>
            <a:endParaRPr lang="zh-TW" altLang="en-US">
              <a:latin typeface="华文中宋" pitchFamily="2" charset="-122"/>
              <a:ea typeface="华文中宋" pitchFamily="2" charset="-122"/>
            </a:endParaRPr>
          </a:p>
        </p:txBody>
      </p:sp>
      <p:sp>
        <p:nvSpPr>
          <p:cNvPr id="8207" name="Text Box 17"/>
          <p:cNvSpPr txBox="1">
            <a:spLocks noChangeArrowheads="1"/>
          </p:cNvSpPr>
          <p:nvPr/>
        </p:nvSpPr>
        <p:spPr bwMode="gray">
          <a:xfrm>
            <a:off x="5514975" y="3071813"/>
            <a:ext cx="1884363" cy="1477962"/>
          </a:xfrm>
          <a:prstGeom prst="rect">
            <a:avLst/>
          </a:prstGeom>
          <a:noFill/>
          <a:ln w="9525">
            <a:noFill/>
            <a:miter lim="800000"/>
            <a:headEnd/>
            <a:tailEnd/>
          </a:ln>
        </p:spPr>
        <p:txBody>
          <a:bodyPr>
            <a:spAutoFit/>
          </a:bodyPr>
          <a:lstStyle/>
          <a:p>
            <a:r>
              <a:rPr lang="zh-CN" altLang="en-US">
                <a:latin typeface="华文中宋" pitchFamily="2" charset="-122"/>
                <a:ea typeface="华文中宋" pitchFamily="2" charset="-122"/>
              </a:rPr>
              <a:t>呈现高格</a:t>
            </a:r>
            <a:r>
              <a:rPr lang="en-US" altLang="zh-CN">
                <a:latin typeface="华文中宋" pitchFamily="2" charset="-122"/>
                <a:ea typeface="华文中宋" pitchFamily="2" charset="-122"/>
              </a:rPr>
              <a:t>ERP</a:t>
            </a:r>
          </a:p>
          <a:p>
            <a:r>
              <a:rPr lang="zh-CN" altLang="en-US">
                <a:latin typeface="华文中宋" pitchFamily="2" charset="-122"/>
                <a:ea typeface="华文中宋" pitchFamily="2" charset="-122"/>
              </a:rPr>
              <a:t>在客户方的价值！</a:t>
            </a:r>
            <a:endParaRPr lang="en-US" altLang="zh-CN">
              <a:latin typeface="华文中宋" pitchFamily="2" charset="-122"/>
              <a:ea typeface="华文中宋" pitchFamily="2" charset="-122"/>
            </a:endParaRPr>
          </a:p>
          <a:p>
            <a:pPr>
              <a:buFont typeface="Calibri" pitchFamily="34" charset="0"/>
              <a:buAutoNum type="arabicPeriod"/>
            </a:pPr>
            <a:r>
              <a:rPr lang="zh-CN" altLang="en-US">
                <a:latin typeface="华文中宋" pitchFamily="2" charset="-122"/>
                <a:ea typeface="华文中宋" pitchFamily="2" charset="-122"/>
              </a:rPr>
              <a:t>产品</a:t>
            </a:r>
            <a:endParaRPr lang="en-US" altLang="zh-CN">
              <a:latin typeface="华文中宋" pitchFamily="2" charset="-122"/>
              <a:ea typeface="华文中宋" pitchFamily="2" charset="-122"/>
            </a:endParaRPr>
          </a:p>
          <a:p>
            <a:pPr>
              <a:buFont typeface="Calibri" pitchFamily="34" charset="0"/>
              <a:buAutoNum type="arabicPeriod"/>
            </a:pPr>
            <a:r>
              <a:rPr lang="zh-CN" altLang="en-US">
                <a:latin typeface="华文中宋" pitchFamily="2" charset="-122"/>
                <a:ea typeface="华文中宋" pitchFamily="2" charset="-122"/>
              </a:rPr>
              <a:t>品牌</a:t>
            </a:r>
            <a:endParaRPr lang="en-US" altLang="zh-CN">
              <a:latin typeface="华文中宋" pitchFamily="2" charset="-122"/>
              <a:ea typeface="华文中宋" pitchFamily="2" charset="-122"/>
            </a:endParaRPr>
          </a:p>
          <a:p>
            <a:pPr>
              <a:buFont typeface="Calibri" pitchFamily="34" charset="0"/>
              <a:buAutoNum type="arabicPeriod"/>
            </a:pPr>
            <a:r>
              <a:rPr lang="zh-CN" altLang="en-US">
                <a:latin typeface="华文中宋" pitchFamily="2" charset="-122"/>
                <a:ea typeface="华文中宋" pitchFamily="2" charset="-122"/>
              </a:rPr>
              <a:t>愿景和希望</a:t>
            </a:r>
            <a:endParaRPr lang="en-US" altLang="zh-CN">
              <a:latin typeface="华文中宋" pitchFamily="2" charset="-122"/>
              <a:ea typeface="华文中宋" pitchFamily="2" charset="-122"/>
            </a:endParaRPr>
          </a:p>
        </p:txBody>
      </p:sp>
      <p:sp>
        <p:nvSpPr>
          <p:cNvPr id="8208" name="标题 16"/>
          <p:cNvSpPr>
            <a:spLocks noGrp="1"/>
          </p:cNvSpPr>
          <p:nvPr>
            <p:ph type="title"/>
          </p:nvPr>
        </p:nvSpPr>
        <p:spPr>
          <a:xfrm>
            <a:off x="0" y="0"/>
            <a:ext cx="8229600" cy="571500"/>
          </a:xfrm>
        </p:spPr>
        <p:txBody>
          <a:bodyPr/>
          <a:lstStyle/>
          <a:p>
            <a:pPr eaLnBrk="1" hangingPunct="1"/>
            <a:r>
              <a:rPr lang="zh-CN" altLang="en-US" sz="3600" dirty="0" smtClean="0"/>
              <a:t>核心</a:t>
            </a:r>
            <a:r>
              <a:rPr lang="en-US" altLang="zh-CN" sz="3600" dirty="0" smtClean="0"/>
              <a:t>1</a:t>
            </a:r>
            <a:r>
              <a:rPr lang="zh-CN" altLang="en-US" sz="3600" dirty="0" smtClean="0"/>
              <a:t>：</a:t>
            </a:r>
            <a:r>
              <a:rPr lang="zh-CN" sz="3600" dirty="0" smtClean="0"/>
              <a:t>销售人员的职责</a:t>
            </a:r>
            <a:endParaRPr lang="zh-CN" altLang="en-US" dirty="0" smtClean="0"/>
          </a:p>
        </p:txBody>
      </p:sp>
      <p:sp>
        <p:nvSpPr>
          <p:cNvPr id="8209" name="TextBox 17"/>
          <p:cNvSpPr txBox="1">
            <a:spLocks noChangeArrowheads="1"/>
          </p:cNvSpPr>
          <p:nvPr/>
        </p:nvSpPr>
        <p:spPr bwMode="auto">
          <a:xfrm>
            <a:off x="6929438" y="1047750"/>
            <a:ext cx="2143125" cy="523875"/>
          </a:xfrm>
          <a:prstGeom prst="rect">
            <a:avLst/>
          </a:prstGeom>
          <a:noFill/>
          <a:ln w="9525">
            <a:noFill/>
            <a:miter lim="800000"/>
            <a:headEnd/>
            <a:tailEnd/>
          </a:ln>
        </p:spPr>
        <p:txBody>
          <a:bodyPr>
            <a:spAutoFit/>
          </a:bodyPr>
          <a:lstStyle/>
          <a:p>
            <a:r>
              <a:rPr lang="zh-CN" altLang="en-US" sz="2800" b="1">
                <a:solidFill>
                  <a:srgbClr val="FF0000"/>
                </a:solidFill>
                <a:latin typeface="华文中宋" pitchFamily="2" charset="-122"/>
                <a:ea typeface="华文中宋" pitchFamily="2" charset="-122"/>
              </a:rPr>
              <a:t>美妙的合同！</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0" y="0"/>
            <a:ext cx="8229600" cy="571500"/>
          </a:xfrm>
        </p:spPr>
        <p:txBody>
          <a:bodyPr/>
          <a:lstStyle/>
          <a:p>
            <a:pPr eaLnBrk="1" hangingPunct="1"/>
            <a:r>
              <a:rPr lang="zh-CN" altLang="en-US" smtClean="0"/>
              <a:t>技巧</a:t>
            </a:r>
            <a:r>
              <a:rPr lang="en-US" altLang="zh-CN" smtClean="0"/>
              <a:t>2</a:t>
            </a:r>
            <a:r>
              <a:rPr lang="zh-CN" altLang="en-US" smtClean="0"/>
              <a:t>－竞争对手</a:t>
            </a:r>
            <a:r>
              <a:rPr lang="en-US" altLang="zh-CN" smtClean="0"/>
              <a:t>——</a:t>
            </a:r>
            <a:r>
              <a:rPr lang="zh-CN" altLang="en-US" smtClean="0"/>
              <a:t>同品牌公司</a:t>
            </a:r>
          </a:p>
        </p:txBody>
      </p:sp>
      <p:sp>
        <p:nvSpPr>
          <p:cNvPr id="3" name="内容占位符 2"/>
          <p:cNvSpPr>
            <a:spLocks noGrp="1"/>
          </p:cNvSpPr>
          <p:nvPr>
            <p:ph idx="1"/>
          </p:nvPr>
        </p:nvSpPr>
        <p:spPr>
          <a:xfrm>
            <a:off x="428625" y="1000125"/>
            <a:ext cx="8229600" cy="4525963"/>
          </a:xfrm>
        </p:spPr>
        <p:txBody>
          <a:bodyPr>
            <a:normAutofit fontScale="85000" lnSpcReduction="10000"/>
          </a:bodyPr>
          <a:lstStyle/>
          <a:p>
            <a:pPr marL="0" indent="0" eaLnBrk="1" hangingPunct="1">
              <a:buFont typeface="+mj-lt"/>
              <a:buNone/>
              <a:defRPr/>
            </a:pPr>
            <a:r>
              <a:rPr lang="zh-CN" altLang="en-US" dirty="0" smtClean="0"/>
              <a:t>总部所在地的研发优势并不适合分公司所在地。</a:t>
            </a:r>
            <a:endParaRPr lang="en-US" altLang="zh-CN" dirty="0" smtClean="0"/>
          </a:p>
          <a:p>
            <a:pPr marL="0" indent="0" eaLnBrk="1" hangingPunct="1">
              <a:buFont typeface="+mj-lt"/>
              <a:buNone/>
              <a:defRPr/>
            </a:pPr>
            <a:endParaRPr lang="en-US" altLang="zh-CN" dirty="0" smtClean="0"/>
          </a:p>
          <a:p>
            <a:pPr marL="0" indent="0" eaLnBrk="1" hangingPunct="1">
              <a:buFont typeface="+mj-lt"/>
              <a:buNone/>
              <a:defRPr/>
            </a:pPr>
            <a:r>
              <a:rPr lang="zh-CN" altLang="en-US" dirty="0" smtClean="0"/>
              <a:t>要掌握公司区别优势，并把我们的价值呈现给客户。</a:t>
            </a:r>
            <a:endParaRPr lang="en-US" altLang="zh-CN" dirty="0" smtClean="0"/>
          </a:p>
          <a:p>
            <a:pPr marL="0" indent="0" eaLnBrk="1" hangingPunct="1">
              <a:buFont typeface="+mj-lt"/>
              <a:buNone/>
              <a:defRPr/>
            </a:pPr>
            <a:endParaRPr lang="en-US" altLang="zh-CN" dirty="0" smtClean="0"/>
          </a:p>
          <a:p>
            <a:pPr marL="0" indent="0" eaLnBrk="1" hangingPunct="1">
              <a:defRPr/>
            </a:pPr>
            <a:r>
              <a:rPr lang="en-US" altLang="zh-CN" dirty="0" smtClean="0"/>
              <a:t>28</a:t>
            </a:r>
            <a:r>
              <a:rPr lang="zh-CN" altLang="en-US" dirty="0" smtClean="0"/>
              <a:t>年的台湾制造业领先的管理经验；</a:t>
            </a:r>
            <a:endParaRPr lang="en-US" altLang="zh-CN" dirty="0" smtClean="0"/>
          </a:p>
          <a:p>
            <a:pPr marL="0" indent="0" eaLnBrk="1" hangingPunct="1">
              <a:defRPr/>
            </a:pPr>
            <a:r>
              <a:rPr lang="zh-CN" altLang="en-US" dirty="0" smtClean="0"/>
              <a:t>产品的统一性，升级成本小；</a:t>
            </a:r>
            <a:endParaRPr lang="en-US" altLang="zh-CN" dirty="0" smtClean="0"/>
          </a:p>
          <a:p>
            <a:pPr marL="0" indent="0" eaLnBrk="1" hangingPunct="1">
              <a:defRPr/>
            </a:pPr>
            <a:r>
              <a:rPr lang="zh-CN" altLang="en-US" dirty="0" smtClean="0"/>
              <a:t>关键功能：如抛转关系图（还有多少，总结一下）</a:t>
            </a:r>
            <a:endParaRPr lang="en-US" altLang="zh-CN" dirty="0" smtClean="0"/>
          </a:p>
          <a:p>
            <a:pPr marL="0" indent="0" eaLnBrk="1" hangingPunct="1">
              <a:defRPr/>
            </a:pPr>
            <a:r>
              <a:rPr lang="zh-CN" altLang="en-US" dirty="0" smtClean="0"/>
              <a:t>由于统一的平台，满足二次个性开发需求更加迅速</a:t>
            </a:r>
            <a:endParaRPr lang="en-US" altLang="zh-CN" dirty="0" smtClean="0"/>
          </a:p>
          <a:p>
            <a:pPr marL="0" indent="0" eaLnBrk="1" hangingPunct="1">
              <a:defRPr/>
            </a:pPr>
            <a:endParaRPr lang="en-US" altLang="zh-CN" dirty="0" smtClean="0"/>
          </a:p>
        </p:txBody>
      </p:sp>
      <p:grpSp>
        <p:nvGrpSpPr>
          <p:cNvPr id="22532" name="Group 4"/>
          <p:cNvGrpSpPr>
            <a:grpSpLocks/>
          </p:cNvGrpSpPr>
          <p:nvPr/>
        </p:nvGrpSpPr>
        <p:grpSpPr bwMode="auto">
          <a:xfrm>
            <a:off x="7069138" y="4714875"/>
            <a:ext cx="1770062" cy="1771650"/>
            <a:chOff x="1307" y="1048"/>
            <a:chExt cx="1088" cy="1088"/>
          </a:xfrm>
        </p:grpSpPr>
        <p:sp>
          <p:nvSpPr>
            <p:cNvPr id="22537" name="Oval 5"/>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endParaRPr lang="zh-CN" altLang="en-US"/>
            </a:p>
          </p:txBody>
        </p:sp>
        <p:sp>
          <p:nvSpPr>
            <p:cNvPr id="22538" name="Oval 6"/>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endParaRPr lang="zh-CN" altLang="en-US"/>
            </a:p>
          </p:txBody>
        </p:sp>
        <p:sp>
          <p:nvSpPr>
            <p:cNvPr id="22539" name="Oval 7"/>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p:spPr>
          <p:txBody>
            <a:bodyPr wrap="none" anchor="ctr"/>
            <a:lstStyle/>
            <a:p>
              <a:endParaRPr lang="zh-CN" altLang="en-US"/>
            </a:p>
          </p:txBody>
        </p:sp>
      </p:grpSp>
      <p:grpSp>
        <p:nvGrpSpPr>
          <p:cNvPr id="22533" name="Group 16"/>
          <p:cNvGrpSpPr>
            <a:grpSpLocks/>
          </p:cNvGrpSpPr>
          <p:nvPr/>
        </p:nvGrpSpPr>
        <p:grpSpPr bwMode="auto">
          <a:xfrm>
            <a:off x="8140700" y="5214938"/>
            <a:ext cx="1003300" cy="1428750"/>
            <a:chOff x="4876" y="1969"/>
            <a:chExt cx="746" cy="1061"/>
          </a:xfrm>
        </p:grpSpPr>
        <p:sp>
          <p:nvSpPr>
            <p:cNvPr id="22535" name="Oval 17"/>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22536" name="Freeform 18"/>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miter lim="800000"/>
              <a:headEnd/>
              <a:tailEnd/>
            </a:ln>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pic>
        <p:nvPicPr>
          <p:cNvPr id="22534" name="Picture 22" descr="worldmap_ani8"/>
          <p:cNvPicPr>
            <a:picLocks noChangeAspect="1" noChangeArrowheads="1" noCrop="1"/>
          </p:cNvPicPr>
          <p:nvPr/>
        </p:nvPicPr>
        <p:blipFill>
          <a:blip r:embed="rId2" cstate="print">
            <a:lum bright="18000" contrast="42000"/>
            <a:grayscl/>
          </a:blip>
          <a:srcRect/>
          <a:stretch>
            <a:fillRect/>
          </a:stretch>
        </p:blipFill>
        <p:spPr bwMode="gray">
          <a:xfrm>
            <a:off x="357188" y="5357813"/>
            <a:ext cx="103028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技巧</a:t>
            </a:r>
            <a:r>
              <a:rPr lang="en-US" altLang="zh-CN" dirty="0" smtClean="0"/>
              <a:t>3</a:t>
            </a:r>
            <a:r>
              <a:rPr lang="zh-CN" altLang="en-US" dirty="0" smtClean="0"/>
              <a:t>－以退为进</a:t>
            </a:r>
            <a:endParaRPr lang="zh-CN" altLang="en-US" dirty="0"/>
          </a:p>
        </p:txBody>
      </p:sp>
      <p:sp>
        <p:nvSpPr>
          <p:cNvPr id="3" name="内容占位符 2"/>
          <p:cNvSpPr>
            <a:spLocks noGrp="1"/>
          </p:cNvSpPr>
          <p:nvPr>
            <p:ph idx="1"/>
          </p:nvPr>
        </p:nvSpPr>
        <p:spPr>
          <a:xfrm>
            <a:off x="428596" y="1214422"/>
            <a:ext cx="8229600" cy="5143536"/>
          </a:xfrm>
        </p:spPr>
        <p:txBody>
          <a:bodyPr>
            <a:normAutofit lnSpcReduction="10000"/>
          </a:bodyPr>
          <a:lstStyle/>
          <a:p>
            <a:r>
              <a:rPr lang="zh-CN" altLang="en-US" dirty="0" smtClean="0"/>
              <a:t>当第一次出击，所用的力量用完，而没有达到目标的时候。</a:t>
            </a:r>
            <a:endParaRPr lang="en-US" altLang="zh-CN" dirty="0" smtClean="0"/>
          </a:p>
          <a:p>
            <a:r>
              <a:rPr lang="zh-CN" altLang="en-US" dirty="0" smtClean="0"/>
              <a:t>我们就需要</a:t>
            </a:r>
            <a:endParaRPr lang="en-US" altLang="zh-CN" dirty="0" smtClean="0"/>
          </a:p>
          <a:p>
            <a:pPr lvl="1"/>
            <a:r>
              <a:rPr lang="zh-CN" altLang="en-US" dirty="0" smtClean="0"/>
              <a:t>把剑收回来，重新积蓄力量；</a:t>
            </a:r>
            <a:endParaRPr lang="en-US" altLang="zh-CN" dirty="0" smtClean="0"/>
          </a:p>
          <a:p>
            <a:pPr lvl="1"/>
            <a:r>
              <a:rPr lang="zh-CN" altLang="en-US" dirty="0" smtClean="0"/>
              <a:t>不要让对方退出洽谈。</a:t>
            </a:r>
            <a:endParaRPr lang="en-US" altLang="zh-CN" dirty="0" smtClean="0"/>
          </a:p>
          <a:p>
            <a:pPr lvl="1">
              <a:buNone/>
            </a:pPr>
            <a:endParaRPr lang="en-US" altLang="zh-CN" dirty="0" smtClean="0"/>
          </a:p>
          <a:p>
            <a:pPr lvl="1" indent="-971550">
              <a:buNone/>
            </a:pPr>
            <a:r>
              <a:rPr lang="zh-CN" altLang="en-US" dirty="0" smtClean="0"/>
              <a:t>这个时候可以采用以退为进的方法：</a:t>
            </a:r>
            <a:endParaRPr lang="en-US" altLang="zh-CN" dirty="0" smtClean="0"/>
          </a:p>
          <a:p>
            <a:pPr marL="514350" lvl="1">
              <a:buFont typeface="+mj-lt"/>
              <a:buAutoNum type="arabicPeriod"/>
            </a:pPr>
            <a:r>
              <a:rPr lang="zh-CN" altLang="en-US" dirty="0" smtClean="0"/>
              <a:t>重新和客户一起分析，那些影响结果的因素没有获得认同，</a:t>
            </a:r>
            <a:endParaRPr lang="en-US" altLang="zh-CN" dirty="0" smtClean="0"/>
          </a:p>
          <a:p>
            <a:pPr marL="514350" lvl="1">
              <a:buFont typeface="+mj-lt"/>
              <a:buAutoNum type="arabicPeriod"/>
            </a:pPr>
            <a:r>
              <a:rPr lang="zh-CN" altLang="en-US" dirty="0" smtClean="0"/>
              <a:t>并就这些因素，进行第二次讲解。</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Documents and Settings\Don\桌面\120I93602-18.jpg"/>
          <p:cNvPicPr>
            <a:picLocks noChangeAspect="1" noChangeArrowheads="1"/>
          </p:cNvPicPr>
          <p:nvPr/>
        </p:nvPicPr>
        <p:blipFill>
          <a:blip r:embed="rId3" cstate="print"/>
          <a:srcRect l="17664" t="6782" r="33468" b="14468"/>
          <a:stretch>
            <a:fillRect/>
          </a:stretch>
        </p:blipFill>
        <p:spPr bwMode="auto">
          <a:xfrm rot="6586440">
            <a:off x="3344616" y="-632166"/>
            <a:ext cx="2435960" cy="8904633"/>
          </a:xfrm>
          <a:prstGeom prst="rect">
            <a:avLst/>
          </a:prstGeom>
          <a:noFill/>
        </p:spPr>
      </p:pic>
      <p:sp>
        <p:nvSpPr>
          <p:cNvPr id="104456" name="Text Box 8"/>
          <p:cNvSpPr txBox="1">
            <a:spLocks noChangeArrowheads="1"/>
          </p:cNvSpPr>
          <p:nvPr/>
        </p:nvSpPr>
        <p:spPr bwMode="gray">
          <a:xfrm>
            <a:off x="6286512" y="1857364"/>
            <a:ext cx="1019175" cy="366713"/>
          </a:xfrm>
          <a:prstGeom prst="rect">
            <a:avLst/>
          </a:prstGeom>
          <a:noFill/>
          <a:ln w="9525" algn="ctr">
            <a:noFill/>
            <a:miter lim="800000"/>
            <a:headEnd/>
            <a:tailEnd/>
          </a:ln>
        </p:spPr>
        <p:txBody>
          <a:bodyPr>
            <a:spAutoFit/>
          </a:bodyPr>
          <a:lstStyle/>
          <a:p>
            <a:pPr algn="ctr" eaLnBrk="0" hangingPunct="0">
              <a:spcBef>
                <a:spcPct val="50000"/>
              </a:spcBef>
            </a:pPr>
            <a:r>
              <a:rPr lang="zh-CN" altLang="en-US" b="1" dirty="0" smtClean="0"/>
              <a:t>价值</a:t>
            </a:r>
            <a:r>
              <a:rPr lang="en-US" altLang="zh-CN" b="1" dirty="0" smtClean="0"/>
              <a:t>1</a:t>
            </a:r>
            <a:endParaRPr lang="en-US" altLang="zh-CN" b="1" dirty="0"/>
          </a:p>
        </p:txBody>
      </p:sp>
      <p:sp>
        <p:nvSpPr>
          <p:cNvPr id="104457" name="Text Box 9"/>
          <p:cNvSpPr txBox="1">
            <a:spLocks noChangeArrowheads="1"/>
          </p:cNvSpPr>
          <p:nvPr/>
        </p:nvSpPr>
        <p:spPr bwMode="gray">
          <a:xfrm>
            <a:off x="4786314" y="1857364"/>
            <a:ext cx="1019175" cy="366713"/>
          </a:xfrm>
          <a:prstGeom prst="rect">
            <a:avLst/>
          </a:prstGeom>
          <a:noFill/>
          <a:ln w="9525" algn="ctr">
            <a:noFill/>
            <a:miter lim="800000"/>
            <a:headEnd/>
            <a:tailEnd/>
          </a:ln>
        </p:spPr>
        <p:txBody>
          <a:bodyPr>
            <a:spAutoFit/>
          </a:bodyPr>
          <a:lstStyle/>
          <a:p>
            <a:pPr algn="ctr" eaLnBrk="0" hangingPunct="0">
              <a:spcBef>
                <a:spcPct val="50000"/>
              </a:spcBef>
            </a:pPr>
            <a:r>
              <a:rPr lang="zh-CN" altLang="en-US" b="1" dirty="0" smtClean="0"/>
              <a:t>价值</a:t>
            </a:r>
            <a:r>
              <a:rPr lang="en-US" altLang="zh-CN" b="1" dirty="0" smtClean="0"/>
              <a:t>2</a:t>
            </a:r>
            <a:endParaRPr lang="en-US" altLang="zh-CN" b="1" dirty="0"/>
          </a:p>
        </p:txBody>
      </p:sp>
      <p:sp>
        <p:nvSpPr>
          <p:cNvPr id="104458" name="Text Box 10"/>
          <p:cNvSpPr txBox="1">
            <a:spLocks noChangeArrowheads="1"/>
          </p:cNvSpPr>
          <p:nvPr/>
        </p:nvSpPr>
        <p:spPr bwMode="gray">
          <a:xfrm>
            <a:off x="3444875" y="1849438"/>
            <a:ext cx="1019175" cy="366712"/>
          </a:xfrm>
          <a:prstGeom prst="rect">
            <a:avLst/>
          </a:prstGeom>
          <a:noFill/>
          <a:ln w="9525" algn="ctr">
            <a:noFill/>
            <a:miter lim="800000"/>
            <a:headEnd/>
            <a:tailEnd/>
          </a:ln>
        </p:spPr>
        <p:txBody>
          <a:bodyPr>
            <a:spAutoFit/>
          </a:bodyPr>
          <a:lstStyle/>
          <a:p>
            <a:pPr algn="ctr" eaLnBrk="0" hangingPunct="0">
              <a:spcBef>
                <a:spcPct val="50000"/>
              </a:spcBef>
            </a:pPr>
            <a:r>
              <a:rPr lang="zh-CN" altLang="en-US" b="1" dirty="0" smtClean="0"/>
              <a:t>价值</a:t>
            </a:r>
            <a:r>
              <a:rPr lang="en-US" altLang="zh-CN" b="1" dirty="0" smtClean="0"/>
              <a:t>3</a:t>
            </a:r>
            <a:endParaRPr lang="en-US" altLang="zh-CN" b="1" dirty="0"/>
          </a:p>
        </p:txBody>
      </p:sp>
      <p:sp>
        <p:nvSpPr>
          <p:cNvPr id="104459" name="Text Box 11"/>
          <p:cNvSpPr txBox="1">
            <a:spLocks noChangeArrowheads="1"/>
          </p:cNvSpPr>
          <p:nvPr/>
        </p:nvSpPr>
        <p:spPr bwMode="gray">
          <a:xfrm>
            <a:off x="1296981" y="1847841"/>
            <a:ext cx="1019175" cy="366713"/>
          </a:xfrm>
          <a:prstGeom prst="rect">
            <a:avLst/>
          </a:prstGeom>
          <a:noFill/>
          <a:ln w="9525" algn="ctr">
            <a:noFill/>
            <a:miter lim="800000"/>
            <a:headEnd/>
            <a:tailEnd/>
          </a:ln>
        </p:spPr>
        <p:txBody>
          <a:bodyPr>
            <a:spAutoFit/>
          </a:bodyPr>
          <a:lstStyle/>
          <a:p>
            <a:pPr algn="ctr" eaLnBrk="0" hangingPunct="0">
              <a:spcBef>
                <a:spcPct val="50000"/>
              </a:spcBef>
            </a:pPr>
            <a:r>
              <a:rPr lang="zh-CN" altLang="en-US" b="1" dirty="0" smtClean="0"/>
              <a:t>价值</a:t>
            </a:r>
            <a:r>
              <a:rPr lang="en-US" altLang="zh-CN" b="1" dirty="0" smtClean="0"/>
              <a:t>17</a:t>
            </a:r>
            <a:endParaRPr lang="en-US" altLang="zh-CN" b="1" dirty="0"/>
          </a:p>
        </p:txBody>
      </p:sp>
      <p:sp>
        <p:nvSpPr>
          <p:cNvPr id="104460" name="Text Box 12"/>
          <p:cNvSpPr txBox="1">
            <a:spLocks noChangeArrowheads="1"/>
          </p:cNvSpPr>
          <p:nvPr/>
        </p:nvSpPr>
        <p:spPr bwMode="gray">
          <a:xfrm>
            <a:off x="2285984" y="1844666"/>
            <a:ext cx="1019175" cy="366713"/>
          </a:xfrm>
          <a:prstGeom prst="rect">
            <a:avLst/>
          </a:prstGeom>
          <a:noFill/>
          <a:ln w="9525" algn="ctr">
            <a:noFill/>
            <a:miter lim="800000"/>
            <a:headEnd/>
            <a:tailEnd/>
          </a:ln>
        </p:spPr>
        <p:txBody>
          <a:bodyPr>
            <a:spAutoFit/>
          </a:bodyPr>
          <a:lstStyle/>
          <a:p>
            <a:pPr algn="ctr" eaLnBrk="0" hangingPunct="0">
              <a:spcBef>
                <a:spcPct val="50000"/>
              </a:spcBef>
            </a:pPr>
            <a:r>
              <a:rPr lang="en-US" altLang="zh-CN" b="1" dirty="0" smtClean="0"/>
              <a:t>……</a:t>
            </a:r>
            <a:endParaRPr lang="en-US" altLang="zh-CN" b="1" dirty="0"/>
          </a:p>
        </p:txBody>
      </p:sp>
      <p:sp>
        <p:nvSpPr>
          <p:cNvPr id="104461" name="Text Box 13"/>
          <p:cNvSpPr txBox="1">
            <a:spLocks noChangeArrowheads="1"/>
          </p:cNvSpPr>
          <p:nvPr/>
        </p:nvSpPr>
        <p:spPr bwMode="gray">
          <a:xfrm>
            <a:off x="357158" y="3501026"/>
            <a:ext cx="1477221" cy="400110"/>
          </a:xfrm>
          <a:prstGeom prst="rect">
            <a:avLst/>
          </a:prstGeom>
          <a:solidFill>
            <a:schemeClr val="accent3">
              <a:lumMod val="20000"/>
              <a:lumOff val="80000"/>
            </a:schemeClr>
          </a:solidFill>
          <a:ln w="9525" algn="ctr">
            <a:solidFill>
              <a:schemeClr val="bg1">
                <a:lumMod val="65000"/>
              </a:schemeClr>
            </a:solidFill>
            <a:miter lim="800000"/>
            <a:headEnd/>
            <a:tailEnd/>
          </a:ln>
          <a:effectLst>
            <a:innerShdw blurRad="63500" dist="50800" dir="2700000">
              <a:prstClr val="black">
                <a:alpha val="50000"/>
              </a:prstClr>
            </a:innerShdw>
          </a:effectLst>
        </p:spPr>
        <p:txBody>
          <a:bodyPr wrap="square">
            <a:spAutoFit/>
          </a:bodyPr>
          <a:lstStyle/>
          <a:p>
            <a:pPr>
              <a:spcBef>
                <a:spcPct val="50000"/>
              </a:spcBef>
            </a:pPr>
            <a:r>
              <a:rPr lang="zh-CN" altLang="en-US" sz="2000" dirty="0" smtClean="0">
                <a:latin typeface="华文中宋" pitchFamily="2" charset="-122"/>
                <a:ea typeface="华文中宋" pitchFamily="2" charset="-122"/>
              </a:rPr>
              <a:t>认真、刻苦</a:t>
            </a:r>
            <a:endParaRPr lang="en-US" altLang="zh-CN" sz="2000" dirty="0">
              <a:latin typeface="华文中宋" pitchFamily="2" charset="-122"/>
              <a:ea typeface="华文中宋" pitchFamily="2" charset="-122"/>
            </a:endParaRPr>
          </a:p>
        </p:txBody>
      </p:sp>
      <p:sp>
        <p:nvSpPr>
          <p:cNvPr id="104462" name="Text Box 14"/>
          <p:cNvSpPr txBox="1">
            <a:spLocks noChangeArrowheads="1"/>
          </p:cNvSpPr>
          <p:nvPr/>
        </p:nvSpPr>
        <p:spPr bwMode="gray">
          <a:xfrm>
            <a:off x="1334929" y="4047126"/>
            <a:ext cx="1216194" cy="400110"/>
          </a:xfrm>
          <a:prstGeom prst="rect">
            <a:avLst/>
          </a:prstGeom>
          <a:solidFill>
            <a:schemeClr val="accent3">
              <a:lumMod val="20000"/>
              <a:lumOff val="80000"/>
            </a:schemeClr>
          </a:solidFill>
          <a:ln w="9525" algn="ctr">
            <a:solidFill>
              <a:schemeClr val="bg1">
                <a:lumMod val="65000"/>
              </a:schemeClr>
            </a:solidFill>
            <a:miter lim="800000"/>
            <a:headEnd/>
            <a:tailEnd/>
          </a:ln>
          <a:effectLst>
            <a:innerShdw blurRad="63500" dist="50800" dir="2700000">
              <a:prstClr val="black">
                <a:alpha val="50000"/>
              </a:prstClr>
            </a:innerShdw>
          </a:effectLst>
        </p:spPr>
        <p:txBody>
          <a:bodyPr wrap="square">
            <a:spAutoFit/>
          </a:bodyPr>
          <a:lstStyle/>
          <a:p>
            <a:pPr>
              <a:spcBef>
                <a:spcPct val="50000"/>
              </a:spcBef>
            </a:pPr>
            <a:r>
              <a:rPr lang="zh-CN" altLang="en-US" sz="2000" dirty="0" smtClean="0">
                <a:latin typeface="华文中宋" pitchFamily="2" charset="-122"/>
                <a:ea typeface="华文中宋" pitchFamily="2" charset="-122"/>
              </a:rPr>
              <a:t>专业知识</a:t>
            </a:r>
            <a:endParaRPr lang="en-US" altLang="zh-CN" sz="2000" dirty="0" smtClean="0">
              <a:latin typeface="华文中宋" pitchFamily="2" charset="-122"/>
              <a:ea typeface="华文中宋" pitchFamily="2" charset="-122"/>
            </a:endParaRPr>
          </a:p>
        </p:txBody>
      </p:sp>
      <p:sp>
        <p:nvSpPr>
          <p:cNvPr id="104463" name="Text Box 15"/>
          <p:cNvSpPr txBox="1">
            <a:spLocks noChangeArrowheads="1"/>
          </p:cNvSpPr>
          <p:nvPr/>
        </p:nvSpPr>
        <p:spPr bwMode="gray">
          <a:xfrm>
            <a:off x="2387441" y="4678951"/>
            <a:ext cx="1216194" cy="400110"/>
          </a:xfrm>
          <a:prstGeom prst="rect">
            <a:avLst/>
          </a:prstGeom>
          <a:solidFill>
            <a:schemeClr val="accent3">
              <a:lumMod val="20000"/>
              <a:lumOff val="80000"/>
            </a:schemeClr>
          </a:solidFill>
          <a:ln w="9525" algn="ctr">
            <a:solidFill>
              <a:schemeClr val="bg1">
                <a:lumMod val="65000"/>
              </a:schemeClr>
            </a:solidFill>
            <a:miter lim="800000"/>
            <a:headEnd/>
            <a:tailEnd/>
          </a:ln>
          <a:effectLst>
            <a:innerShdw blurRad="63500" dist="50800" dir="2700000">
              <a:prstClr val="black">
                <a:alpha val="50000"/>
              </a:prstClr>
            </a:innerShdw>
          </a:effectLst>
        </p:spPr>
        <p:txBody>
          <a:bodyPr wrap="square">
            <a:spAutoFit/>
          </a:bodyPr>
          <a:lstStyle/>
          <a:p>
            <a:pPr>
              <a:spcBef>
                <a:spcPct val="50000"/>
              </a:spcBef>
            </a:pPr>
            <a:r>
              <a:rPr lang="zh-CN" altLang="en-US" sz="2000" dirty="0" smtClean="0">
                <a:latin typeface="华文中宋" pitchFamily="2" charset="-122"/>
                <a:ea typeface="华文中宋" pitchFamily="2" charset="-122"/>
              </a:rPr>
              <a:t>关键环节</a:t>
            </a:r>
            <a:endParaRPr lang="en-US" altLang="zh-CN" sz="2000" dirty="0">
              <a:latin typeface="华文中宋" pitchFamily="2" charset="-122"/>
              <a:ea typeface="华文中宋" pitchFamily="2" charset="-122"/>
            </a:endParaRPr>
          </a:p>
        </p:txBody>
      </p:sp>
      <p:sp>
        <p:nvSpPr>
          <p:cNvPr id="104464" name="Text Box 16"/>
          <p:cNvSpPr txBox="1">
            <a:spLocks noChangeArrowheads="1"/>
          </p:cNvSpPr>
          <p:nvPr/>
        </p:nvSpPr>
        <p:spPr bwMode="gray">
          <a:xfrm>
            <a:off x="3739991" y="5309188"/>
            <a:ext cx="1216194" cy="400110"/>
          </a:xfrm>
          <a:prstGeom prst="rect">
            <a:avLst/>
          </a:prstGeom>
          <a:solidFill>
            <a:schemeClr val="accent3">
              <a:lumMod val="20000"/>
              <a:lumOff val="80000"/>
            </a:schemeClr>
          </a:solidFill>
          <a:ln w="9525" algn="ctr">
            <a:solidFill>
              <a:schemeClr val="bg1">
                <a:lumMod val="65000"/>
              </a:schemeClr>
            </a:solidFill>
            <a:miter lim="800000"/>
            <a:headEnd/>
            <a:tailEnd/>
          </a:ln>
          <a:effectLst>
            <a:innerShdw blurRad="63500" dist="50800" dir="2700000">
              <a:prstClr val="black">
                <a:alpha val="50000"/>
              </a:prstClr>
            </a:innerShdw>
          </a:effectLst>
        </p:spPr>
        <p:txBody>
          <a:bodyPr wrap="square">
            <a:spAutoFit/>
          </a:bodyPr>
          <a:lstStyle/>
          <a:p>
            <a:pPr>
              <a:spcBef>
                <a:spcPct val="50000"/>
              </a:spcBef>
            </a:pPr>
            <a:r>
              <a:rPr lang="zh-CN" altLang="en-US" sz="2000" dirty="0" smtClean="0">
                <a:latin typeface="华文中宋" pitchFamily="2" charset="-122"/>
                <a:ea typeface="华文中宋" pitchFamily="2" charset="-122"/>
              </a:rPr>
              <a:t>真诚坦然</a:t>
            </a:r>
            <a:endParaRPr lang="en-US" altLang="zh-CN" sz="2000" dirty="0">
              <a:latin typeface="华文中宋" pitchFamily="2" charset="-122"/>
              <a:ea typeface="华文中宋" pitchFamily="2" charset="-122"/>
            </a:endParaRPr>
          </a:p>
        </p:txBody>
      </p:sp>
      <p:sp>
        <p:nvSpPr>
          <p:cNvPr id="104465" name="Text Box 17"/>
          <p:cNvSpPr txBox="1">
            <a:spLocks noChangeArrowheads="1"/>
          </p:cNvSpPr>
          <p:nvPr/>
        </p:nvSpPr>
        <p:spPr bwMode="gray">
          <a:xfrm>
            <a:off x="5220131" y="5917188"/>
            <a:ext cx="1495009" cy="400110"/>
          </a:xfrm>
          <a:prstGeom prst="rect">
            <a:avLst/>
          </a:prstGeom>
          <a:solidFill>
            <a:schemeClr val="accent3">
              <a:lumMod val="20000"/>
              <a:lumOff val="80000"/>
            </a:schemeClr>
          </a:solidFill>
          <a:ln w="9525" algn="ctr">
            <a:solidFill>
              <a:schemeClr val="bg1">
                <a:lumMod val="65000"/>
              </a:schemeClr>
            </a:solidFill>
            <a:miter lim="800000"/>
            <a:headEnd/>
            <a:tailEnd/>
          </a:ln>
          <a:effectLst>
            <a:innerShdw blurRad="63500" dist="50800" dir="2700000">
              <a:prstClr val="black">
                <a:alpha val="50000"/>
              </a:prstClr>
            </a:innerShdw>
          </a:effectLst>
        </p:spPr>
        <p:txBody>
          <a:bodyPr wrap="square">
            <a:spAutoFit/>
          </a:bodyPr>
          <a:lstStyle/>
          <a:p>
            <a:pPr>
              <a:spcBef>
                <a:spcPct val="50000"/>
              </a:spcBef>
            </a:pPr>
            <a:r>
              <a:rPr lang="zh-CN" altLang="en-US" sz="2000" dirty="0" smtClean="0">
                <a:latin typeface="华文中宋" pitchFamily="2" charset="-122"/>
                <a:ea typeface="华文中宋" pitchFamily="2" charset="-122"/>
              </a:rPr>
              <a:t>形像、谈吐</a:t>
            </a:r>
            <a:endParaRPr lang="en-US" altLang="zh-CN" sz="2000" dirty="0">
              <a:latin typeface="华文中宋" pitchFamily="2" charset="-122"/>
              <a:ea typeface="华文中宋" pitchFamily="2" charset="-122"/>
            </a:endParaRPr>
          </a:p>
        </p:txBody>
      </p:sp>
      <p:cxnSp>
        <p:nvCxnSpPr>
          <p:cNvPr id="104466" name="AutoShape 18"/>
          <p:cNvCxnSpPr>
            <a:cxnSpLocks noChangeShapeType="1"/>
            <a:endCxn id="104461" idx="0"/>
          </p:cNvCxnSpPr>
          <p:nvPr/>
        </p:nvCxnSpPr>
        <p:spPr bwMode="gray">
          <a:xfrm rot="5400000">
            <a:off x="1052019" y="2777425"/>
            <a:ext cx="767352" cy="679851"/>
          </a:xfrm>
          <a:prstGeom prst="bentConnector3">
            <a:avLst>
              <a:gd name="adj1" fmla="val 50000"/>
            </a:avLst>
          </a:prstGeom>
          <a:noFill/>
          <a:ln w="9525">
            <a:solidFill>
              <a:srgbClr val="1C1C1C"/>
            </a:solidFill>
            <a:miter lim="800000"/>
            <a:headEnd/>
            <a:tailEnd/>
          </a:ln>
        </p:spPr>
      </p:cxnSp>
      <p:cxnSp>
        <p:nvCxnSpPr>
          <p:cNvPr id="104467" name="AutoShape 19"/>
          <p:cNvCxnSpPr>
            <a:cxnSpLocks noChangeShapeType="1"/>
            <a:endCxn id="104462" idx="0"/>
          </p:cNvCxnSpPr>
          <p:nvPr/>
        </p:nvCxnSpPr>
        <p:spPr bwMode="gray">
          <a:xfrm rot="5400000">
            <a:off x="1930870" y="3171282"/>
            <a:ext cx="888001" cy="863687"/>
          </a:xfrm>
          <a:prstGeom prst="bentConnector3">
            <a:avLst>
              <a:gd name="adj1" fmla="val 50000"/>
            </a:avLst>
          </a:prstGeom>
          <a:noFill/>
          <a:ln w="9525">
            <a:solidFill>
              <a:srgbClr val="1C1C1C"/>
            </a:solidFill>
            <a:miter lim="800000"/>
            <a:headEnd/>
            <a:tailEnd/>
          </a:ln>
        </p:spPr>
      </p:cxnSp>
      <p:cxnSp>
        <p:nvCxnSpPr>
          <p:cNvPr id="104468" name="AutoShape 20"/>
          <p:cNvCxnSpPr>
            <a:cxnSpLocks noChangeShapeType="1"/>
            <a:endCxn id="104463" idx="0"/>
          </p:cNvCxnSpPr>
          <p:nvPr/>
        </p:nvCxnSpPr>
        <p:spPr bwMode="gray">
          <a:xfrm rot="5400000">
            <a:off x="2957975" y="3679288"/>
            <a:ext cx="1037226" cy="962100"/>
          </a:xfrm>
          <a:prstGeom prst="bentConnector3">
            <a:avLst>
              <a:gd name="adj1" fmla="val 50000"/>
            </a:avLst>
          </a:prstGeom>
          <a:noFill/>
          <a:ln w="9525">
            <a:solidFill>
              <a:srgbClr val="1C1C1C"/>
            </a:solidFill>
            <a:miter lim="800000"/>
            <a:headEnd/>
            <a:tailEnd/>
          </a:ln>
        </p:spPr>
      </p:cxnSp>
      <p:cxnSp>
        <p:nvCxnSpPr>
          <p:cNvPr id="104469" name="AutoShape 21"/>
          <p:cNvCxnSpPr>
            <a:cxnSpLocks noChangeShapeType="1"/>
            <a:endCxn id="104464" idx="0"/>
          </p:cNvCxnSpPr>
          <p:nvPr/>
        </p:nvCxnSpPr>
        <p:spPr bwMode="gray">
          <a:xfrm rot="5400000">
            <a:off x="4266876" y="4281738"/>
            <a:ext cx="1108663" cy="946237"/>
          </a:xfrm>
          <a:prstGeom prst="bentConnector3">
            <a:avLst>
              <a:gd name="adj1" fmla="val 50000"/>
            </a:avLst>
          </a:prstGeom>
          <a:noFill/>
          <a:ln w="9525">
            <a:solidFill>
              <a:srgbClr val="1C1C1C"/>
            </a:solidFill>
            <a:miter lim="800000"/>
            <a:headEnd/>
            <a:tailEnd/>
          </a:ln>
        </p:spPr>
      </p:cxnSp>
      <p:cxnSp>
        <p:nvCxnSpPr>
          <p:cNvPr id="104470" name="AutoShape 22"/>
          <p:cNvCxnSpPr>
            <a:cxnSpLocks noChangeShapeType="1"/>
            <a:endCxn id="104465" idx="0"/>
          </p:cNvCxnSpPr>
          <p:nvPr/>
        </p:nvCxnSpPr>
        <p:spPr bwMode="gray">
          <a:xfrm rot="5400000">
            <a:off x="5918831" y="4978003"/>
            <a:ext cx="987990" cy="890380"/>
          </a:xfrm>
          <a:prstGeom prst="bentConnector3">
            <a:avLst>
              <a:gd name="adj1" fmla="val 50000"/>
            </a:avLst>
          </a:prstGeom>
          <a:noFill/>
          <a:ln w="9525">
            <a:solidFill>
              <a:srgbClr val="1C1C1C"/>
            </a:solidFill>
            <a:miter lim="800000"/>
            <a:headEnd/>
            <a:tailEnd/>
          </a:ln>
        </p:spPr>
      </p:cxnSp>
      <p:sp>
        <p:nvSpPr>
          <p:cNvPr id="104471" name="AutoShape 23"/>
          <p:cNvSpPr>
            <a:spLocks noChangeArrowheads="1"/>
          </p:cNvSpPr>
          <p:nvPr/>
        </p:nvSpPr>
        <p:spPr bwMode="gray">
          <a:xfrm>
            <a:off x="6397625" y="2287593"/>
            <a:ext cx="630238" cy="1927225"/>
          </a:xfrm>
          <a:prstGeom prst="can">
            <a:avLst>
              <a:gd name="adj" fmla="val 2796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a:p>
        </p:txBody>
      </p:sp>
      <p:sp>
        <p:nvSpPr>
          <p:cNvPr id="104472" name="AutoShape 24"/>
          <p:cNvSpPr>
            <a:spLocks noChangeArrowheads="1"/>
          </p:cNvSpPr>
          <p:nvPr/>
        </p:nvSpPr>
        <p:spPr bwMode="gray">
          <a:xfrm>
            <a:off x="5046663" y="2236788"/>
            <a:ext cx="495300" cy="1597025"/>
          </a:xfrm>
          <a:prstGeom prst="can">
            <a:avLst>
              <a:gd name="adj" fmla="val 27452"/>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a:p>
        </p:txBody>
      </p:sp>
      <p:sp>
        <p:nvSpPr>
          <p:cNvPr id="104473" name="AutoShape 25"/>
          <p:cNvSpPr>
            <a:spLocks noChangeArrowheads="1"/>
          </p:cNvSpPr>
          <p:nvPr/>
        </p:nvSpPr>
        <p:spPr bwMode="gray">
          <a:xfrm>
            <a:off x="3757613" y="2233613"/>
            <a:ext cx="400050" cy="1169987"/>
          </a:xfrm>
          <a:prstGeom prst="can">
            <a:avLst>
              <a:gd name="adj" fmla="val 28244"/>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a:p>
        </p:txBody>
      </p:sp>
      <p:sp>
        <p:nvSpPr>
          <p:cNvPr id="104474" name="AutoShape 26"/>
          <p:cNvSpPr>
            <a:spLocks noChangeArrowheads="1"/>
          </p:cNvSpPr>
          <p:nvPr/>
        </p:nvSpPr>
        <p:spPr bwMode="gray">
          <a:xfrm>
            <a:off x="2659063" y="2241550"/>
            <a:ext cx="295275" cy="766763"/>
          </a:xfrm>
          <a:prstGeom prst="can">
            <a:avLst>
              <a:gd name="adj" fmla="val 23708"/>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a:p>
        </p:txBody>
      </p:sp>
      <p:sp>
        <p:nvSpPr>
          <p:cNvPr id="104475" name="AutoShape 27"/>
          <p:cNvSpPr>
            <a:spLocks noChangeArrowheads="1"/>
          </p:cNvSpPr>
          <p:nvPr/>
        </p:nvSpPr>
        <p:spPr bwMode="gray">
          <a:xfrm>
            <a:off x="1649413" y="2243138"/>
            <a:ext cx="252412" cy="398462"/>
          </a:xfrm>
          <a:prstGeom prst="can">
            <a:avLst>
              <a:gd name="adj" fmla="val 26800"/>
            </a:avLst>
          </a:prstGeom>
          <a:gradFill rotWithShape="1">
            <a:gsLst>
              <a:gs pos="0">
                <a:srgbClr val="F0B728"/>
              </a:gs>
              <a:gs pos="50000">
                <a:srgbClr val="FAE5B2"/>
              </a:gs>
              <a:gs pos="100000">
                <a:srgbClr val="F0B728"/>
              </a:gs>
            </a:gsLst>
            <a:lin ang="0" scaled="1"/>
          </a:gradFill>
          <a:ln w="9525">
            <a:noFill/>
            <a:round/>
            <a:headEnd/>
            <a:tailEnd/>
          </a:ln>
        </p:spPr>
        <p:txBody>
          <a:bodyPr wrap="none" anchor="ctr"/>
          <a:lstStyle/>
          <a:p>
            <a:endParaRPr lang="zh-CN" altLang="en-US"/>
          </a:p>
        </p:txBody>
      </p:sp>
      <p:sp>
        <p:nvSpPr>
          <p:cNvPr id="60" name="TextBox 59"/>
          <p:cNvSpPr txBox="1"/>
          <p:nvPr/>
        </p:nvSpPr>
        <p:spPr>
          <a:xfrm rot="1194664">
            <a:off x="2715588" y="4004764"/>
            <a:ext cx="5735439" cy="461665"/>
          </a:xfrm>
          <a:prstGeom prst="rect">
            <a:avLst/>
          </a:prstGeom>
          <a:noFill/>
        </p:spPr>
        <p:txBody>
          <a:bodyPr wrap="square" rtlCol="0">
            <a:spAutoFit/>
          </a:bodyPr>
          <a:lstStyle/>
          <a:p>
            <a:r>
              <a:rPr lang="zh-CN" altLang="en-US" sz="2400" b="1" dirty="0" smtClean="0">
                <a:solidFill>
                  <a:srgbClr val="C00000"/>
                </a:solidFill>
                <a:latin typeface="华文中宋" pitchFamily="2" charset="-122"/>
                <a:ea typeface="华文中宋" pitchFamily="2" charset="-122"/>
              </a:rPr>
              <a:t>企业        经营问题，   价值营销</a:t>
            </a:r>
            <a:endParaRPr lang="zh-CN" altLang="en-US" sz="2400" b="1" dirty="0">
              <a:solidFill>
                <a:srgbClr val="C00000"/>
              </a:solidFill>
              <a:latin typeface="华文中宋" pitchFamily="2" charset="-122"/>
              <a:ea typeface="华文中宋" pitchFamily="2" charset="-122"/>
            </a:endParaRPr>
          </a:p>
        </p:txBody>
      </p:sp>
      <p:sp>
        <p:nvSpPr>
          <p:cNvPr id="67" name="标题 66"/>
          <p:cNvSpPr>
            <a:spLocks noGrp="1"/>
          </p:cNvSpPr>
          <p:nvPr>
            <p:ph type="title"/>
          </p:nvPr>
        </p:nvSpPr>
        <p:spPr/>
        <p:txBody>
          <a:bodyPr/>
          <a:lstStyle/>
          <a:p>
            <a:r>
              <a:rPr lang="zh-CN" altLang="en-US" dirty="0" smtClean="0"/>
              <a:t>销售总览</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标题 1"/>
          <p:cNvSpPr>
            <a:spLocks noGrp="1"/>
          </p:cNvSpPr>
          <p:nvPr>
            <p:ph type="title"/>
          </p:nvPr>
        </p:nvSpPr>
        <p:spPr>
          <a:xfrm>
            <a:off x="0" y="0"/>
            <a:ext cx="8229600" cy="642938"/>
          </a:xfrm>
        </p:spPr>
        <p:txBody>
          <a:bodyPr/>
          <a:lstStyle/>
          <a:p>
            <a:r>
              <a:rPr dirty="0" smtClean="0"/>
              <a:t>所以说，面对客户，您是导演！</a:t>
            </a:r>
          </a:p>
        </p:txBody>
      </p:sp>
      <p:pic>
        <p:nvPicPr>
          <p:cNvPr id="3076" name="Picture 23" descr="16"/>
          <p:cNvPicPr>
            <a:picLocks noChangeAspect="1" noChangeArrowheads="1"/>
          </p:cNvPicPr>
          <p:nvPr/>
        </p:nvPicPr>
        <p:blipFill>
          <a:blip r:embed="rId3" cstate="print"/>
          <a:srcRect/>
          <a:stretch>
            <a:fillRect/>
          </a:stretch>
        </p:blipFill>
        <p:spPr bwMode="auto">
          <a:xfrm>
            <a:off x="1285875" y="2428875"/>
            <a:ext cx="4768850" cy="2625725"/>
          </a:xfrm>
          <a:prstGeom prst="rect">
            <a:avLst/>
          </a:prstGeom>
          <a:noFill/>
          <a:ln w="9525">
            <a:noFill/>
            <a:miter lim="800000"/>
            <a:headEnd/>
            <a:tailEnd/>
          </a:ln>
        </p:spPr>
      </p:pic>
      <p:sp>
        <p:nvSpPr>
          <p:cNvPr id="4" name="Puzzle3"/>
          <p:cNvSpPr>
            <a:spLocks noEditPoints="1" noChangeArrowheads="1"/>
          </p:cNvSpPr>
          <p:nvPr/>
        </p:nvSpPr>
        <p:spPr bwMode="gray">
          <a:xfrm>
            <a:off x="6858000" y="3543300"/>
            <a:ext cx="1736725" cy="278606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华文中宋" pitchFamily="2" charset="-122"/>
              <a:ea typeface="华文中宋" pitchFamily="2" charset="-122"/>
            </a:endParaRPr>
          </a:p>
        </p:txBody>
      </p:sp>
      <p:sp>
        <p:nvSpPr>
          <p:cNvPr id="5" name="Puzzle2"/>
          <p:cNvSpPr>
            <a:spLocks noEditPoints="1" noChangeArrowheads="1"/>
          </p:cNvSpPr>
          <p:nvPr/>
        </p:nvSpPr>
        <p:spPr bwMode="gray">
          <a:xfrm>
            <a:off x="3643313" y="642938"/>
            <a:ext cx="2773362" cy="2119312"/>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华文中宋" pitchFamily="2" charset="-122"/>
              <a:ea typeface="华文中宋" pitchFamily="2" charset="-122"/>
            </a:endParaRPr>
          </a:p>
        </p:txBody>
      </p:sp>
      <p:sp>
        <p:nvSpPr>
          <p:cNvPr id="6" name="Puzzle4"/>
          <p:cNvSpPr>
            <a:spLocks noEditPoints="1" noChangeArrowheads="1"/>
          </p:cNvSpPr>
          <p:nvPr/>
        </p:nvSpPr>
        <p:spPr bwMode="gray">
          <a:xfrm>
            <a:off x="4579938" y="4149725"/>
            <a:ext cx="1671637" cy="270827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charset="0"/>
            </a:endParaRPr>
          </a:p>
        </p:txBody>
      </p:sp>
      <p:sp>
        <p:nvSpPr>
          <p:cNvPr id="7" name="Puzzle1"/>
          <p:cNvSpPr>
            <a:spLocks noEditPoints="1" noChangeArrowheads="1"/>
          </p:cNvSpPr>
          <p:nvPr/>
        </p:nvSpPr>
        <p:spPr bwMode="gray">
          <a:xfrm rot="16200000">
            <a:off x="6061869" y="1153319"/>
            <a:ext cx="2806700" cy="1928812"/>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b="1" dirty="0">
              <a:solidFill>
                <a:schemeClr val="bg1"/>
              </a:solidFill>
              <a:latin typeface="Arial" charset="0"/>
            </a:endParaRPr>
          </a:p>
        </p:txBody>
      </p:sp>
      <p:sp>
        <p:nvSpPr>
          <p:cNvPr id="8" name="矩形 7"/>
          <p:cNvSpPr/>
          <p:nvPr/>
        </p:nvSpPr>
        <p:spPr>
          <a:xfrm>
            <a:off x="4194175" y="1285875"/>
            <a:ext cx="1800225" cy="646113"/>
          </a:xfrm>
          <a:prstGeom prst="rect">
            <a:avLst/>
          </a:prstGeom>
        </p:spPr>
        <p:txBody>
          <a:bodyPr wrap="none">
            <a:spAutoFit/>
          </a:bodyPr>
          <a:lstStyle/>
          <a:p>
            <a:pPr>
              <a:defRPr/>
            </a:pPr>
            <a:r>
              <a:rPr lang="zh-CN" altLang="en-US" b="1" dirty="0">
                <a:solidFill>
                  <a:schemeClr val="bg1"/>
                </a:solidFill>
                <a:latin typeface="华文中宋" pitchFamily="2" charset="-122"/>
                <a:ea typeface="华文中宋" pitchFamily="2" charset="-122"/>
              </a:rPr>
              <a:t>客户管理问题</a:t>
            </a:r>
          </a:p>
          <a:p>
            <a:pPr>
              <a:defRPr/>
            </a:pPr>
            <a:r>
              <a:rPr lang="zh-CN" altLang="en-US" b="1" dirty="0">
                <a:solidFill>
                  <a:schemeClr val="bg1"/>
                </a:solidFill>
                <a:effectLst>
                  <a:outerShdw blurRad="38100" dist="38100" dir="2700000" algn="tl">
                    <a:srgbClr val="000000">
                      <a:alpha val="43137"/>
                    </a:srgbClr>
                  </a:outerShdw>
                </a:effectLst>
                <a:latin typeface="华文中宋" pitchFamily="2" charset="-122"/>
                <a:ea typeface="华文中宋" pitchFamily="2" charset="-122"/>
              </a:rPr>
              <a:t>客户价值取向？</a:t>
            </a:r>
          </a:p>
        </p:txBody>
      </p:sp>
      <p:sp>
        <p:nvSpPr>
          <p:cNvPr id="3082" name="矩形 8"/>
          <p:cNvSpPr>
            <a:spLocks noChangeArrowheads="1"/>
          </p:cNvSpPr>
          <p:nvPr/>
        </p:nvSpPr>
        <p:spPr bwMode="auto">
          <a:xfrm>
            <a:off x="6805613" y="1357313"/>
            <a:ext cx="1338262" cy="1416050"/>
          </a:xfrm>
          <a:prstGeom prst="rect">
            <a:avLst/>
          </a:prstGeom>
          <a:noFill/>
          <a:ln w="9525">
            <a:noFill/>
            <a:miter lim="800000"/>
            <a:headEnd/>
            <a:tailEnd/>
          </a:ln>
        </p:spPr>
        <p:txBody>
          <a:bodyPr wrap="none">
            <a:spAutoFit/>
          </a:bodyPr>
          <a:lstStyle/>
          <a:p>
            <a:pPr>
              <a:defRPr/>
            </a:pPr>
            <a:r>
              <a:rPr lang="zh-CN" altLang="en-US" b="1" dirty="0">
                <a:solidFill>
                  <a:schemeClr val="bg1"/>
                </a:solidFill>
                <a:latin typeface="华文中宋" pitchFamily="2" charset="-122"/>
                <a:ea typeface="华文中宋" pitchFamily="2" charset="-122"/>
              </a:rPr>
              <a:t>公司的资源</a:t>
            </a:r>
            <a:endParaRPr lang="en-US" altLang="zh-CN" b="1" dirty="0">
              <a:solidFill>
                <a:schemeClr val="bg1"/>
              </a:solidFill>
              <a:latin typeface="华文中宋" pitchFamily="2" charset="-122"/>
              <a:ea typeface="华文中宋" pitchFamily="2" charset="-122"/>
            </a:endParaRPr>
          </a:p>
          <a:p>
            <a:pPr>
              <a:defRPr/>
            </a:pPr>
            <a:endParaRPr lang="en-US" altLang="zh-CN" b="1" dirty="0">
              <a:solidFill>
                <a:schemeClr val="bg1"/>
              </a:solidFill>
              <a:latin typeface="华文中宋" pitchFamily="2" charset="-122"/>
              <a:ea typeface="华文中宋" pitchFamily="2" charset="-122"/>
            </a:endParaRPr>
          </a:p>
          <a:p>
            <a:pPr>
              <a:defRPr/>
            </a:pPr>
            <a:endParaRPr lang="en-US" altLang="zh-CN" b="1" dirty="0">
              <a:solidFill>
                <a:schemeClr val="bg1"/>
              </a:solidFill>
              <a:latin typeface="华文中宋" pitchFamily="2" charset="-122"/>
              <a:ea typeface="华文中宋" pitchFamily="2" charset="-122"/>
            </a:endParaRPr>
          </a:p>
          <a:p>
            <a:pPr>
              <a:defRPr/>
            </a:pPr>
            <a:endParaRPr lang="en-US" altLang="zh-CN" sz="1050" b="1" dirty="0">
              <a:solidFill>
                <a:schemeClr val="bg1"/>
              </a:solidFill>
              <a:latin typeface="华文中宋" pitchFamily="2" charset="-122"/>
              <a:ea typeface="华文中宋" pitchFamily="2" charset="-122"/>
            </a:endParaRPr>
          </a:p>
          <a:p>
            <a:pPr>
              <a:defRPr/>
            </a:pPr>
            <a:r>
              <a:rPr lang="zh-CN" altLang="en-US" b="1" dirty="0">
                <a:solidFill>
                  <a:schemeClr val="bg1"/>
                </a:solidFill>
                <a:latin typeface="华文中宋" pitchFamily="2" charset="-122"/>
                <a:ea typeface="华文中宋" pitchFamily="2" charset="-122"/>
              </a:rPr>
              <a:t>技术和商务</a:t>
            </a:r>
          </a:p>
        </p:txBody>
      </p:sp>
      <p:sp>
        <p:nvSpPr>
          <p:cNvPr id="3083" name="矩形 9"/>
          <p:cNvSpPr>
            <a:spLocks noChangeArrowheads="1"/>
          </p:cNvSpPr>
          <p:nvPr/>
        </p:nvSpPr>
        <p:spPr bwMode="auto">
          <a:xfrm>
            <a:off x="4714875" y="4783138"/>
            <a:ext cx="1571625" cy="1477962"/>
          </a:xfrm>
          <a:prstGeom prst="rect">
            <a:avLst/>
          </a:prstGeom>
          <a:noFill/>
          <a:ln w="9525">
            <a:noFill/>
            <a:miter lim="800000"/>
            <a:headEnd/>
            <a:tailEnd/>
          </a:ln>
        </p:spPr>
        <p:txBody>
          <a:bodyPr>
            <a:spAutoFit/>
          </a:bodyPr>
          <a:lstStyle/>
          <a:p>
            <a:r>
              <a:rPr lang="zh-CN" altLang="en-US" b="1" dirty="0">
                <a:solidFill>
                  <a:schemeClr val="bg1"/>
                </a:solidFill>
                <a:latin typeface="华文中宋" pitchFamily="2" charset="-122"/>
                <a:ea typeface="华文中宋" pitchFamily="2" charset="-122"/>
              </a:rPr>
              <a:t>外部的资源</a:t>
            </a:r>
            <a:endParaRPr lang="en-US" altLang="zh-CN" b="1" dirty="0">
              <a:solidFill>
                <a:schemeClr val="bg1"/>
              </a:solidFill>
              <a:latin typeface="华文中宋" pitchFamily="2" charset="-122"/>
              <a:ea typeface="华文中宋" pitchFamily="2" charset="-122"/>
            </a:endParaRPr>
          </a:p>
          <a:p>
            <a:r>
              <a:rPr lang="zh-CN" altLang="en-US" b="1" dirty="0">
                <a:solidFill>
                  <a:schemeClr val="bg1"/>
                </a:solidFill>
                <a:latin typeface="华文中宋" pitchFamily="2" charset="-122"/>
                <a:ea typeface="华文中宋" pitchFamily="2" charset="-122"/>
              </a:rPr>
              <a:t>客户内线</a:t>
            </a:r>
            <a:r>
              <a:rPr lang="en-US" altLang="zh-CN" b="1" dirty="0">
                <a:solidFill>
                  <a:schemeClr val="bg1"/>
                </a:solidFill>
                <a:latin typeface="华文中宋" pitchFamily="2" charset="-122"/>
                <a:ea typeface="华文中宋" pitchFamily="2" charset="-122"/>
              </a:rPr>
              <a:t>…</a:t>
            </a:r>
          </a:p>
          <a:p>
            <a:endParaRPr lang="en-US" altLang="zh-CN" b="1" dirty="0">
              <a:solidFill>
                <a:schemeClr val="bg1"/>
              </a:solidFill>
              <a:latin typeface="华文中宋" pitchFamily="2" charset="-122"/>
              <a:ea typeface="华文中宋" pitchFamily="2" charset="-122"/>
            </a:endParaRPr>
          </a:p>
          <a:p>
            <a:pPr algn="ctr"/>
            <a:r>
              <a:rPr lang="zh-CN" altLang="en-US" b="1" dirty="0">
                <a:solidFill>
                  <a:schemeClr val="bg1"/>
                </a:solidFill>
                <a:latin typeface="华文中宋" pitchFamily="2" charset="-122"/>
                <a:ea typeface="华文中宋" pitchFamily="2" charset="-122"/>
              </a:rPr>
              <a:t>对手</a:t>
            </a:r>
            <a:endParaRPr lang="en-US" altLang="zh-CN" b="1" dirty="0">
              <a:solidFill>
                <a:schemeClr val="bg1"/>
              </a:solidFill>
              <a:latin typeface="华文中宋" pitchFamily="2" charset="-122"/>
              <a:ea typeface="华文中宋" pitchFamily="2" charset="-122"/>
            </a:endParaRPr>
          </a:p>
          <a:p>
            <a:r>
              <a:rPr lang="zh-CN" altLang="en-US" b="1" dirty="0">
                <a:solidFill>
                  <a:schemeClr val="bg1"/>
                </a:solidFill>
                <a:latin typeface="华文中宋" pitchFamily="2" charset="-122"/>
                <a:ea typeface="华文中宋" pitchFamily="2" charset="-122"/>
              </a:rPr>
              <a:t>缺陷和破绽</a:t>
            </a:r>
            <a:endParaRPr lang="en-US" altLang="zh-CN" b="1" dirty="0">
              <a:solidFill>
                <a:schemeClr val="bg1"/>
              </a:solidFill>
              <a:latin typeface="华文中宋" pitchFamily="2" charset="-122"/>
              <a:ea typeface="华文中宋" pitchFamily="2" charset="-122"/>
            </a:endParaRPr>
          </a:p>
        </p:txBody>
      </p:sp>
      <p:sp>
        <p:nvSpPr>
          <p:cNvPr id="3084" name="矩形 10"/>
          <p:cNvSpPr>
            <a:spLocks noChangeArrowheads="1"/>
          </p:cNvSpPr>
          <p:nvPr/>
        </p:nvSpPr>
        <p:spPr bwMode="auto">
          <a:xfrm>
            <a:off x="7143750" y="4425950"/>
            <a:ext cx="1338263" cy="646113"/>
          </a:xfrm>
          <a:prstGeom prst="rect">
            <a:avLst/>
          </a:prstGeom>
          <a:noFill/>
          <a:ln w="9525">
            <a:noFill/>
            <a:miter lim="800000"/>
            <a:headEnd/>
            <a:tailEnd/>
          </a:ln>
        </p:spPr>
        <p:txBody>
          <a:bodyPr wrap="none">
            <a:spAutoFit/>
          </a:bodyPr>
          <a:lstStyle/>
          <a:p>
            <a:pPr algn="ctr"/>
            <a:r>
              <a:rPr lang="zh-CN" altLang="en-US" b="1">
                <a:solidFill>
                  <a:schemeClr val="bg1"/>
                </a:solidFill>
                <a:latin typeface="华文中宋" pitchFamily="2" charset="-122"/>
                <a:ea typeface="华文中宋" pitchFamily="2" charset="-122"/>
              </a:rPr>
              <a:t>产品和服务</a:t>
            </a:r>
            <a:endParaRPr lang="en-US" altLang="zh-CN" b="1">
              <a:solidFill>
                <a:schemeClr val="bg1"/>
              </a:solidFill>
              <a:latin typeface="华文中宋" pitchFamily="2" charset="-122"/>
              <a:ea typeface="华文中宋" pitchFamily="2" charset="-122"/>
            </a:endParaRPr>
          </a:p>
          <a:p>
            <a:pPr algn="ctr"/>
            <a:r>
              <a:rPr lang="zh-CN" altLang="en-US" b="1">
                <a:solidFill>
                  <a:schemeClr val="bg1"/>
                </a:solidFill>
                <a:latin typeface="华文中宋" pitchFamily="2" charset="-122"/>
                <a:ea typeface="华文中宋" pitchFamily="2" charset="-122"/>
              </a:rPr>
              <a:t>你的知识？</a:t>
            </a:r>
          </a:p>
        </p:txBody>
      </p:sp>
      <p:graphicFrame>
        <p:nvGraphicFramePr>
          <p:cNvPr id="3074" name="Object 2"/>
          <p:cNvGraphicFramePr>
            <a:graphicFrameLocks noChangeAspect="1"/>
          </p:cNvGraphicFramePr>
          <p:nvPr/>
        </p:nvGraphicFramePr>
        <p:xfrm>
          <a:off x="214313" y="1143000"/>
          <a:ext cx="2071687" cy="1952625"/>
        </p:xfrm>
        <a:graphic>
          <a:graphicData uri="http://schemas.openxmlformats.org/presentationml/2006/ole">
            <p:oleObj spid="_x0000_s3074" name="CorelDRAW" r:id="rId4" imgW="2530440" imgH="2385720"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5" descr="plate"/>
          <p:cNvPicPr>
            <a:picLocks noChangeAspect="1" noChangeArrowheads="1"/>
          </p:cNvPicPr>
          <p:nvPr/>
        </p:nvPicPr>
        <p:blipFill>
          <a:blip r:embed="rId2" cstate="print"/>
          <a:srcRect/>
          <a:stretch>
            <a:fillRect/>
          </a:stretch>
        </p:blipFill>
        <p:spPr bwMode="auto">
          <a:xfrm>
            <a:off x="142844" y="1071563"/>
            <a:ext cx="5214938" cy="4835525"/>
          </a:xfrm>
          <a:prstGeom prst="rect">
            <a:avLst/>
          </a:prstGeom>
          <a:noFill/>
          <a:ln w="9525">
            <a:noFill/>
            <a:miter lim="800000"/>
            <a:headEnd/>
            <a:tailEnd/>
          </a:ln>
        </p:spPr>
      </p:pic>
      <p:sp>
        <p:nvSpPr>
          <p:cNvPr id="23555" name="标题 1"/>
          <p:cNvSpPr>
            <a:spLocks noGrp="1"/>
          </p:cNvSpPr>
          <p:nvPr>
            <p:ph type="title"/>
          </p:nvPr>
        </p:nvSpPr>
        <p:spPr>
          <a:xfrm>
            <a:off x="0" y="0"/>
            <a:ext cx="8229600" cy="642938"/>
          </a:xfrm>
        </p:spPr>
        <p:txBody>
          <a:bodyPr/>
          <a:lstStyle/>
          <a:p>
            <a:r>
              <a:rPr dirty="0" smtClean="0"/>
              <a:t>结束</a:t>
            </a:r>
          </a:p>
        </p:txBody>
      </p:sp>
      <p:sp>
        <p:nvSpPr>
          <p:cNvPr id="3" name="Puzzle3"/>
          <p:cNvSpPr>
            <a:spLocks noEditPoints="1" noChangeArrowheads="1"/>
          </p:cNvSpPr>
          <p:nvPr/>
        </p:nvSpPr>
        <p:spPr bwMode="gray">
          <a:xfrm>
            <a:off x="2581244" y="1143000"/>
            <a:ext cx="1736725" cy="232568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charset="0"/>
            </a:endParaRPr>
          </a:p>
        </p:txBody>
      </p:sp>
      <p:sp>
        <p:nvSpPr>
          <p:cNvPr id="4" name="Puzzle2"/>
          <p:cNvSpPr>
            <a:spLocks noEditPoints="1" noChangeArrowheads="1"/>
          </p:cNvSpPr>
          <p:nvPr/>
        </p:nvSpPr>
        <p:spPr bwMode="gray">
          <a:xfrm>
            <a:off x="2074832" y="2836863"/>
            <a:ext cx="2773362" cy="2120900"/>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charset="0"/>
            </a:endParaRPr>
          </a:p>
        </p:txBody>
      </p:sp>
      <p:sp>
        <p:nvSpPr>
          <p:cNvPr id="5" name="Puzzle4"/>
          <p:cNvSpPr>
            <a:spLocks noEditPoints="1" noChangeArrowheads="1"/>
          </p:cNvSpPr>
          <p:nvPr/>
        </p:nvSpPr>
        <p:spPr bwMode="gray">
          <a:xfrm>
            <a:off x="1003269" y="2811463"/>
            <a:ext cx="1673225" cy="270827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charset="0"/>
            </a:endParaRPr>
          </a:p>
        </p:txBody>
      </p:sp>
      <p:sp>
        <p:nvSpPr>
          <p:cNvPr id="6" name="Puzzle1"/>
          <p:cNvSpPr>
            <a:spLocks noEditPoints="1" noChangeArrowheads="1"/>
          </p:cNvSpPr>
          <p:nvPr/>
        </p:nvSpPr>
        <p:spPr bwMode="gray">
          <a:xfrm>
            <a:off x="428594" y="1846263"/>
            <a:ext cx="2806700" cy="161448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zh-CN" altLang="en-US">
              <a:latin typeface="Arial" charset="0"/>
            </a:endParaRPr>
          </a:p>
        </p:txBody>
      </p:sp>
      <p:sp>
        <p:nvSpPr>
          <p:cNvPr id="23560" name="TextBox 6"/>
          <p:cNvSpPr txBox="1">
            <a:spLocks noChangeArrowheads="1"/>
          </p:cNvSpPr>
          <p:nvPr/>
        </p:nvSpPr>
        <p:spPr bwMode="auto">
          <a:xfrm>
            <a:off x="4786314" y="5742010"/>
            <a:ext cx="4143375" cy="830262"/>
          </a:xfrm>
          <a:prstGeom prst="rect">
            <a:avLst/>
          </a:prstGeom>
          <a:noFill/>
          <a:ln w="9525">
            <a:noFill/>
            <a:miter lim="800000"/>
            <a:headEnd/>
            <a:tailEnd/>
          </a:ln>
        </p:spPr>
        <p:txBody>
          <a:bodyPr>
            <a:spAutoFit/>
          </a:bodyPr>
          <a:lstStyle/>
          <a:p>
            <a:pPr algn="r"/>
            <a:r>
              <a:rPr lang="zh-CN" altLang="en-US" sz="4800" b="1" dirty="0">
                <a:solidFill>
                  <a:srgbClr val="FF0000"/>
                </a:solidFill>
                <a:latin typeface="华文中宋" pitchFamily="2" charset="-122"/>
                <a:ea typeface="华文中宋" pitchFamily="2" charset="-122"/>
              </a:rPr>
              <a:t>祝</a:t>
            </a:r>
            <a:r>
              <a:rPr lang="zh-CN" altLang="en-US" sz="4800" b="1" dirty="0" smtClean="0">
                <a:solidFill>
                  <a:srgbClr val="FF0000"/>
                </a:solidFill>
                <a:latin typeface="华文中宋" pitchFamily="2" charset="-122"/>
                <a:ea typeface="华文中宋" pitchFamily="2" charset="-122"/>
              </a:rPr>
              <a:t>你成功</a:t>
            </a:r>
            <a:r>
              <a:rPr lang="zh-CN" altLang="en-US" sz="4800" b="1" dirty="0">
                <a:solidFill>
                  <a:srgbClr val="FF0000"/>
                </a:solidFill>
                <a:latin typeface="华文中宋" pitchFamily="2" charset="-122"/>
                <a:ea typeface="华文中宋" pitchFamily="2" charset="-122"/>
              </a:rPr>
              <a:t>！</a:t>
            </a:r>
          </a:p>
        </p:txBody>
      </p:sp>
      <p:sp>
        <p:nvSpPr>
          <p:cNvPr id="23561" name="TextBox 8"/>
          <p:cNvSpPr txBox="1">
            <a:spLocks noChangeArrowheads="1"/>
          </p:cNvSpPr>
          <p:nvPr/>
        </p:nvSpPr>
        <p:spPr bwMode="auto">
          <a:xfrm>
            <a:off x="142844" y="1214438"/>
            <a:ext cx="1871663" cy="584200"/>
          </a:xfrm>
          <a:prstGeom prst="rect">
            <a:avLst/>
          </a:prstGeom>
          <a:noFill/>
          <a:ln w="9525">
            <a:noFill/>
            <a:miter lim="800000"/>
            <a:headEnd/>
            <a:tailEnd/>
          </a:ln>
        </p:spPr>
        <p:txBody>
          <a:bodyPr>
            <a:spAutoFit/>
          </a:bodyPr>
          <a:lstStyle/>
          <a:p>
            <a:pPr algn="ctr"/>
            <a:r>
              <a:rPr lang="zh-CN" altLang="en-US" sz="3200" b="1">
                <a:solidFill>
                  <a:srgbClr val="FF0000"/>
                </a:solidFill>
                <a:latin typeface="华文中宋" pitchFamily="2" charset="-122"/>
                <a:ea typeface="华文中宋" pitchFamily="2" charset="-122"/>
              </a:rPr>
              <a:t>合 同 书</a:t>
            </a:r>
          </a:p>
        </p:txBody>
      </p:sp>
      <p:pic>
        <p:nvPicPr>
          <p:cNvPr id="51202" name="Picture 2" descr="D:\1 文档\1 公司经营管理\报告模板\较全PPT图库\3.jpg"/>
          <p:cNvPicPr>
            <a:picLocks noChangeAspect="1" noChangeArrowheads="1"/>
          </p:cNvPicPr>
          <p:nvPr/>
        </p:nvPicPr>
        <p:blipFill>
          <a:blip r:embed="rId3" cstate="print"/>
          <a:srcRect/>
          <a:stretch>
            <a:fillRect/>
          </a:stretch>
        </p:blipFill>
        <p:spPr bwMode="auto">
          <a:xfrm>
            <a:off x="5643570" y="1357298"/>
            <a:ext cx="3143272" cy="42512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Freeform 4"/>
          <p:cNvSpPr>
            <a:spLocks/>
          </p:cNvSpPr>
          <p:nvPr/>
        </p:nvSpPr>
        <p:spPr bwMode="gray">
          <a:xfrm>
            <a:off x="5505450" y="2466975"/>
            <a:ext cx="1965325" cy="2638425"/>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78853" name="Freeform 5"/>
          <p:cNvSpPr>
            <a:spLocks/>
          </p:cNvSpPr>
          <p:nvPr/>
        </p:nvSpPr>
        <p:spPr bwMode="gray">
          <a:xfrm>
            <a:off x="3400425" y="2722563"/>
            <a:ext cx="1981200" cy="2641600"/>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78854" name="Freeform 6"/>
          <p:cNvSpPr>
            <a:spLocks/>
          </p:cNvSpPr>
          <p:nvPr/>
        </p:nvSpPr>
        <p:spPr bwMode="gray">
          <a:xfrm>
            <a:off x="1276350" y="2928938"/>
            <a:ext cx="1981200" cy="2428875"/>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w="9525">
            <a:noFill/>
            <a:round/>
            <a:headEnd/>
            <a:tailEnd/>
          </a:ln>
          <a:effectLst/>
        </p:spPr>
        <p:txBody>
          <a:bodyPr/>
          <a:lstStyle/>
          <a:p>
            <a:pPr>
              <a:defRPr/>
            </a:pPr>
            <a:endParaRPr lang="zh-CN" altLang="en-US">
              <a:latin typeface="Arial" charset="0"/>
            </a:endParaRPr>
          </a:p>
        </p:txBody>
      </p:sp>
      <p:sp>
        <p:nvSpPr>
          <p:cNvPr id="9221" name="Line 7"/>
          <p:cNvSpPr>
            <a:spLocks noChangeShapeType="1"/>
          </p:cNvSpPr>
          <p:nvPr/>
        </p:nvSpPr>
        <p:spPr bwMode="gray">
          <a:xfrm>
            <a:off x="3332163" y="2913063"/>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9222" name="Line 8"/>
          <p:cNvSpPr>
            <a:spLocks noChangeShapeType="1"/>
          </p:cNvSpPr>
          <p:nvPr/>
        </p:nvSpPr>
        <p:spPr bwMode="gray">
          <a:xfrm>
            <a:off x="5443538" y="2913063"/>
            <a:ext cx="0" cy="2497137"/>
          </a:xfrm>
          <a:prstGeom prst="line">
            <a:avLst/>
          </a:prstGeom>
          <a:noFill/>
          <a:ln w="9525">
            <a:solidFill>
              <a:srgbClr val="1C1C1C"/>
            </a:solidFill>
            <a:prstDash val="dash"/>
            <a:round/>
            <a:headEnd/>
            <a:tailEnd/>
          </a:ln>
        </p:spPr>
        <p:txBody>
          <a:bodyPr wrap="none" anchor="ctr"/>
          <a:lstStyle/>
          <a:p>
            <a:endParaRPr lang="zh-CN" altLang="en-US"/>
          </a:p>
        </p:txBody>
      </p:sp>
      <p:sp>
        <p:nvSpPr>
          <p:cNvPr id="9223" name="Line 9"/>
          <p:cNvSpPr>
            <a:spLocks noChangeShapeType="1"/>
          </p:cNvSpPr>
          <p:nvPr/>
        </p:nvSpPr>
        <p:spPr bwMode="gray">
          <a:xfrm>
            <a:off x="7527925" y="2606675"/>
            <a:ext cx="0" cy="2803525"/>
          </a:xfrm>
          <a:prstGeom prst="line">
            <a:avLst/>
          </a:prstGeom>
          <a:noFill/>
          <a:ln w="9525">
            <a:solidFill>
              <a:srgbClr val="1C1C1C"/>
            </a:solidFill>
            <a:prstDash val="dash"/>
            <a:round/>
            <a:headEnd/>
            <a:tailEnd/>
          </a:ln>
        </p:spPr>
        <p:txBody>
          <a:bodyPr wrap="none" anchor="ctr"/>
          <a:lstStyle/>
          <a:p>
            <a:endParaRPr lang="zh-CN" altLang="en-US"/>
          </a:p>
        </p:txBody>
      </p:sp>
      <p:sp>
        <p:nvSpPr>
          <p:cNvPr id="9224" name="Freeform 10"/>
          <p:cNvSpPr>
            <a:spLocks/>
          </p:cNvSpPr>
          <p:nvPr/>
        </p:nvSpPr>
        <p:spPr bwMode="gray">
          <a:xfrm>
            <a:off x="1252538" y="1685925"/>
            <a:ext cx="6938962" cy="1692275"/>
          </a:xfrm>
          <a:custGeom>
            <a:avLst/>
            <a:gdLst>
              <a:gd name="T0" fmla="*/ 0 w 4371"/>
              <a:gd name="T1" fmla="*/ 2129531056 h 1066"/>
              <a:gd name="T2" fmla="*/ 2147483647 w 4371"/>
              <a:gd name="T3" fmla="*/ 788807950 h 1066"/>
              <a:gd name="T4" fmla="*/ 2147483647 w 4371"/>
              <a:gd name="T5" fmla="*/ 1554935297 h 1066"/>
              <a:gd name="T6" fmla="*/ 2147483647 w 4371"/>
              <a:gd name="T7" fmla="*/ 612397093 h 1066"/>
              <a:gd name="T8" fmla="*/ 2147483647 w 4371"/>
              <a:gd name="T9" fmla="*/ 1355843838 h 1066"/>
              <a:gd name="T10" fmla="*/ 2147483647 w 4371"/>
              <a:gd name="T11" fmla="*/ 670361454 h 1066"/>
              <a:gd name="T12" fmla="*/ 2147483647 w 4371"/>
              <a:gd name="T13" fmla="*/ 0 h 1066"/>
              <a:gd name="T14" fmla="*/ 2147483647 w 4371"/>
              <a:gd name="T15" fmla="*/ 677921125 h 1066"/>
              <a:gd name="T16" fmla="*/ 2147483647 w 4371"/>
              <a:gd name="T17" fmla="*/ 2096769833 h 1066"/>
              <a:gd name="T18" fmla="*/ 2147483647 w 4371"/>
              <a:gd name="T19" fmla="*/ 1365924459 h 1066"/>
              <a:gd name="T20" fmla="*/ 2147483647 w 4371"/>
              <a:gd name="T21" fmla="*/ 2147483647 h 1066"/>
              <a:gd name="T22" fmla="*/ 2147483647 w 4371"/>
              <a:gd name="T23" fmla="*/ 1562496556 h 1066"/>
              <a:gd name="T24" fmla="*/ 2147483647 w 4371"/>
              <a:gd name="T25" fmla="*/ 2147483647 h 1066"/>
              <a:gd name="T26" fmla="*/ 2147483647 w 4371"/>
              <a:gd name="T27" fmla="*/ 1678424087 h 1066"/>
              <a:gd name="T28" fmla="*/ 168849637 w 4371"/>
              <a:gd name="T29" fmla="*/ 2147483647 h 1066"/>
              <a:gd name="T30" fmla="*/ 0 w 4371"/>
              <a:gd name="T31" fmla="*/ 2129531056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miter lim="800000"/>
            <a:headEnd/>
            <a:tailEnd/>
          </a:ln>
          <a:scene3d>
            <a:camera prst="legacyPerspectiveTopRight">
              <a:rot lat="600000" lon="20999994"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p>
        </p:txBody>
      </p:sp>
      <p:sp>
        <p:nvSpPr>
          <p:cNvPr id="9225" name="AutoShape 11"/>
          <p:cNvSpPr>
            <a:spLocks noChangeArrowheads="1"/>
          </p:cNvSpPr>
          <p:nvPr/>
        </p:nvSpPr>
        <p:spPr bwMode="gray">
          <a:xfrm>
            <a:off x="5591175"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竞争力凸显</a:t>
            </a:r>
            <a:endParaRPr lang="en-US" altLang="zh-CN" sz="1600">
              <a:solidFill>
                <a:schemeClr val="bg1"/>
              </a:solidFill>
            </a:endParaRPr>
          </a:p>
        </p:txBody>
      </p:sp>
      <p:sp>
        <p:nvSpPr>
          <p:cNvPr id="73738" name="Text Box 12"/>
          <p:cNvSpPr txBox="1">
            <a:spLocks noChangeArrowheads="1"/>
          </p:cNvSpPr>
          <p:nvPr/>
        </p:nvSpPr>
        <p:spPr bwMode="gray">
          <a:xfrm>
            <a:off x="1411288" y="3965575"/>
            <a:ext cx="1884362" cy="1704975"/>
          </a:xfrm>
          <a:prstGeom prst="rect">
            <a:avLst/>
          </a:prstGeom>
          <a:noFill/>
          <a:ln w="9525">
            <a:noFill/>
            <a:miter lim="800000"/>
            <a:headEnd/>
            <a:tailEnd/>
          </a:ln>
        </p:spPr>
        <p:txBody>
          <a:bodyPr>
            <a:spAutoFit/>
          </a:bodyPr>
          <a:lstStyle/>
          <a:p>
            <a:pPr algn="ctr">
              <a:defRPr/>
            </a:pPr>
            <a:r>
              <a:rPr lang="zh-CN" altLang="en-US" sz="2800" dirty="0">
                <a:latin typeface="华文中宋" pitchFamily="2" charset="-122"/>
                <a:ea typeface="华文中宋" pitchFamily="2" charset="-122"/>
              </a:rPr>
              <a:t>产品</a:t>
            </a:r>
            <a:r>
              <a:rPr lang="zh-CN" altLang="en-US" sz="2800" dirty="0" smtClean="0">
                <a:latin typeface="华文中宋" pitchFamily="2" charset="-122"/>
                <a:ea typeface="华文中宋" pitchFamily="2" charset="-122"/>
              </a:rPr>
              <a:t>销售</a:t>
            </a:r>
            <a:endParaRPr lang="en-US" altLang="zh-CN" sz="2800" dirty="0">
              <a:latin typeface="华文中宋" pitchFamily="2" charset="-122"/>
              <a:ea typeface="华文中宋" pitchFamily="2" charset="-122"/>
            </a:endParaRPr>
          </a:p>
          <a:p>
            <a:pPr algn="ctr">
              <a:defRPr/>
            </a:pPr>
            <a:r>
              <a:rPr kumimoji="1" lang="en-US" altLang="zh-CN" dirty="0">
                <a:solidFill>
                  <a:srgbClr val="003366"/>
                </a:solidFill>
                <a:latin typeface="MS PGothic" pitchFamily="34" charset="-128"/>
                <a:ea typeface="MS PGothic" pitchFamily="34" charset="-128"/>
              </a:rPr>
              <a:t>List Selling</a:t>
            </a:r>
          </a:p>
          <a:p>
            <a:pPr algn="ctr">
              <a:defRPr/>
            </a:pPr>
            <a:endParaRPr lang="en-US" altLang="zh-CN" sz="2800" dirty="0">
              <a:latin typeface="华文中宋" pitchFamily="2" charset="-122"/>
              <a:ea typeface="华文中宋" pitchFamily="2" charset="-122"/>
            </a:endParaRPr>
          </a:p>
          <a:p>
            <a:pPr marL="120650" indent="-120650" algn="ctr">
              <a:lnSpc>
                <a:spcPct val="60000"/>
              </a:lnSpc>
              <a:spcBef>
                <a:spcPct val="50000"/>
              </a:spcBef>
              <a:buClr>
                <a:srgbClr val="1F3F5F"/>
              </a:buClr>
              <a:defRPr/>
            </a:pPr>
            <a:endParaRPr lang="en-US" altLang="zh-CN" sz="2800" dirty="0">
              <a:solidFill>
                <a:srgbClr val="1C1C1C"/>
              </a:solidFill>
              <a:latin typeface="华文中宋" pitchFamily="2" charset="-122"/>
              <a:ea typeface="华文中宋" pitchFamily="2" charset="-122"/>
            </a:endParaRPr>
          </a:p>
        </p:txBody>
      </p:sp>
      <p:sp>
        <p:nvSpPr>
          <p:cNvPr id="9227" name="AutoShape 14"/>
          <p:cNvSpPr>
            <a:spLocks noChangeArrowheads="1"/>
          </p:cNvSpPr>
          <p:nvPr/>
        </p:nvSpPr>
        <p:spPr bwMode="gray">
          <a:xfrm>
            <a:off x="3505200"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专业体现</a:t>
            </a:r>
            <a:endParaRPr lang="en-US" altLang="zh-CN" sz="1600">
              <a:solidFill>
                <a:schemeClr val="bg1"/>
              </a:solidFill>
            </a:endParaRPr>
          </a:p>
        </p:txBody>
      </p:sp>
      <p:sp>
        <p:nvSpPr>
          <p:cNvPr id="9228" name="AutoShape 15"/>
          <p:cNvSpPr>
            <a:spLocks noChangeArrowheads="1"/>
          </p:cNvSpPr>
          <p:nvPr/>
        </p:nvSpPr>
        <p:spPr bwMode="gray">
          <a:xfrm>
            <a:off x="1352550" y="5084763"/>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a:solidFill>
                  <a:schemeClr val="bg1"/>
                </a:solidFill>
              </a:rPr>
              <a:t>商务关系</a:t>
            </a:r>
            <a:endParaRPr lang="en-US" altLang="zh-CN" sz="1600">
              <a:solidFill>
                <a:schemeClr val="bg1"/>
              </a:solidFill>
            </a:endParaRPr>
          </a:p>
        </p:txBody>
      </p:sp>
      <p:sp>
        <p:nvSpPr>
          <p:cNvPr id="9229" name="Text Box 16"/>
          <p:cNvSpPr txBox="1">
            <a:spLocks noChangeArrowheads="1"/>
          </p:cNvSpPr>
          <p:nvPr/>
        </p:nvSpPr>
        <p:spPr bwMode="gray">
          <a:xfrm>
            <a:off x="3381375" y="3357563"/>
            <a:ext cx="1884363" cy="1784350"/>
          </a:xfrm>
          <a:prstGeom prst="rect">
            <a:avLst/>
          </a:prstGeom>
          <a:noFill/>
          <a:ln w="9525">
            <a:noFill/>
            <a:miter lim="800000"/>
            <a:headEnd/>
            <a:tailEnd/>
          </a:ln>
        </p:spPr>
        <p:txBody>
          <a:bodyPr>
            <a:spAutoFit/>
          </a:bodyPr>
          <a:lstStyle/>
          <a:p>
            <a:pPr algn="ctr"/>
            <a:r>
              <a:rPr lang="zh-CN" altLang="en-US" sz="2800">
                <a:latin typeface="华文中宋" pitchFamily="2" charset="-122"/>
                <a:ea typeface="华文中宋" pitchFamily="2" charset="-122"/>
              </a:rPr>
              <a:t>解决方案销售</a:t>
            </a:r>
            <a:endParaRPr lang="en-US" altLang="zh-CN" sz="2800">
              <a:latin typeface="华文中宋" pitchFamily="2" charset="-122"/>
              <a:ea typeface="华文中宋" pitchFamily="2" charset="-122"/>
            </a:endParaRPr>
          </a:p>
          <a:p>
            <a:pPr algn="ctr"/>
            <a:r>
              <a:rPr kumimoji="1" lang="en-US" altLang="zh-TW">
                <a:solidFill>
                  <a:srgbClr val="003366"/>
                </a:solidFill>
                <a:latin typeface="MS PGothic" pitchFamily="34" charset="-128"/>
                <a:ea typeface="MS PGothic" pitchFamily="34" charset="-128"/>
              </a:rPr>
              <a:t>Project Selling </a:t>
            </a:r>
            <a:br>
              <a:rPr kumimoji="1" lang="en-US" altLang="zh-TW">
                <a:solidFill>
                  <a:srgbClr val="003366"/>
                </a:solidFill>
                <a:latin typeface="MS PGothic" pitchFamily="34" charset="-128"/>
                <a:ea typeface="MS PGothic" pitchFamily="34" charset="-128"/>
              </a:rPr>
            </a:br>
            <a:r>
              <a:rPr kumimoji="1" lang="en-US" altLang="zh-CN">
                <a:solidFill>
                  <a:srgbClr val="003366"/>
                </a:solidFill>
                <a:latin typeface="MS PGothic" pitchFamily="34" charset="-128"/>
                <a:ea typeface="MS PGothic" pitchFamily="34" charset="-128"/>
              </a:rPr>
              <a:t>or </a:t>
            </a:r>
            <a:r>
              <a:rPr kumimoji="1" lang="en-US" altLang="zh-TW">
                <a:solidFill>
                  <a:srgbClr val="003366"/>
                </a:solidFill>
                <a:latin typeface="MS PGothic" pitchFamily="34" charset="-128"/>
                <a:ea typeface="MS PGothic" pitchFamily="34" charset="-128"/>
              </a:rPr>
              <a:t/>
            </a:r>
            <a:br>
              <a:rPr kumimoji="1" lang="en-US" altLang="zh-TW">
                <a:solidFill>
                  <a:srgbClr val="003366"/>
                </a:solidFill>
                <a:latin typeface="MS PGothic" pitchFamily="34" charset="-128"/>
                <a:ea typeface="MS PGothic" pitchFamily="34" charset="-128"/>
              </a:rPr>
            </a:br>
            <a:r>
              <a:rPr kumimoji="1" lang="en-US" altLang="zh-TW">
                <a:solidFill>
                  <a:srgbClr val="003366"/>
                </a:solidFill>
                <a:latin typeface="MS PGothic" pitchFamily="34" charset="-128"/>
                <a:ea typeface="MS PGothic" pitchFamily="34" charset="-128"/>
              </a:rPr>
              <a:t>Solution Selling</a:t>
            </a:r>
            <a:endParaRPr lang="zh-TW" altLang="en-US">
              <a:latin typeface="MS PGothic" pitchFamily="34" charset="-128"/>
              <a:ea typeface="MS PGothic" pitchFamily="34" charset="-128"/>
            </a:endParaRPr>
          </a:p>
        </p:txBody>
      </p:sp>
      <p:sp>
        <p:nvSpPr>
          <p:cNvPr id="9230" name="Text Box 17"/>
          <p:cNvSpPr txBox="1">
            <a:spLocks noChangeArrowheads="1"/>
          </p:cNvSpPr>
          <p:nvPr/>
        </p:nvSpPr>
        <p:spPr bwMode="gray">
          <a:xfrm>
            <a:off x="5572125" y="3143250"/>
            <a:ext cx="1884363" cy="954088"/>
          </a:xfrm>
          <a:prstGeom prst="rect">
            <a:avLst/>
          </a:prstGeom>
          <a:noFill/>
          <a:ln w="9525">
            <a:noFill/>
            <a:miter lim="800000"/>
            <a:headEnd/>
            <a:tailEnd/>
          </a:ln>
        </p:spPr>
        <p:txBody>
          <a:bodyPr>
            <a:spAutoFit/>
          </a:bodyPr>
          <a:lstStyle/>
          <a:p>
            <a:pPr algn="ctr"/>
            <a:r>
              <a:rPr lang="zh-CN" altLang="en-US" sz="2800">
                <a:latin typeface="华文中宋" pitchFamily="2" charset="-122"/>
                <a:ea typeface="华文中宋" pitchFamily="2" charset="-122"/>
              </a:rPr>
              <a:t>战略合作销售</a:t>
            </a:r>
            <a:endParaRPr lang="en-US" altLang="zh-CN" sz="2800">
              <a:latin typeface="华文中宋" pitchFamily="2" charset="-122"/>
              <a:ea typeface="华文中宋" pitchFamily="2" charset="-122"/>
            </a:endParaRPr>
          </a:p>
        </p:txBody>
      </p:sp>
      <p:sp>
        <p:nvSpPr>
          <p:cNvPr id="9231" name="标题 16"/>
          <p:cNvSpPr>
            <a:spLocks noGrp="1"/>
          </p:cNvSpPr>
          <p:nvPr>
            <p:ph type="title"/>
          </p:nvPr>
        </p:nvSpPr>
        <p:spPr>
          <a:xfrm>
            <a:off x="0" y="0"/>
            <a:ext cx="8229600" cy="571500"/>
          </a:xfrm>
        </p:spPr>
        <p:txBody>
          <a:bodyPr/>
          <a:lstStyle/>
          <a:p>
            <a:pPr eaLnBrk="1" hangingPunct="1"/>
            <a:r>
              <a:rPr lang="zh-CN" altLang="en-US" dirty="0" smtClean="0"/>
              <a:t>核心</a:t>
            </a:r>
            <a:r>
              <a:rPr lang="en-US" altLang="zh-CN" dirty="0" smtClean="0"/>
              <a:t>2</a:t>
            </a:r>
            <a:r>
              <a:rPr lang="zh-CN" altLang="en-US" dirty="0" smtClean="0"/>
              <a:t>：</a:t>
            </a:r>
            <a:r>
              <a:rPr lang="zh-CN" sz="3600" dirty="0" smtClean="0"/>
              <a:t>销售</a:t>
            </a:r>
            <a:r>
              <a:rPr lang="zh-CN" altLang="en-US" sz="3600" dirty="0" smtClean="0"/>
              <a:t>方式</a:t>
            </a:r>
            <a:endParaRPr lang="zh-CN" altLang="en-US" dirty="0" smtClean="0"/>
          </a:p>
        </p:txBody>
      </p:sp>
      <p:sp>
        <p:nvSpPr>
          <p:cNvPr id="9232" name="TextBox 17"/>
          <p:cNvSpPr txBox="1">
            <a:spLocks noChangeArrowheads="1"/>
          </p:cNvSpPr>
          <p:nvPr/>
        </p:nvSpPr>
        <p:spPr bwMode="auto">
          <a:xfrm>
            <a:off x="6929438" y="1047750"/>
            <a:ext cx="2143125" cy="523875"/>
          </a:xfrm>
          <a:prstGeom prst="rect">
            <a:avLst/>
          </a:prstGeom>
          <a:noFill/>
          <a:ln w="9525">
            <a:noFill/>
            <a:miter lim="800000"/>
            <a:headEnd/>
            <a:tailEnd/>
          </a:ln>
        </p:spPr>
        <p:txBody>
          <a:bodyPr>
            <a:spAutoFit/>
          </a:bodyPr>
          <a:lstStyle/>
          <a:p>
            <a:r>
              <a:rPr lang="zh-CN" altLang="en-US" sz="2800" b="1">
                <a:solidFill>
                  <a:srgbClr val="FF0000"/>
                </a:solidFill>
                <a:latin typeface="华文中宋" pitchFamily="2" charset="-122"/>
                <a:ea typeface="华文中宋" pitchFamily="2" charset="-122"/>
              </a:rPr>
              <a:t>美妙的稻田！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Freeform 2"/>
          <p:cNvSpPr>
            <a:spLocks/>
          </p:cNvSpPr>
          <p:nvPr/>
        </p:nvSpPr>
        <p:spPr bwMode="auto">
          <a:xfrm>
            <a:off x="2228850" y="2895600"/>
            <a:ext cx="5486400" cy="3657600"/>
          </a:xfrm>
          <a:custGeom>
            <a:avLst/>
            <a:gdLst>
              <a:gd name="T0" fmla="*/ 1674660 w 5956"/>
              <a:gd name="T1" fmla="*/ 1299548 h 2792"/>
              <a:gd name="T2" fmla="*/ 1511616 w 5956"/>
              <a:gd name="T3" fmla="*/ 1410901 h 2792"/>
              <a:gd name="T4" fmla="*/ 1341202 w 5956"/>
              <a:gd name="T5" fmla="*/ 1592995 h 2792"/>
              <a:gd name="T6" fmla="*/ 1291460 w 5956"/>
              <a:gd name="T7" fmla="*/ 1743648 h 2792"/>
              <a:gd name="T8" fmla="*/ 1143154 w 5956"/>
              <a:gd name="T9" fmla="*/ 1874651 h 2792"/>
              <a:gd name="T10" fmla="*/ 1114598 w 5956"/>
              <a:gd name="T11" fmla="*/ 1984693 h 2792"/>
              <a:gd name="T12" fmla="*/ 901811 w 5956"/>
              <a:gd name="T13" fmla="*/ 2267659 h 2792"/>
              <a:gd name="T14" fmla="*/ 795878 w 5956"/>
              <a:gd name="T15" fmla="*/ 2690799 h 2792"/>
              <a:gd name="T16" fmla="*/ 689945 w 5956"/>
              <a:gd name="T17" fmla="*/ 3083808 h 2792"/>
              <a:gd name="T18" fmla="*/ 661389 w 5956"/>
              <a:gd name="T19" fmla="*/ 3133589 h 2792"/>
              <a:gd name="T20" fmla="*/ 377674 w 5956"/>
              <a:gd name="T21" fmla="*/ 3324853 h 2792"/>
              <a:gd name="T22" fmla="*/ 300297 w 5956"/>
              <a:gd name="T23" fmla="*/ 3386424 h 2792"/>
              <a:gd name="T24" fmla="*/ 264372 w 5956"/>
              <a:gd name="T25" fmla="*/ 3416555 h 2792"/>
              <a:gd name="T26" fmla="*/ 214629 w 5956"/>
              <a:gd name="T27" fmla="*/ 3466336 h 2792"/>
              <a:gd name="T28" fmla="*/ 1842 w 5956"/>
              <a:gd name="T29" fmla="*/ 3577688 h 2792"/>
              <a:gd name="T30" fmla="*/ 427416 w 5956"/>
              <a:gd name="T31" fmla="*/ 3627469 h 2792"/>
              <a:gd name="T32" fmla="*/ 1398313 w 5956"/>
              <a:gd name="T33" fmla="*/ 3616989 h 2792"/>
              <a:gd name="T34" fmla="*/ 2283544 w 5956"/>
              <a:gd name="T35" fmla="*/ 3416555 h 2792"/>
              <a:gd name="T36" fmla="*/ 2737673 w 5956"/>
              <a:gd name="T37" fmla="*/ 3586858 h 2792"/>
              <a:gd name="T38" fmla="*/ 5146494 w 5956"/>
              <a:gd name="T39" fmla="*/ 3586858 h 2792"/>
              <a:gd name="T40" fmla="*/ 5486400 w 5956"/>
              <a:gd name="T41" fmla="*/ 3637950 h 2792"/>
              <a:gd name="T42" fmla="*/ 5430210 w 5956"/>
              <a:gd name="T43" fmla="*/ 3556728 h 2792"/>
              <a:gd name="T44" fmla="*/ 5330725 w 5956"/>
              <a:gd name="T45" fmla="*/ 3275072 h 2792"/>
              <a:gd name="T46" fmla="*/ 5294800 w 5956"/>
              <a:gd name="T47" fmla="*/ 3234461 h 2792"/>
              <a:gd name="T48" fmla="*/ 5267165 w 5956"/>
              <a:gd name="T49" fmla="*/ 3124419 h 2792"/>
              <a:gd name="T50" fmla="*/ 5231240 w 5956"/>
              <a:gd name="T51" fmla="*/ 3002586 h 2792"/>
              <a:gd name="T52" fmla="*/ 5096752 w 5956"/>
              <a:gd name="T53" fmla="*/ 2800842 h 2792"/>
              <a:gd name="T54" fmla="*/ 4870147 w 5956"/>
              <a:gd name="T55" fmla="*/ 2740580 h 2792"/>
              <a:gd name="T56" fmla="*/ 4728290 w 5956"/>
              <a:gd name="T57" fmla="*/ 2549316 h 2792"/>
              <a:gd name="T58" fmla="*/ 4685916 w 5956"/>
              <a:gd name="T59" fmla="*/ 2147137 h 2792"/>
              <a:gd name="T60" fmla="*/ 4735659 w 5956"/>
              <a:gd name="T61" fmla="*/ 1965043 h 2792"/>
              <a:gd name="T62" fmla="*/ 4649991 w 5956"/>
              <a:gd name="T63" fmla="*/ 1834040 h 2792"/>
              <a:gd name="T64" fmla="*/ 4664730 w 5956"/>
              <a:gd name="T65" fmla="*/ 1421381 h 2792"/>
              <a:gd name="T66" fmla="*/ 4501685 w 5956"/>
              <a:gd name="T67" fmla="*/ 1239287 h 2792"/>
              <a:gd name="T68" fmla="*/ 4182966 w 5956"/>
              <a:gd name="T69" fmla="*/ 100872 h 2792"/>
              <a:gd name="T70" fmla="*/ 4182966 w 5956"/>
              <a:gd name="T71" fmla="*/ 0 h 27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56"/>
              <a:gd name="T109" fmla="*/ 0 h 2792"/>
              <a:gd name="T110" fmla="*/ 5956 w 5956"/>
              <a:gd name="T111" fmla="*/ 2792 h 27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56" h="2792">
                <a:moveTo>
                  <a:pt x="1949" y="969"/>
                </a:moveTo>
                <a:cubicBezTo>
                  <a:pt x="1906" y="983"/>
                  <a:pt x="1863" y="987"/>
                  <a:pt x="1818" y="992"/>
                </a:cubicBezTo>
                <a:cubicBezTo>
                  <a:pt x="1772" y="1008"/>
                  <a:pt x="1737" y="1017"/>
                  <a:pt x="1687" y="1023"/>
                </a:cubicBezTo>
                <a:cubicBezTo>
                  <a:pt x="1670" y="1041"/>
                  <a:pt x="1655" y="1056"/>
                  <a:pt x="1641" y="1077"/>
                </a:cubicBezTo>
                <a:cubicBezTo>
                  <a:pt x="1640" y="1084"/>
                  <a:pt x="1632" y="1128"/>
                  <a:pt x="1625" y="1139"/>
                </a:cubicBezTo>
                <a:cubicBezTo>
                  <a:pt x="1590" y="1191"/>
                  <a:pt x="1510" y="1197"/>
                  <a:pt x="1456" y="1216"/>
                </a:cubicBezTo>
                <a:cubicBezTo>
                  <a:pt x="1445" y="1227"/>
                  <a:pt x="1424" y="1245"/>
                  <a:pt x="1418" y="1262"/>
                </a:cubicBezTo>
                <a:cubicBezTo>
                  <a:pt x="1417" y="1265"/>
                  <a:pt x="1411" y="1320"/>
                  <a:pt x="1402" y="1331"/>
                </a:cubicBezTo>
                <a:cubicBezTo>
                  <a:pt x="1351" y="1395"/>
                  <a:pt x="1344" y="1397"/>
                  <a:pt x="1272" y="1415"/>
                </a:cubicBezTo>
                <a:cubicBezTo>
                  <a:pt x="1262" y="1420"/>
                  <a:pt x="1252" y="1426"/>
                  <a:pt x="1241" y="1431"/>
                </a:cubicBezTo>
                <a:cubicBezTo>
                  <a:pt x="1234" y="1434"/>
                  <a:pt x="1221" y="1431"/>
                  <a:pt x="1218" y="1439"/>
                </a:cubicBezTo>
                <a:cubicBezTo>
                  <a:pt x="1209" y="1463"/>
                  <a:pt x="1221" y="1492"/>
                  <a:pt x="1210" y="1515"/>
                </a:cubicBezTo>
                <a:cubicBezTo>
                  <a:pt x="1210" y="1516"/>
                  <a:pt x="1120" y="1578"/>
                  <a:pt x="1110" y="1585"/>
                </a:cubicBezTo>
                <a:cubicBezTo>
                  <a:pt x="1056" y="1625"/>
                  <a:pt x="1034" y="1690"/>
                  <a:pt x="979" y="1731"/>
                </a:cubicBezTo>
                <a:cubicBezTo>
                  <a:pt x="933" y="1802"/>
                  <a:pt x="979" y="1927"/>
                  <a:pt x="910" y="1992"/>
                </a:cubicBezTo>
                <a:cubicBezTo>
                  <a:pt x="899" y="2022"/>
                  <a:pt x="890" y="2036"/>
                  <a:pt x="864" y="2054"/>
                </a:cubicBezTo>
                <a:cubicBezTo>
                  <a:pt x="837" y="2095"/>
                  <a:pt x="833" y="2144"/>
                  <a:pt x="826" y="2192"/>
                </a:cubicBezTo>
                <a:cubicBezTo>
                  <a:pt x="820" y="2271"/>
                  <a:pt x="832" y="2332"/>
                  <a:pt x="749" y="2354"/>
                </a:cubicBezTo>
                <a:cubicBezTo>
                  <a:pt x="741" y="2359"/>
                  <a:pt x="732" y="2362"/>
                  <a:pt x="726" y="2369"/>
                </a:cubicBezTo>
                <a:cubicBezTo>
                  <a:pt x="721" y="2375"/>
                  <a:pt x="718" y="2392"/>
                  <a:pt x="718" y="2392"/>
                </a:cubicBezTo>
                <a:cubicBezTo>
                  <a:pt x="640" y="2432"/>
                  <a:pt x="542" y="2439"/>
                  <a:pt x="456" y="2454"/>
                </a:cubicBezTo>
                <a:cubicBezTo>
                  <a:pt x="399" y="2483"/>
                  <a:pt x="431" y="2482"/>
                  <a:pt x="410" y="2538"/>
                </a:cubicBezTo>
                <a:cubicBezTo>
                  <a:pt x="402" y="2560"/>
                  <a:pt x="368" y="2563"/>
                  <a:pt x="349" y="2569"/>
                </a:cubicBezTo>
                <a:cubicBezTo>
                  <a:pt x="341" y="2574"/>
                  <a:pt x="334" y="2581"/>
                  <a:pt x="326" y="2585"/>
                </a:cubicBezTo>
                <a:cubicBezTo>
                  <a:pt x="319" y="2589"/>
                  <a:pt x="309" y="2588"/>
                  <a:pt x="302" y="2592"/>
                </a:cubicBezTo>
                <a:cubicBezTo>
                  <a:pt x="296" y="2596"/>
                  <a:pt x="293" y="2604"/>
                  <a:pt x="287" y="2608"/>
                </a:cubicBezTo>
                <a:cubicBezTo>
                  <a:pt x="277" y="2614"/>
                  <a:pt x="266" y="2618"/>
                  <a:pt x="256" y="2623"/>
                </a:cubicBezTo>
                <a:cubicBezTo>
                  <a:pt x="248" y="2631"/>
                  <a:pt x="244" y="2644"/>
                  <a:pt x="233" y="2646"/>
                </a:cubicBezTo>
                <a:cubicBezTo>
                  <a:pt x="36" y="2679"/>
                  <a:pt x="110" y="2616"/>
                  <a:pt x="18" y="2708"/>
                </a:cubicBezTo>
                <a:cubicBezTo>
                  <a:pt x="0" y="2726"/>
                  <a:pt x="2" y="2715"/>
                  <a:pt x="2" y="2731"/>
                </a:cubicBezTo>
                <a:cubicBezTo>
                  <a:pt x="94" y="2735"/>
                  <a:pt x="56" y="2718"/>
                  <a:pt x="56" y="2792"/>
                </a:cubicBezTo>
                <a:cubicBezTo>
                  <a:pt x="193" y="2787"/>
                  <a:pt x="327" y="2778"/>
                  <a:pt x="464" y="2769"/>
                </a:cubicBezTo>
                <a:cubicBezTo>
                  <a:pt x="788" y="2776"/>
                  <a:pt x="708" y="2757"/>
                  <a:pt x="864" y="2792"/>
                </a:cubicBezTo>
                <a:cubicBezTo>
                  <a:pt x="1086" y="2783"/>
                  <a:pt x="1292" y="2766"/>
                  <a:pt x="1518" y="2761"/>
                </a:cubicBezTo>
                <a:cubicBezTo>
                  <a:pt x="1749" y="2726"/>
                  <a:pt x="1977" y="2647"/>
                  <a:pt x="2210" y="2623"/>
                </a:cubicBezTo>
                <a:cubicBezTo>
                  <a:pt x="2299" y="2614"/>
                  <a:pt x="2389" y="2614"/>
                  <a:pt x="2479" y="2608"/>
                </a:cubicBezTo>
                <a:cubicBezTo>
                  <a:pt x="2508" y="2609"/>
                  <a:pt x="2837" y="2544"/>
                  <a:pt x="2918" y="2654"/>
                </a:cubicBezTo>
                <a:cubicBezTo>
                  <a:pt x="2931" y="2707"/>
                  <a:pt x="2924" y="2724"/>
                  <a:pt x="2972" y="2738"/>
                </a:cubicBezTo>
                <a:cubicBezTo>
                  <a:pt x="3866" y="2704"/>
                  <a:pt x="3961" y="2723"/>
                  <a:pt x="5471" y="2723"/>
                </a:cubicBezTo>
                <a:cubicBezTo>
                  <a:pt x="5510" y="2726"/>
                  <a:pt x="5554" y="2718"/>
                  <a:pt x="5587" y="2738"/>
                </a:cubicBezTo>
                <a:cubicBezTo>
                  <a:pt x="5608" y="2750"/>
                  <a:pt x="5612" y="2776"/>
                  <a:pt x="5641" y="2777"/>
                </a:cubicBezTo>
                <a:cubicBezTo>
                  <a:pt x="5746" y="2779"/>
                  <a:pt x="5851" y="2777"/>
                  <a:pt x="5956" y="2777"/>
                </a:cubicBezTo>
                <a:cubicBezTo>
                  <a:pt x="5944" y="2779"/>
                  <a:pt x="5931" y="2788"/>
                  <a:pt x="5920" y="2782"/>
                </a:cubicBezTo>
                <a:cubicBezTo>
                  <a:pt x="5905" y="2773"/>
                  <a:pt x="5899" y="2730"/>
                  <a:pt x="5895" y="2715"/>
                </a:cubicBezTo>
                <a:cubicBezTo>
                  <a:pt x="5881" y="2666"/>
                  <a:pt x="5876" y="2633"/>
                  <a:pt x="5825" y="2615"/>
                </a:cubicBezTo>
                <a:cubicBezTo>
                  <a:pt x="5816" y="2574"/>
                  <a:pt x="5805" y="2537"/>
                  <a:pt x="5787" y="2500"/>
                </a:cubicBezTo>
                <a:cubicBezTo>
                  <a:pt x="5783" y="2493"/>
                  <a:pt x="5785" y="2482"/>
                  <a:pt x="5779" y="2477"/>
                </a:cubicBezTo>
                <a:cubicBezTo>
                  <a:pt x="5771" y="2470"/>
                  <a:pt x="5758" y="2472"/>
                  <a:pt x="5748" y="2469"/>
                </a:cubicBezTo>
                <a:cubicBezTo>
                  <a:pt x="5734" y="2448"/>
                  <a:pt x="5731" y="2447"/>
                  <a:pt x="5725" y="2423"/>
                </a:cubicBezTo>
                <a:cubicBezTo>
                  <a:pt x="5722" y="2410"/>
                  <a:pt x="5727" y="2394"/>
                  <a:pt x="5718" y="2385"/>
                </a:cubicBezTo>
                <a:cubicBezTo>
                  <a:pt x="5711" y="2378"/>
                  <a:pt x="5697" y="2385"/>
                  <a:pt x="5687" y="2385"/>
                </a:cubicBezTo>
                <a:cubicBezTo>
                  <a:pt x="5684" y="2354"/>
                  <a:pt x="5687" y="2322"/>
                  <a:pt x="5679" y="2292"/>
                </a:cubicBezTo>
                <a:cubicBezTo>
                  <a:pt x="5669" y="2255"/>
                  <a:pt x="5590" y="2257"/>
                  <a:pt x="5571" y="2254"/>
                </a:cubicBezTo>
                <a:cubicBezTo>
                  <a:pt x="5500" y="2235"/>
                  <a:pt x="5562" y="2262"/>
                  <a:pt x="5533" y="2138"/>
                </a:cubicBezTo>
                <a:cubicBezTo>
                  <a:pt x="5528" y="2117"/>
                  <a:pt x="5482" y="2102"/>
                  <a:pt x="5464" y="2100"/>
                </a:cubicBezTo>
                <a:cubicBezTo>
                  <a:pt x="5369" y="2092"/>
                  <a:pt x="5349" y="2092"/>
                  <a:pt x="5287" y="2092"/>
                </a:cubicBezTo>
                <a:cubicBezTo>
                  <a:pt x="5276" y="2040"/>
                  <a:pt x="5248" y="2012"/>
                  <a:pt x="5202" y="1985"/>
                </a:cubicBezTo>
                <a:cubicBezTo>
                  <a:pt x="5179" y="1972"/>
                  <a:pt x="5133" y="1946"/>
                  <a:pt x="5133" y="1946"/>
                </a:cubicBezTo>
                <a:cubicBezTo>
                  <a:pt x="5119" y="1881"/>
                  <a:pt x="5104" y="1874"/>
                  <a:pt x="5048" y="1846"/>
                </a:cubicBezTo>
                <a:cubicBezTo>
                  <a:pt x="5068" y="1779"/>
                  <a:pt x="5063" y="1703"/>
                  <a:pt x="5087" y="1639"/>
                </a:cubicBezTo>
                <a:cubicBezTo>
                  <a:pt x="5097" y="1611"/>
                  <a:pt x="5118" y="1588"/>
                  <a:pt x="5133" y="1562"/>
                </a:cubicBezTo>
                <a:cubicBezTo>
                  <a:pt x="5136" y="1541"/>
                  <a:pt x="5136" y="1520"/>
                  <a:pt x="5141" y="1500"/>
                </a:cubicBezTo>
                <a:cubicBezTo>
                  <a:pt x="5150" y="1468"/>
                  <a:pt x="5182" y="1456"/>
                  <a:pt x="5125" y="1439"/>
                </a:cubicBezTo>
                <a:cubicBezTo>
                  <a:pt x="5099" y="1412"/>
                  <a:pt x="5071" y="1423"/>
                  <a:pt x="5048" y="1400"/>
                </a:cubicBezTo>
                <a:cubicBezTo>
                  <a:pt x="5057" y="1320"/>
                  <a:pt x="5066" y="1271"/>
                  <a:pt x="5071" y="1185"/>
                </a:cubicBezTo>
                <a:cubicBezTo>
                  <a:pt x="5069" y="1152"/>
                  <a:pt x="5068" y="1118"/>
                  <a:pt x="5064" y="1085"/>
                </a:cubicBezTo>
                <a:cubicBezTo>
                  <a:pt x="5058" y="1036"/>
                  <a:pt x="4990" y="1007"/>
                  <a:pt x="4948" y="992"/>
                </a:cubicBezTo>
                <a:cubicBezTo>
                  <a:pt x="4930" y="965"/>
                  <a:pt x="4917" y="957"/>
                  <a:pt x="4887" y="946"/>
                </a:cubicBezTo>
                <a:cubicBezTo>
                  <a:pt x="4870" y="921"/>
                  <a:pt x="4871" y="932"/>
                  <a:pt x="4871" y="916"/>
                </a:cubicBezTo>
                <a:cubicBezTo>
                  <a:pt x="4780" y="736"/>
                  <a:pt x="4439" y="369"/>
                  <a:pt x="4541" y="77"/>
                </a:cubicBezTo>
                <a:cubicBezTo>
                  <a:pt x="4543" y="62"/>
                  <a:pt x="4548" y="47"/>
                  <a:pt x="4548" y="31"/>
                </a:cubicBezTo>
                <a:cubicBezTo>
                  <a:pt x="4548" y="20"/>
                  <a:pt x="4541" y="0"/>
                  <a:pt x="4541" y="0"/>
                </a:cubicBezTo>
              </a:path>
            </a:pathLst>
          </a:custGeom>
          <a:solidFill>
            <a:srgbClr val="99CCFF">
              <a:alpha val="50195"/>
            </a:srgbClr>
          </a:solidFill>
          <a:ln w="25400">
            <a:solidFill>
              <a:srgbClr val="99CCFF"/>
            </a:solidFill>
            <a:round/>
            <a:headEnd/>
            <a:tailEnd/>
          </a:ln>
        </p:spPr>
        <p:txBody>
          <a:bodyPr wrap="none" anchor="ctr"/>
          <a:lstStyle/>
          <a:p>
            <a:endParaRPr lang="zh-CN" altLang="en-US"/>
          </a:p>
        </p:txBody>
      </p:sp>
      <p:sp>
        <p:nvSpPr>
          <p:cNvPr id="1035" name="Freeform 3"/>
          <p:cNvSpPr>
            <a:spLocks/>
          </p:cNvSpPr>
          <p:nvPr/>
        </p:nvSpPr>
        <p:spPr bwMode="auto">
          <a:xfrm>
            <a:off x="2506663" y="2428875"/>
            <a:ext cx="4494212" cy="3895725"/>
          </a:xfrm>
          <a:custGeom>
            <a:avLst/>
            <a:gdLst>
              <a:gd name="T0" fmla="*/ 2012646 w 4725"/>
              <a:gd name="T1" fmla="*/ 271490 h 3573"/>
              <a:gd name="T2" fmla="*/ 1902312 w 4725"/>
              <a:gd name="T3" fmla="*/ 438310 h 3573"/>
              <a:gd name="T4" fmla="*/ 1836682 w 4725"/>
              <a:gd name="T5" fmla="*/ 614942 h 3573"/>
              <a:gd name="T6" fmla="*/ 1778661 w 4725"/>
              <a:gd name="T7" fmla="*/ 715252 h 3573"/>
              <a:gd name="T8" fmla="*/ 1727299 w 4725"/>
              <a:gd name="T9" fmla="*/ 824284 h 3573"/>
              <a:gd name="T10" fmla="*/ 1638842 w 4725"/>
              <a:gd name="T11" fmla="*/ 950762 h 3573"/>
              <a:gd name="T12" fmla="*/ 1573212 w 4725"/>
              <a:gd name="T13" fmla="*/ 1084872 h 3573"/>
              <a:gd name="T14" fmla="*/ 1485705 w 4725"/>
              <a:gd name="T15" fmla="*/ 1185182 h 3573"/>
              <a:gd name="T16" fmla="*/ 1244112 w 4725"/>
              <a:gd name="T17" fmla="*/ 1495924 h 3573"/>
              <a:gd name="T18" fmla="*/ 1170873 w 4725"/>
              <a:gd name="T19" fmla="*/ 1646388 h 3573"/>
              <a:gd name="T20" fmla="*/ 1083367 w 4725"/>
              <a:gd name="T21" fmla="*/ 1889530 h 3573"/>
              <a:gd name="T22" fmla="*/ 1039614 w 4725"/>
              <a:gd name="T23" fmla="*/ 2057440 h 3573"/>
              <a:gd name="T24" fmla="*/ 915012 w 4725"/>
              <a:gd name="T25" fmla="*/ 2384537 h 3573"/>
              <a:gd name="T26" fmla="*/ 841773 w 4725"/>
              <a:gd name="T27" fmla="*/ 2593879 h 3573"/>
              <a:gd name="T28" fmla="*/ 754267 w 4725"/>
              <a:gd name="T29" fmla="*/ 2954776 h 3573"/>
              <a:gd name="T30" fmla="*/ 665809 w 4725"/>
              <a:gd name="T31" fmla="*/ 3004931 h 3573"/>
              <a:gd name="T32" fmla="*/ 578303 w 4725"/>
              <a:gd name="T33" fmla="*/ 3147763 h 3573"/>
              <a:gd name="T34" fmla="*/ 512673 w 4725"/>
              <a:gd name="T35" fmla="*/ 3373460 h 3573"/>
              <a:gd name="T36" fmla="*/ 322442 w 4725"/>
              <a:gd name="T37" fmla="*/ 3457415 h 3573"/>
              <a:gd name="T38" fmla="*/ 175964 w 4725"/>
              <a:gd name="T39" fmla="*/ 3499938 h 3573"/>
              <a:gd name="T40" fmla="*/ 0 w 4725"/>
              <a:gd name="T41" fmla="*/ 3743080 h 3573"/>
              <a:gd name="T42" fmla="*/ 213059 w 4725"/>
              <a:gd name="T43" fmla="*/ 3726725 h 3573"/>
              <a:gd name="T44" fmla="*/ 687686 w 4725"/>
              <a:gd name="T45" fmla="*/ 3818312 h 3573"/>
              <a:gd name="T46" fmla="*/ 856040 w 4725"/>
              <a:gd name="T47" fmla="*/ 3784512 h 3573"/>
              <a:gd name="T48" fmla="*/ 1705422 w 4725"/>
              <a:gd name="T49" fmla="*/ 3784512 h 3573"/>
              <a:gd name="T50" fmla="*/ 2516759 w 4725"/>
              <a:gd name="T51" fmla="*/ 3893544 h 3573"/>
              <a:gd name="T52" fmla="*/ 3271025 w 4725"/>
              <a:gd name="T53" fmla="*/ 3835757 h 3573"/>
              <a:gd name="T54" fmla="*/ 3929226 w 4725"/>
              <a:gd name="T55" fmla="*/ 3835757 h 3573"/>
              <a:gd name="T56" fmla="*/ 4361050 w 4725"/>
              <a:gd name="T57" fmla="*/ 3650402 h 3573"/>
              <a:gd name="T58" fmla="*/ 4228840 w 4725"/>
              <a:gd name="T59" fmla="*/ 3348383 h 3573"/>
              <a:gd name="T60" fmla="*/ 4127066 w 4725"/>
              <a:gd name="T61" fmla="*/ 2904621 h 3573"/>
              <a:gd name="T62" fmla="*/ 4119457 w 4725"/>
              <a:gd name="T63" fmla="*/ 2200272 h 3573"/>
              <a:gd name="T64" fmla="*/ 3907349 w 4725"/>
              <a:gd name="T65" fmla="*/ 1839375 h 3573"/>
              <a:gd name="T66" fmla="*/ 3841718 w 4725"/>
              <a:gd name="T67" fmla="*/ 1487201 h 3573"/>
              <a:gd name="T68" fmla="*/ 3841718 w 4725"/>
              <a:gd name="T69" fmla="*/ 1394524 h 3573"/>
              <a:gd name="T70" fmla="*/ 3782747 w 4725"/>
              <a:gd name="T71" fmla="*/ 942039 h 3573"/>
              <a:gd name="T72" fmla="*/ 3570639 w 4725"/>
              <a:gd name="T73" fmla="*/ 891884 h 3573"/>
              <a:gd name="T74" fmla="*/ 3570639 w 4725"/>
              <a:gd name="T75" fmla="*/ 866807 h 3573"/>
              <a:gd name="T76" fmla="*/ 3526886 w 4725"/>
              <a:gd name="T77" fmla="*/ 656375 h 3573"/>
              <a:gd name="T78" fmla="*/ 3424161 w 4725"/>
              <a:gd name="T79" fmla="*/ 321645 h 3573"/>
              <a:gd name="T80" fmla="*/ 3344264 w 4725"/>
              <a:gd name="T81" fmla="*/ 187536 h 3573"/>
              <a:gd name="T82" fmla="*/ 3255806 w 4725"/>
              <a:gd name="T83" fmla="*/ 119936 h 3573"/>
              <a:gd name="T84" fmla="*/ 3190177 w 4725"/>
              <a:gd name="T85" fmla="*/ 86136 h 3573"/>
              <a:gd name="T86" fmla="*/ 2999946 w 4725"/>
              <a:gd name="T87" fmla="*/ 86136 h 3573"/>
              <a:gd name="T88" fmla="*/ 2773571 w 4725"/>
              <a:gd name="T89" fmla="*/ 28348 h 3573"/>
              <a:gd name="T90" fmla="*/ 2714599 w 4725"/>
              <a:gd name="T91" fmla="*/ 61058 h 3573"/>
              <a:gd name="T92" fmla="*/ 2516759 w 4725"/>
              <a:gd name="T93" fmla="*/ 94858 h 3573"/>
              <a:gd name="T94" fmla="*/ 2187659 w 4725"/>
              <a:gd name="T95" fmla="*/ 94858 h 3573"/>
              <a:gd name="T96" fmla="*/ 2019304 w 4725"/>
              <a:gd name="T97" fmla="*/ 271490 h 3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25"/>
              <a:gd name="T148" fmla="*/ 0 h 3573"/>
              <a:gd name="T149" fmla="*/ 4725 w 4725"/>
              <a:gd name="T150" fmla="*/ 3573 h 3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25" h="3573">
                <a:moveTo>
                  <a:pt x="2354" y="141"/>
                </a:moveTo>
                <a:cubicBezTo>
                  <a:pt x="2276" y="219"/>
                  <a:pt x="2223" y="238"/>
                  <a:pt x="2116" y="249"/>
                </a:cubicBezTo>
                <a:cubicBezTo>
                  <a:pt x="2073" y="263"/>
                  <a:pt x="2067" y="265"/>
                  <a:pt x="2039" y="295"/>
                </a:cubicBezTo>
                <a:cubicBezTo>
                  <a:pt x="2029" y="332"/>
                  <a:pt x="2019" y="369"/>
                  <a:pt x="2000" y="402"/>
                </a:cubicBezTo>
                <a:cubicBezTo>
                  <a:pt x="1987" y="424"/>
                  <a:pt x="1954" y="464"/>
                  <a:pt x="1954" y="464"/>
                </a:cubicBezTo>
                <a:cubicBezTo>
                  <a:pt x="1949" y="491"/>
                  <a:pt x="1949" y="542"/>
                  <a:pt x="1931" y="564"/>
                </a:cubicBezTo>
                <a:cubicBezTo>
                  <a:pt x="1919" y="579"/>
                  <a:pt x="1892" y="596"/>
                  <a:pt x="1877" y="610"/>
                </a:cubicBezTo>
                <a:cubicBezTo>
                  <a:pt x="1868" y="640"/>
                  <a:pt x="1870" y="625"/>
                  <a:pt x="1870" y="656"/>
                </a:cubicBezTo>
                <a:cubicBezTo>
                  <a:pt x="1856" y="677"/>
                  <a:pt x="1841" y="693"/>
                  <a:pt x="1823" y="710"/>
                </a:cubicBezTo>
                <a:cubicBezTo>
                  <a:pt x="1821" y="725"/>
                  <a:pt x="1821" y="741"/>
                  <a:pt x="1816" y="756"/>
                </a:cubicBezTo>
                <a:cubicBezTo>
                  <a:pt x="1808" y="777"/>
                  <a:pt x="1778" y="797"/>
                  <a:pt x="1762" y="810"/>
                </a:cubicBezTo>
                <a:cubicBezTo>
                  <a:pt x="1742" y="826"/>
                  <a:pt x="1731" y="848"/>
                  <a:pt x="1723" y="872"/>
                </a:cubicBezTo>
                <a:cubicBezTo>
                  <a:pt x="1720" y="905"/>
                  <a:pt x="1727" y="940"/>
                  <a:pt x="1700" y="964"/>
                </a:cubicBezTo>
                <a:cubicBezTo>
                  <a:pt x="1686" y="976"/>
                  <a:pt x="1669" y="985"/>
                  <a:pt x="1654" y="995"/>
                </a:cubicBezTo>
                <a:cubicBezTo>
                  <a:pt x="1646" y="1000"/>
                  <a:pt x="1631" y="1010"/>
                  <a:pt x="1631" y="1010"/>
                </a:cubicBezTo>
                <a:cubicBezTo>
                  <a:pt x="1612" y="1039"/>
                  <a:pt x="1591" y="1068"/>
                  <a:pt x="1562" y="1087"/>
                </a:cubicBezTo>
                <a:cubicBezTo>
                  <a:pt x="1539" y="1121"/>
                  <a:pt x="1508" y="1152"/>
                  <a:pt x="1508" y="1195"/>
                </a:cubicBezTo>
                <a:cubicBezTo>
                  <a:pt x="1463" y="1264"/>
                  <a:pt x="1388" y="1344"/>
                  <a:pt x="1308" y="1372"/>
                </a:cubicBezTo>
                <a:cubicBezTo>
                  <a:pt x="1292" y="1396"/>
                  <a:pt x="1275" y="1406"/>
                  <a:pt x="1254" y="1425"/>
                </a:cubicBezTo>
                <a:cubicBezTo>
                  <a:pt x="1247" y="1454"/>
                  <a:pt x="1241" y="1482"/>
                  <a:pt x="1231" y="1510"/>
                </a:cubicBezTo>
                <a:cubicBezTo>
                  <a:pt x="1220" y="1598"/>
                  <a:pt x="1228" y="1577"/>
                  <a:pt x="1177" y="1679"/>
                </a:cubicBezTo>
                <a:cubicBezTo>
                  <a:pt x="1161" y="1710"/>
                  <a:pt x="1152" y="1704"/>
                  <a:pt x="1139" y="1733"/>
                </a:cubicBezTo>
                <a:cubicBezTo>
                  <a:pt x="1096" y="1828"/>
                  <a:pt x="1155" y="1730"/>
                  <a:pt x="1093" y="1825"/>
                </a:cubicBezTo>
                <a:cubicBezTo>
                  <a:pt x="1082" y="1842"/>
                  <a:pt x="1093" y="1866"/>
                  <a:pt x="1093" y="1887"/>
                </a:cubicBezTo>
                <a:cubicBezTo>
                  <a:pt x="1062" y="1916"/>
                  <a:pt x="1029" y="1943"/>
                  <a:pt x="1000" y="1972"/>
                </a:cubicBezTo>
                <a:cubicBezTo>
                  <a:pt x="992" y="2041"/>
                  <a:pt x="985" y="2121"/>
                  <a:pt x="962" y="2187"/>
                </a:cubicBezTo>
                <a:cubicBezTo>
                  <a:pt x="956" y="2250"/>
                  <a:pt x="971" y="2286"/>
                  <a:pt x="923" y="2318"/>
                </a:cubicBezTo>
                <a:cubicBezTo>
                  <a:pt x="915" y="2345"/>
                  <a:pt x="900" y="2356"/>
                  <a:pt x="885" y="2379"/>
                </a:cubicBezTo>
                <a:cubicBezTo>
                  <a:pt x="874" y="2476"/>
                  <a:pt x="839" y="2563"/>
                  <a:pt x="839" y="2664"/>
                </a:cubicBezTo>
                <a:cubicBezTo>
                  <a:pt x="821" y="2676"/>
                  <a:pt x="811" y="2698"/>
                  <a:pt x="793" y="2710"/>
                </a:cubicBezTo>
                <a:cubicBezTo>
                  <a:pt x="774" y="2722"/>
                  <a:pt x="751" y="2723"/>
                  <a:pt x="731" y="2733"/>
                </a:cubicBezTo>
                <a:cubicBezTo>
                  <a:pt x="719" y="2739"/>
                  <a:pt x="710" y="2748"/>
                  <a:pt x="700" y="2756"/>
                </a:cubicBezTo>
                <a:cubicBezTo>
                  <a:pt x="698" y="2761"/>
                  <a:pt x="675" y="2838"/>
                  <a:pt x="654" y="2856"/>
                </a:cubicBezTo>
                <a:cubicBezTo>
                  <a:pt x="640" y="2868"/>
                  <a:pt x="623" y="2877"/>
                  <a:pt x="608" y="2887"/>
                </a:cubicBezTo>
                <a:cubicBezTo>
                  <a:pt x="600" y="2892"/>
                  <a:pt x="585" y="2902"/>
                  <a:pt x="585" y="2902"/>
                </a:cubicBezTo>
                <a:cubicBezTo>
                  <a:pt x="571" y="2943"/>
                  <a:pt x="539" y="3048"/>
                  <a:pt x="539" y="3094"/>
                </a:cubicBezTo>
                <a:cubicBezTo>
                  <a:pt x="464" y="3120"/>
                  <a:pt x="520" y="3116"/>
                  <a:pt x="400" y="3125"/>
                </a:cubicBezTo>
                <a:cubicBezTo>
                  <a:pt x="380" y="3140"/>
                  <a:pt x="363" y="3161"/>
                  <a:pt x="339" y="3171"/>
                </a:cubicBezTo>
                <a:cubicBezTo>
                  <a:pt x="310" y="3183"/>
                  <a:pt x="247" y="3187"/>
                  <a:pt x="247" y="3187"/>
                </a:cubicBezTo>
                <a:cubicBezTo>
                  <a:pt x="201" y="3231"/>
                  <a:pt x="279" y="3163"/>
                  <a:pt x="185" y="3210"/>
                </a:cubicBezTo>
                <a:cubicBezTo>
                  <a:pt x="56" y="3275"/>
                  <a:pt x="183" y="3246"/>
                  <a:pt x="77" y="3264"/>
                </a:cubicBezTo>
                <a:cubicBezTo>
                  <a:pt x="20" y="3301"/>
                  <a:pt x="46" y="3387"/>
                  <a:pt x="0" y="3433"/>
                </a:cubicBezTo>
                <a:cubicBezTo>
                  <a:pt x="67" y="3430"/>
                  <a:pt x="133" y="3429"/>
                  <a:pt x="200" y="3425"/>
                </a:cubicBezTo>
                <a:cubicBezTo>
                  <a:pt x="208" y="3424"/>
                  <a:pt x="216" y="3415"/>
                  <a:pt x="224" y="3418"/>
                </a:cubicBezTo>
                <a:cubicBezTo>
                  <a:pt x="235" y="3422"/>
                  <a:pt x="249" y="3465"/>
                  <a:pt x="270" y="3479"/>
                </a:cubicBezTo>
                <a:cubicBezTo>
                  <a:pt x="423" y="3475"/>
                  <a:pt x="577" y="3451"/>
                  <a:pt x="723" y="3502"/>
                </a:cubicBezTo>
                <a:cubicBezTo>
                  <a:pt x="767" y="3499"/>
                  <a:pt x="812" y="3500"/>
                  <a:pt x="854" y="3487"/>
                </a:cubicBezTo>
                <a:cubicBezTo>
                  <a:pt x="870" y="3482"/>
                  <a:pt x="900" y="3471"/>
                  <a:pt x="900" y="3471"/>
                </a:cubicBezTo>
                <a:cubicBezTo>
                  <a:pt x="1049" y="3483"/>
                  <a:pt x="967" y="3479"/>
                  <a:pt x="1147" y="3479"/>
                </a:cubicBezTo>
                <a:cubicBezTo>
                  <a:pt x="1365" y="3474"/>
                  <a:pt x="1576" y="3463"/>
                  <a:pt x="1793" y="3471"/>
                </a:cubicBezTo>
                <a:cubicBezTo>
                  <a:pt x="1879" y="3557"/>
                  <a:pt x="2072" y="3570"/>
                  <a:pt x="2185" y="3571"/>
                </a:cubicBezTo>
                <a:cubicBezTo>
                  <a:pt x="2339" y="3573"/>
                  <a:pt x="2492" y="3571"/>
                  <a:pt x="2646" y="3571"/>
                </a:cubicBezTo>
                <a:cubicBezTo>
                  <a:pt x="2793" y="3568"/>
                  <a:pt x="2985" y="3565"/>
                  <a:pt x="3139" y="3556"/>
                </a:cubicBezTo>
                <a:cubicBezTo>
                  <a:pt x="3239" y="3550"/>
                  <a:pt x="3340" y="3520"/>
                  <a:pt x="3439" y="3518"/>
                </a:cubicBezTo>
                <a:cubicBezTo>
                  <a:pt x="3526" y="3516"/>
                  <a:pt x="3613" y="3518"/>
                  <a:pt x="3700" y="3518"/>
                </a:cubicBezTo>
                <a:cubicBezTo>
                  <a:pt x="3844" y="3518"/>
                  <a:pt x="3987" y="3518"/>
                  <a:pt x="4131" y="3518"/>
                </a:cubicBezTo>
                <a:cubicBezTo>
                  <a:pt x="4280" y="3515"/>
                  <a:pt x="4438" y="3562"/>
                  <a:pt x="4577" y="3510"/>
                </a:cubicBezTo>
                <a:cubicBezTo>
                  <a:pt x="4628" y="3491"/>
                  <a:pt x="4585" y="3348"/>
                  <a:pt x="4585" y="3348"/>
                </a:cubicBezTo>
                <a:cubicBezTo>
                  <a:pt x="4589" y="3337"/>
                  <a:pt x="4725" y="3096"/>
                  <a:pt x="4616" y="3079"/>
                </a:cubicBezTo>
                <a:cubicBezTo>
                  <a:pt x="4560" y="3070"/>
                  <a:pt x="4503" y="3074"/>
                  <a:pt x="4446" y="3071"/>
                </a:cubicBezTo>
                <a:cubicBezTo>
                  <a:pt x="4434" y="2978"/>
                  <a:pt x="4491" y="2814"/>
                  <a:pt x="4385" y="2787"/>
                </a:cubicBezTo>
                <a:cubicBezTo>
                  <a:pt x="4332" y="2750"/>
                  <a:pt x="4339" y="2730"/>
                  <a:pt x="4339" y="2664"/>
                </a:cubicBezTo>
                <a:cubicBezTo>
                  <a:pt x="4342" y="2513"/>
                  <a:pt x="4354" y="2361"/>
                  <a:pt x="4354" y="2210"/>
                </a:cubicBezTo>
                <a:cubicBezTo>
                  <a:pt x="4354" y="2191"/>
                  <a:pt x="4352" y="2058"/>
                  <a:pt x="4331" y="2018"/>
                </a:cubicBezTo>
                <a:cubicBezTo>
                  <a:pt x="4323" y="2002"/>
                  <a:pt x="4293" y="1979"/>
                  <a:pt x="4293" y="1979"/>
                </a:cubicBezTo>
                <a:cubicBezTo>
                  <a:pt x="4260" y="1883"/>
                  <a:pt x="4164" y="1773"/>
                  <a:pt x="4108" y="1687"/>
                </a:cubicBezTo>
                <a:cubicBezTo>
                  <a:pt x="4105" y="1605"/>
                  <a:pt x="4107" y="1523"/>
                  <a:pt x="4100" y="1441"/>
                </a:cubicBezTo>
                <a:cubicBezTo>
                  <a:pt x="4097" y="1408"/>
                  <a:pt x="4039" y="1364"/>
                  <a:pt x="4039" y="1364"/>
                </a:cubicBezTo>
                <a:cubicBezTo>
                  <a:pt x="4036" y="1355"/>
                  <a:pt x="4022" y="1317"/>
                  <a:pt x="4023" y="1310"/>
                </a:cubicBezTo>
                <a:cubicBezTo>
                  <a:pt x="4024" y="1298"/>
                  <a:pt x="4039" y="1279"/>
                  <a:pt x="4039" y="1279"/>
                </a:cubicBezTo>
                <a:cubicBezTo>
                  <a:pt x="4039" y="1266"/>
                  <a:pt x="4065" y="953"/>
                  <a:pt x="4046" y="887"/>
                </a:cubicBezTo>
                <a:cubicBezTo>
                  <a:pt x="4041" y="869"/>
                  <a:pt x="3980" y="864"/>
                  <a:pt x="3977" y="864"/>
                </a:cubicBezTo>
                <a:cubicBezTo>
                  <a:pt x="3914" y="833"/>
                  <a:pt x="3906" y="832"/>
                  <a:pt x="3823" y="826"/>
                </a:cubicBezTo>
                <a:cubicBezTo>
                  <a:pt x="3786" y="813"/>
                  <a:pt x="3808" y="818"/>
                  <a:pt x="3754" y="818"/>
                </a:cubicBezTo>
                <a:cubicBezTo>
                  <a:pt x="3746" y="814"/>
                  <a:pt x="3730" y="815"/>
                  <a:pt x="3730" y="806"/>
                </a:cubicBezTo>
                <a:cubicBezTo>
                  <a:pt x="3730" y="797"/>
                  <a:pt x="3750" y="803"/>
                  <a:pt x="3754" y="795"/>
                </a:cubicBezTo>
                <a:cubicBezTo>
                  <a:pt x="3769" y="762"/>
                  <a:pt x="3764" y="723"/>
                  <a:pt x="3769" y="687"/>
                </a:cubicBezTo>
                <a:cubicBezTo>
                  <a:pt x="3758" y="627"/>
                  <a:pt x="3745" y="641"/>
                  <a:pt x="3708" y="602"/>
                </a:cubicBezTo>
                <a:cubicBezTo>
                  <a:pt x="3665" y="479"/>
                  <a:pt x="3735" y="410"/>
                  <a:pt x="3631" y="333"/>
                </a:cubicBezTo>
                <a:cubicBezTo>
                  <a:pt x="3622" y="319"/>
                  <a:pt x="3608" y="309"/>
                  <a:pt x="3600" y="295"/>
                </a:cubicBezTo>
                <a:cubicBezTo>
                  <a:pt x="3581" y="264"/>
                  <a:pt x="3588" y="257"/>
                  <a:pt x="3554" y="233"/>
                </a:cubicBezTo>
                <a:cubicBezTo>
                  <a:pt x="3542" y="198"/>
                  <a:pt x="3524" y="207"/>
                  <a:pt x="3516" y="172"/>
                </a:cubicBezTo>
                <a:cubicBezTo>
                  <a:pt x="3513" y="157"/>
                  <a:pt x="3508" y="126"/>
                  <a:pt x="3508" y="126"/>
                </a:cubicBezTo>
                <a:cubicBezTo>
                  <a:pt x="3479" y="122"/>
                  <a:pt x="3447" y="126"/>
                  <a:pt x="3423" y="110"/>
                </a:cubicBezTo>
                <a:cubicBezTo>
                  <a:pt x="3415" y="105"/>
                  <a:pt x="3416" y="91"/>
                  <a:pt x="3408" y="87"/>
                </a:cubicBezTo>
                <a:cubicBezTo>
                  <a:pt x="3391" y="80"/>
                  <a:pt x="3372" y="82"/>
                  <a:pt x="3354" y="79"/>
                </a:cubicBezTo>
                <a:cubicBezTo>
                  <a:pt x="3296" y="84"/>
                  <a:pt x="3249" y="93"/>
                  <a:pt x="3193" y="103"/>
                </a:cubicBezTo>
                <a:cubicBezTo>
                  <a:pt x="3123" y="79"/>
                  <a:pt x="3213" y="114"/>
                  <a:pt x="3154" y="79"/>
                </a:cubicBezTo>
                <a:cubicBezTo>
                  <a:pt x="3121" y="60"/>
                  <a:pt x="3076" y="55"/>
                  <a:pt x="3039" y="49"/>
                </a:cubicBezTo>
                <a:cubicBezTo>
                  <a:pt x="3005" y="0"/>
                  <a:pt x="2981" y="20"/>
                  <a:pt x="2916" y="26"/>
                </a:cubicBezTo>
                <a:cubicBezTo>
                  <a:pt x="2911" y="28"/>
                  <a:pt x="2875" y="38"/>
                  <a:pt x="2870" y="41"/>
                </a:cubicBezTo>
                <a:cubicBezTo>
                  <a:pt x="2864" y="45"/>
                  <a:pt x="2861" y="53"/>
                  <a:pt x="2854" y="56"/>
                </a:cubicBezTo>
                <a:cubicBezTo>
                  <a:pt x="2829" y="68"/>
                  <a:pt x="2804" y="73"/>
                  <a:pt x="2777" y="79"/>
                </a:cubicBezTo>
                <a:cubicBezTo>
                  <a:pt x="2734" y="66"/>
                  <a:pt x="2690" y="80"/>
                  <a:pt x="2646" y="87"/>
                </a:cubicBezTo>
                <a:cubicBezTo>
                  <a:pt x="2447" y="156"/>
                  <a:pt x="2677" y="92"/>
                  <a:pt x="2585" y="87"/>
                </a:cubicBezTo>
                <a:cubicBezTo>
                  <a:pt x="2490" y="82"/>
                  <a:pt x="2395" y="87"/>
                  <a:pt x="2300" y="87"/>
                </a:cubicBezTo>
                <a:cubicBezTo>
                  <a:pt x="2249" y="135"/>
                  <a:pt x="2197" y="182"/>
                  <a:pt x="2146" y="230"/>
                </a:cubicBezTo>
                <a:cubicBezTo>
                  <a:pt x="2124" y="251"/>
                  <a:pt x="2141" y="249"/>
                  <a:pt x="2123" y="249"/>
                </a:cubicBezTo>
              </a:path>
            </a:pathLst>
          </a:custGeom>
          <a:solidFill>
            <a:schemeClr val="bg1">
              <a:alpha val="50195"/>
            </a:schemeClr>
          </a:solidFill>
          <a:ln w="25400">
            <a:solidFill>
              <a:srgbClr val="99CCFF"/>
            </a:solidFill>
            <a:round/>
            <a:headEnd/>
            <a:tailEnd/>
          </a:ln>
        </p:spPr>
        <p:txBody>
          <a:bodyPr wrap="none" anchor="ctr"/>
          <a:lstStyle/>
          <a:p>
            <a:endParaRPr lang="zh-CN" altLang="en-US" sz="2400"/>
          </a:p>
        </p:txBody>
      </p:sp>
      <p:sp>
        <p:nvSpPr>
          <p:cNvPr id="265221" name="Text Box 5"/>
          <p:cNvSpPr txBox="1">
            <a:spLocks noChangeArrowheads="1"/>
          </p:cNvSpPr>
          <p:nvPr/>
        </p:nvSpPr>
        <p:spPr bwMode="auto">
          <a:xfrm>
            <a:off x="142875" y="642938"/>
            <a:ext cx="8286750" cy="1370012"/>
          </a:xfrm>
          <a:prstGeom prst="rect">
            <a:avLst/>
          </a:prstGeom>
          <a:solidFill>
            <a:schemeClr val="accent3">
              <a:lumMod val="20000"/>
              <a:lumOff val="80000"/>
            </a:schemeClr>
          </a:solidFill>
          <a:ln w="9525">
            <a:solidFill>
              <a:schemeClr val="accent1"/>
            </a:solidFill>
            <a:miter lim="800000"/>
            <a:headEnd/>
            <a:tailEnd/>
          </a:ln>
          <a:effectLst/>
        </p:spPr>
        <p:txBody>
          <a:bodyPr>
            <a:spAutoFit/>
          </a:bodyPr>
          <a:lstStyle/>
          <a:p>
            <a:pPr>
              <a:defRPr/>
            </a:pPr>
            <a:r>
              <a:rPr lang="zh-CN" altLang="en-US" sz="2000" dirty="0">
                <a:latin typeface="+mn-ea"/>
              </a:rPr>
              <a:t>客户所谓明确的需求是零散的，不规则，</a:t>
            </a:r>
            <a:endParaRPr lang="en-US" altLang="zh-CN" sz="2000" dirty="0">
              <a:latin typeface="+mn-ea"/>
            </a:endParaRPr>
          </a:p>
          <a:p>
            <a:pPr>
              <a:lnSpc>
                <a:spcPct val="65000"/>
              </a:lnSpc>
              <a:spcBef>
                <a:spcPct val="50000"/>
              </a:spcBef>
              <a:defRPr/>
            </a:pPr>
            <a:r>
              <a:rPr lang="zh-CN" altLang="en-US" sz="2000" dirty="0">
                <a:latin typeface="+mn-ea"/>
              </a:rPr>
              <a:t>而更多的是 </a:t>
            </a:r>
            <a:r>
              <a:rPr kumimoji="1" lang="zh-CN" altLang="en-US" sz="2000" dirty="0">
                <a:latin typeface="+mn-ea"/>
              </a:rPr>
              <a:t>看不到的、意识不到的、潜在的、含糊的</a:t>
            </a:r>
          </a:p>
          <a:p>
            <a:pPr>
              <a:defRPr/>
            </a:pPr>
            <a:r>
              <a:rPr lang="zh-CN" altLang="en-US" sz="2000" dirty="0">
                <a:latin typeface="+mn-ea"/>
              </a:rPr>
              <a:t>所以，就连客户都希望我们能够系统的进行分析和整理，提出专家意见。这是机会，但是多少人掌握了这个机会？</a:t>
            </a:r>
          </a:p>
        </p:txBody>
      </p:sp>
      <p:sp>
        <p:nvSpPr>
          <p:cNvPr id="1037" name="Text Box 6"/>
          <p:cNvSpPr txBox="1">
            <a:spLocks noChangeArrowheads="1"/>
          </p:cNvSpPr>
          <p:nvPr/>
        </p:nvSpPr>
        <p:spPr bwMode="auto">
          <a:xfrm>
            <a:off x="4429125" y="2590800"/>
            <a:ext cx="1524000" cy="974725"/>
          </a:xfrm>
          <a:prstGeom prst="rect">
            <a:avLst/>
          </a:prstGeom>
          <a:noFill/>
          <a:ln w="9525">
            <a:noFill/>
            <a:miter lim="800000"/>
            <a:headEnd/>
            <a:tailEnd/>
          </a:ln>
        </p:spPr>
        <p:txBody>
          <a:bodyPr>
            <a:spAutoFit/>
          </a:bodyPr>
          <a:lstStyle/>
          <a:p>
            <a:pPr algn="ctr">
              <a:lnSpc>
                <a:spcPct val="40000"/>
              </a:lnSpc>
              <a:spcBef>
                <a:spcPct val="50000"/>
              </a:spcBef>
            </a:pPr>
            <a:r>
              <a:rPr kumimoji="1" lang="zh-CN" altLang="en-US" b="1">
                <a:latin typeface="Times New Roman" pitchFamily="18" charset="0"/>
                <a:ea typeface="楷体_GB2312" pitchFamily="49" charset="-122"/>
              </a:rPr>
              <a:t>看得到的</a:t>
            </a:r>
          </a:p>
          <a:p>
            <a:pPr algn="ctr">
              <a:lnSpc>
                <a:spcPct val="40000"/>
              </a:lnSpc>
              <a:spcBef>
                <a:spcPct val="50000"/>
              </a:spcBef>
            </a:pPr>
            <a:r>
              <a:rPr kumimoji="1" lang="zh-CN" altLang="en-US" b="1">
                <a:latin typeface="Times New Roman" pitchFamily="18" charset="0"/>
                <a:ea typeface="楷体_GB2312" pitchFamily="49" charset="-122"/>
              </a:rPr>
              <a:t>意识到的</a:t>
            </a:r>
          </a:p>
          <a:p>
            <a:pPr algn="ctr">
              <a:lnSpc>
                <a:spcPct val="40000"/>
              </a:lnSpc>
              <a:spcBef>
                <a:spcPct val="50000"/>
              </a:spcBef>
            </a:pPr>
            <a:r>
              <a:rPr kumimoji="1" lang="zh-CN" altLang="en-US" b="1">
                <a:latin typeface="Times New Roman" pitchFamily="18" charset="0"/>
                <a:ea typeface="楷体_GB2312" pitchFamily="49" charset="-122"/>
              </a:rPr>
              <a:t>表面的</a:t>
            </a:r>
          </a:p>
          <a:p>
            <a:pPr algn="ctr">
              <a:lnSpc>
                <a:spcPct val="40000"/>
              </a:lnSpc>
              <a:spcBef>
                <a:spcPct val="50000"/>
              </a:spcBef>
            </a:pPr>
            <a:r>
              <a:rPr kumimoji="1" lang="zh-CN" altLang="en-US" b="1">
                <a:latin typeface="Times New Roman" pitchFamily="18" charset="0"/>
                <a:ea typeface="楷体_GB2312" pitchFamily="49" charset="-122"/>
              </a:rPr>
              <a:t>明确的</a:t>
            </a:r>
          </a:p>
        </p:txBody>
      </p:sp>
      <p:sp>
        <p:nvSpPr>
          <p:cNvPr id="1038" name="Text Box 7"/>
          <p:cNvSpPr txBox="1">
            <a:spLocks noChangeArrowheads="1"/>
          </p:cNvSpPr>
          <p:nvPr/>
        </p:nvSpPr>
        <p:spPr bwMode="auto">
          <a:xfrm>
            <a:off x="4470400" y="4143375"/>
            <a:ext cx="2530475" cy="1868488"/>
          </a:xfrm>
          <a:prstGeom prst="rect">
            <a:avLst/>
          </a:prstGeom>
          <a:noFill/>
          <a:ln w="9525">
            <a:noFill/>
            <a:miter lim="800000"/>
            <a:headEnd/>
            <a:tailEnd/>
          </a:ln>
        </p:spPr>
        <p:txBody>
          <a:bodyPr>
            <a:spAutoFit/>
          </a:bodyPr>
          <a:lstStyle/>
          <a:p>
            <a:pPr>
              <a:lnSpc>
                <a:spcPct val="65000"/>
              </a:lnSpc>
              <a:spcBef>
                <a:spcPct val="50000"/>
              </a:spcBef>
            </a:pPr>
            <a:r>
              <a:rPr kumimoji="1" lang="zh-CN" altLang="en-US" sz="2800" b="1">
                <a:latin typeface="Times New Roman" pitchFamily="18" charset="0"/>
                <a:ea typeface="楷体_GB2312" pitchFamily="49" charset="-122"/>
              </a:rPr>
              <a:t>看不到的</a:t>
            </a:r>
          </a:p>
          <a:p>
            <a:pPr>
              <a:lnSpc>
                <a:spcPct val="65000"/>
              </a:lnSpc>
              <a:spcBef>
                <a:spcPct val="50000"/>
              </a:spcBef>
            </a:pPr>
            <a:r>
              <a:rPr kumimoji="1" lang="zh-CN" altLang="en-US" sz="2800" b="1">
                <a:latin typeface="Times New Roman" pitchFamily="18" charset="0"/>
                <a:ea typeface="楷体_GB2312" pitchFamily="49" charset="-122"/>
              </a:rPr>
              <a:t>意识不到的</a:t>
            </a:r>
          </a:p>
          <a:p>
            <a:pPr>
              <a:lnSpc>
                <a:spcPct val="65000"/>
              </a:lnSpc>
              <a:spcBef>
                <a:spcPct val="50000"/>
              </a:spcBef>
            </a:pPr>
            <a:r>
              <a:rPr kumimoji="1" lang="zh-CN" altLang="en-US" sz="2800" b="1">
                <a:latin typeface="Times New Roman" pitchFamily="18" charset="0"/>
                <a:ea typeface="楷体_GB2312" pitchFamily="49" charset="-122"/>
              </a:rPr>
              <a:t>潜在的</a:t>
            </a:r>
          </a:p>
          <a:p>
            <a:pPr>
              <a:lnSpc>
                <a:spcPct val="65000"/>
              </a:lnSpc>
              <a:spcBef>
                <a:spcPct val="50000"/>
              </a:spcBef>
            </a:pPr>
            <a:r>
              <a:rPr kumimoji="1" lang="zh-CN" altLang="en-US" sz="2800" b="1">
                <a:latin typeface="Times New Roman" pitchFamily="18" charset="0"/>
                <a:ea typeface="楷体_GB2312" pitchFamily="49" charset="-122"/>
              </a:rPr>
              <a:t>含糊的</a:t>
            </a:r>
          </a:p>
        </p:txBody>
      </p:sp>
      <p:graphicFrame>
        <p:nvGraphicFramePr>
          <p:cNvPr id="1026" name="Object 2"/>
          <p:cNvGraphicFramePr>
            <a:graphicFrameLocks noChangeAspect="1"/>
          </p:cNvGraphicFramePr>
          <p:nvPr/>
        </p:nvGraphicFramePr>
        <p:xfrm>
          <a:off x="0" y="3429000"/>
          <a:ext cx="1277938" cy="457200"/>
        </p:xfrm>
        <a:graphic>
          <a:graphicData uri="http://schemas.openxmlformats.org/presentationml/2006/ole">
            <p:oleObj spid="_x0000_s1026" name="剪辑" r:id="rId4" imgW="1152720" imgH="521640" progId="">
              <p:embed/>
            </p:oleObj>
          </a:graphicData>
        </a:graphic>
      </p:graphicFrame>
      <p:graphicFrame>
        <p:nvGraphicFramePr>
          <p:cNvPr id="1027" name="Object 3"/>
          <p:cNvGraphicFramePr>
            <a:graphicFrameLocks noChangeAspect="1"/>
          </p:cNvGraphicFramePr>
          <p:nvPr/>
        </p:nvGraphicFramePr>
        <p:xfrm>
          <a:off x="1282700" y="3429000"/>
          <a:ext cx="1277938" cy="457200"/>
        </p:xfrm>
        <a:graphic>
          <a:graphicData uri="http://schemas.openxmlformats.org/presentationml/2006/ole">
            <p:oleObj spid="_x0000_s1027" name="剪辑" r:id="rId5" imgW="1152720" imgH="521640" progId="">
              <p:embed/>
            </p:oleObj>
          </a:graphicData>
        </a:graphic>
      </p:graphicFrame>
      <p:graphicFrame>
        <p:nvGraphicFramePr>
          <p:cNvPr id="1028" name="Object 4"/>
          <p:cNvGraphicFramePr>
            <a:graphicFrameLocks noChangeAspect="1"/>
          </p:cNvGraphicFramePr>
          <p:nvPr/>
        </p:nvGraphicFramePr>
        <p:xfrm>
          <a:off x="2501900" y="3429000"/>
          <a:ext cx="1277938" cy="457200"/>
        </p:xfrm>
        <a:graphic>
          <a:graphicData uri="http://schemas.openxmlformats.org/presentationml/2006/ole">
            <p:oleObj spid="_x0000_s1028" name="剪辑" r:id="rId6" imgW="1152720" imgH="521640" progId="">
              <p:embed/>
            </p:oleObj>
          </a:graphicData>
        </a:graphic>
      </p:graphicFrame>
      <p:graphicFrame>
        <p:nvGraphicFramePr>
          <p:cNvPr id="1029" name="Object 5"/>
          <p:cNvGraphicFramePr>
            <a:graphicFrameLocks noChangeAspect="1"/>
          </p:cNvGraphicFramePr>
          <p:nvPr/>
        </p:nvGraphicFramePr>
        <p:xfrm>
          <a:off x="3721100" y="3429000"/>
          <a:ext cx="1277938" cy="457200"/>
        </p:xfrm>
        <a:graphic>
          <a:graphicData uri="http://schemas.openxmlformats.org/presentationml/2006/ole">
            <p:oleObj spid="_x0000_s1029" name="剪辑" r:id="rId7" imgW="1152720" imgH="521640" progId="">
              <p:embed/>
            </p:oleObj>
          </a:graphicData>
        </a:graphic>
      </p:graphicFrame>
      <p:graphicFrame>
        <p:nvGraphicFramePr>
          <p:cNvPr id="1030" name="Object 6"/>
          <p:cNvGraphicFramePr>
            <a:graphicFrameLocks noChangeAspect="1"/>
          </p:cNvGraphicFramePr>
          <p:nvPr/>
        </p:nvGraphicFramePr>
        <p:xfrm>
          <a:off x="4940300" y="3429000"/>
          <a:ext cx="1384300" cy="457200"/>
        </p:xfrm>
        <a:graphic>
          <a:graphicData uri="http://schemas.openxmlformats.org/presentationml/2006/ole">
            <p:oleObj spid="_x0000_s1030" name="剪辑" r:id="rId8" imgW="1152720" imgH="521640" progId="">
              <p:embed/>
            </p:oleObj>
          </a:graphicData>
        </a:graphic>
      </p:graphicFrame>
      <p:graphicFrame>
        <p:nvGraphicFramePr>
          <p:cNvPr id="1031" name="Object 7"/>
          <p:cNvGraphicFramePr>
            <a:graphicFrameLocks noChangeAspect="1"/>
          </p:cNvGraphicFramePr>
          <p:nvPr/>
        </p:nvGraphicFramePr>
        <p:xfrm>
          <a:off x="7772400" y="3429000"/>
          <a:ext cx="1384300" cy="457200"/>
        </p:xfrm>
        <a:graphic>
          <a:graphicData uri="http://schemas.openxmlformats.org/presentationml/2006/ole">
            <p:oleObj spid="_x0000_s1031" name="剪辑" r:id="rId9" imgW="1152720" imgH="521640" progId="">
              <p:embed/>
            </p:oleObj>
          </a:graphicData>
        </a:graphic>
      </p:graphicFrame>
      <p:graphicFrame>
        <p:nvGraphicFramePr>
          <p:cNvPr id="1032" name="Object 8"/>
          <p:cNvGraphicFramePr>
            <a:graphicFrameLocks noChangeAspect="1"/>
          </p:cNvGraphicFramePr>
          <p:nvPr/>
        </p:nvGraphicFramePr>
        <p:xfrm>
          <a:off x="7620000" y="3429000"/>
          <a:ext cx="1384300" cy="457200"/>
        </p:xfrm>
        <a:graphic>
          <a:graphicData uri="http://schemas.openxmlformats.org/presentationml/2006/ole">
            <p:oleObj spid="_x0000_s1032" name="剪辑" r:id="rId10" imgW="1152720" imgH="521640" progId="">
              <p:embed/>
            </p:oleObj>
          </a:graphicData>
        </a:graphic>
      </p:graphicFrame>
      <p:graphicFrame>
        <p:nvGraphicFramePr>
          <p:cNvPr id="1033" name="Object 9"/>
          <p:cNvGraphicFramePr>
            <a:graphicFrameLocks noChangeAspect="1"/>
          </p:cNvGraphicFramePr>
          <p:nvPr/>
        </p:nvGraphicFramePr>
        <p:xfrm>
          <a:off x="6311900" y="3429000"/>
          <a:ext cx="1384300" cy="457200"/>
        </p:xfrm>
        <a:graphic>
          <a:graphicData uri="http://schemas.openxmlformats.org/presentationml/2006/ole">
            <p:oleObj spid="_x0000_s1033" name="剪辑" r:id="rId11" imgW="1152720" imgH="521640" progId="">
              <p:embed/>
            </p:oleObj>
          </a:graphicData>
        </a:graphic>
      </p:graphicFrame>
      <p:pic>
        <p:nvPicPr>
          <p:cNvPr id="1039" name="Picture 16" descr="SL00650_"/>
          <p:cNvPicPr>
            <a:picLocks noChangeAspect="1" noChangeArrowheads="1"/>
          </p:cNvPicPr>
          <p:nvPr/>
        </p:nvPicPr>
        <p:blipFill>
          <a:blip r:embed="rId12" cstate="print"/>
          <a:srcRect/>
          <a:stretch>
            <a:fillRect/>
          </a:stretch>
        </p:blipFill>
        <p:spPr bwMode="auto">
          <a:xfrm>
            <a:off x="6248400" y="4403725"/>
            <a:ext cx="2819400" cy="2073275"/>
          </a:xfrm>
          <a:prstGeom prst="rect">
            <a:avLst/>
          </a:prstGeom>
          <a:noFill/>
          <a:ln w="9525">
            <a:noFill/>
            <a:miter lim="800000"/>
            <a:headEnd/>
            <a:tailEnd/>
          </a:ln>
        </p:spPr>
      </p:pic>
      <p:sp>
        <p:nvSpPr>
          <p:cNvPr id="1040" name="Rectangle 17"/>
          <p:cNvSpPr>
            <a:spLocks noGrp="1" noChangeArrowheads="1"/>
          </p:cNvSpPr>
          <p:nvPr>
            <p:ph type="title"/>
          </p:nvPr>
        </p:nvSpPr>
        <p:spPr>
          <a:xfrm>
            <a:off x="0" y="0"/>
            <a:ext cx="8229600" cy="642938"/>
          </a:xfrm>
        </p:spPr>
        <p:txBody>
          <a:bodyPr/>
          <a:lstStyle/>
          <a:p>
            <a:r>
              <a:rPr dirty="0" smtClean="0"/>
              <a:t>核心</a:t>
            </a:r>
            <a:r>
              <a:rPr lang="en-US" altLang="zh-CN" dirty="0" smtClean="0"/>
              <a:t>3</a:t>
            </a:r>
            <a:r>
              <a:rPr dirty="0" smtClean="0"/>
              <a:t>：</a:t>
            </a:r>
            <a:r>
              <a:rPr sz="2800" dirty="0" smtClean="0"/>
              <a:t>所谓客户需求的真实现状</a:t>
            </a:r>
          </a:p>
        </p:txBody>
      </p:sp>
      <p:sp>
        <p:nvSpPr>
          <p:cNvPr id="1041" name="矩形 17"/>
          <p:cNvSpPr>
            <a:spLocks noChangeArrowheads="1"/>
          </p:cNvSpPr>
          <p:nvPr/>
        </p:nvSpPr>
        <p:spPr bwMode="auto">
          <a:xfrm>
            <a:off x="0" y="4143375"/>
            <a:ext cx="3286125" cy="1938338"/>
          </a:xfrm>
          <a:prstGeom prst="rect">
            <a:avLst/>
          </a:prstGeom>
          <a:noFill/>
          <a:ln w="9525">
            <a:noFill/>
            <a:miter lim="800000"/>
            <a:headEnd/>
            <a:tailEnd/>
          </a:ln>
        </p:spPr>
        <p:txBody>
          <a:bodyPr>
            <a:spAutoFit/>
          </a:bodyPr>
          <a:lstStyle/>
          <a:p>
            <a:r>
              <a:rPr lang="zh-CN" altLang="en-US" sz="2400">
                <a:latin typeface="华文中宋" pitchFamily="2" charset="-122"/>
                <a:ea typeface="华文中宋" pitchFamily="2" charset="-122"/>
              </a:rPr>
              <a:t>客户没有经过系统性的专业训练和不断实践，对如何利用</a:t>
            </a:r>
            <a:r>
              <a:rPr lang="en-US" altLang="zh-CN" sz="2400">
                <a:latin typeface="华文中宋" pitchFamily="2" charset="-122"/>
                <a:ea typeface="华文中宋" pitchFamily="2" charset="-122"/>
              </a:rPr>
              <a:t>ERP</a:t>
            </a:r>
            <a:r>
              <a:rPr lang="zh-CN" altLang="en-US" sz="2400">
                <a:latin typeface="华文中宋" pitchFamily="2" charset="-122"/>
                <a:ea typeface="华文中宋" pitchFamily="2" charset="-122"/>
              </a:rPr>
              <a:t>（系统性的科学管理工具）是不清晰的。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28728" y="571480"/>
            <a:ext cx="4000528" cy="579438"/>
          </a:xfrm>
          <a:prstGeom prst="rect">
            <a:avLst/>
          </a:prstGeom>
          <a:noFill/>
          <a:ln w="9525">
            <a:noFill/>
            <a:miter lim="800000"/>
            <a:headEnd/>
            <a:tailEnd/>
          </a:ln>
        </p:spPr>
        <p:txBody>
          <a:bodyPr wrap="square">
            <a:spAutoFit/>
          </a:bodyPr>
          <a:lstStyle/>
          <a:p>
            <a:pPr algn="ctr">
              <a:spcBef>
                <a:spcPct val="50000"/>
              </a:spcBef>
            </a:pPr>
            <a:r>
              <a:rPr kumimoji="1" lang="zh-CN" altLang="en-US" sz="3200" dirty="0">
                <a:latin typeface="隶书" pitchFamily="49" charset="-122"/>
                <a:ea typeface="隶书" pitchFamily="49" charset="-122"/>
              </a:rPr>
              <a:t>客户异议的分析</a:t>
            </a:r>
          </a:p>
        </p:txBody>
      </p:sp>
      <p:sp>
        <p:nvSpPr>
          <p:cNvPr id="531459" name="Rectangle 3"/>
          <p:cNvSpPr>
            <a:spLocks noChangeArrowheads="1"/>
          </p:cNvSpPr>
          <p:nvPr/>
        </p:nvSpPr>
        <p:spPr bwMode="auto">
          <a:xfrm>
            <a:off x="201575" y="1214422"/>
            <a:ext cx="2344737" cy="476250"/>
          </a:xfrm>
          <a:prstGeom prst="rect">
            <a:avLst/>
          </a:prstGeom>
          <a:solidFill>
            <a:srgbClr val="CCFFFF"/>
          </a:solidFill>
          <a:ln w="19050">
            <a:solidFill>
              <a:srgbClr val="666699"/>
            </a:solidFill>
            <a:miter lim="800000"/>
            <a:headEnd type="none" w="sm" len="sm"/>
            <a:tailEnd type="none" w="lg" len="med"/>
          </a:ln>
          <a:effectLst/>
        </p:spPr>
        <p:txBody>
          <a:bodyPr lIns="90000" tIns="46800" rIns="90000" bIns="46800">
            <a:spAutoFit/>
          </a:bodyPr>
          <a:lstStyle/>
          <a:p>
            <a:pPr algn="ctr">
              <a:defRPr/>
            </a:pPr>
            <a:r>
              <a:rPr kumimoji="1" lang="zh-CN" altLang="en-US" sz="2400" b="1" dirty="0">
                <a:solidFill>
                  <a:schemeClr val="accent2"/>
                </a:solidFill>
                <a:effectLst>
                  <a:outerShdw blurRad="38100" dist="38100" dir="2700000" algn="tl">
                    <a:srgbClr val="000000"/>
                  </a:outerShdw>
                </a:effectLst>
                <a:latin typeface="Times New Roman" pitchFamily="18" charset="0"/>
                <a:ea typeface="楷体_GB2312" pitchFamily="49" charset="-122"/>
              </a:rPr>
              <a:t>表面上的借口</a:t>
            </a:r>
          </a:p>
        </p:txBody>
      </p:sp>
      <p:sp>
        <p:nvSpPr>
          <p:cNvPr id="531460" name="Rectangle 4"/>
          <p:cNvSpPr>
            <a:spLocks noChangeArrowheads="1"/>
          </p:cNvSpPr>
          <p:nvPr/>
        </p:nvSpPr>
        <p:spPr bwMode="auto">
          <a:xfrm>
            <a:off x="4089413" y="1214422"/>
            <a:ext cx="2268537" cy="476250"/>
          </a:xfrm>
          <a:prstGeom prst="rect">
            <a:avLst/>
          </a:prstGeom>
          <a:solidFill>
            <a:srgbClr val="CCFFFF"/>
          </a:solidFill>
          <a:ln w="19050">
            <a:solidFill>
              <a:srgbClr val="666699"/>
            </a:solidFill>
            <a:miter lim="800000"/>
            <a:headEnd type="none" w="sm" len="sm"/>
            <a:tailEnd type="none" w="lg" len="med"/>
          </a:ln>
          <a:effectLst/>
        </p:spPr>
        <p:txBody>
          <a:bodyPr lIns="90000" tIns="46800" rIns="90000" bIns="46800">
            <a:spAutoFit/>
          </a:bodyPr>
          <a:lstStyle/>
          <a:p>
            <a:pPr algn="ctr">
              <a:defRPr/>
            </a:pPr>
            <a:r>
              <a:rPr kumimoji="1" lang="zh-CN" altLang="en-US" sz="2400" b="1">
                <a:solidFill>
                  <a:schemeClr val="accent2"/>
                </a:solidFill>
                <a:effectLst>
                  <a:outerShdw blurRad="38100" dist="38100" dir="2700000" algn="tl">
                    <a:srgbClr val="000000"/>
                  </a:outerShdw>
                </a:effectLst>
                <a:latin typeface="Times New Roman" pitchFamily="18" charset="0"/>
                <a:ea typeface="楷体_GB2312" pitchFamily="49" charset="-122"/>
              </a:rPr>
              <a:t>根本的原因</a:t>
            </a:r>
          </a:p>
        </p:txBody>
      </p:sp>
      <p:sp>
        <p:nvSpPr>
          <p:cNvPr id="10245" name="Rectangle 5"/>
          <p:cNvSpPr>
            <a:spLocks noChangeArrowheads="1"/>
          </p:cNvSpPr>
          <p:nvPr/>
        </p:nvSpPr>
        <p:spPr bwMode="auto">
          <a:xfrm>
            <a:off x="28540" y="1681147"/>
            <a:ext cx="2590800" cy="2438400"/>
          </a:xfrm>
          <a:prstGeom prst="rect">
            <a:avLst/>
          </a:prstGeom>
          <a:noFill/>
          <a:ln w="19050">
            <a:noFill/>
            <a:miter lim="800000"/>
            <a:headEnd type="none" w="sm" len="sm"/>
            <a:tailEnd type="none" w="lg" len="med"/>
          </a:ln>
        </p:spPr>
        <p:txBody>
          <a:bodyPr wrap="none" lIns="90000" tIns="46800" rIns="90000" bIns="46800" anchor="ctr"/>
          <a:lstStyle/>
          <a:p>
            <a:pPr>
              <a:lnSpc>
                <a:spcPct val="160000"/>
              </a:lnSpc>
              <a:buFont typeface="Wingdings" pitchFamily="2" charset="2"/>
              <a:buChar char="Ø"/>
            </a:pPr>
            <a:r>
              <a:rPr kumimoji="1" lang="en-US" altLang="zh-CN" sz="2800">
                <a:latin typeface="Times New Roman" pitchFamily="18" charset="0"/>
                <a:ea typeface="楷体_GB2312" pitchFamily="49" charset="-122"/>
              </a:rPr>
              <a:t>   No need</a:t>
            </a:r>
          </a:p>
          <a:p>
            <a:pPr>
              <a:lnSpc>
                <a:spcPct val="160000"/>
              </a:lnSpc>
              <a:buFont typeface="Wingdings" pitchFamily="2" charset="2"/>
              <a:buChar char="Ø"/>
            </a:pPr>
            <a:r>
              <a:rPr kumimoji="1" lang="en-US" altLang="zh-CN" sz="2800">
                <a:latin typeface="Times New Roman" pitchFamily="18" charset="0"/>
                <a:ea typeface="楷体_GB2312" pitchFamily="49" charset="-122"/>
              </a:rPr>
              <a:t>   No hurry</a:t>
            </a:r>
          </a:p>
          <a:p>
            <a:pPr>
              <a:lnSpc>
                <a:spcPct val="160000"/>
              </a:lnSpc>
              <a:buFont typeface="Wingdings" pitchFamily="2" charset="2"/>
              <a:buChar char="Ø"/>
            </a:pPr>
            <a:r>
              <a:rPr kumimoji="1" lang="en-US" altLang="zh-CN" sz="2800">
                <a:latin typeface="Times New Roman" pitchFamily="18" charset="0"/>
                <a:ea typeface="楷体_GB2312" pitchFamily="49" charset="-122"/>
              </a:rPr>
              <a:t>   No money</a:t>
            </a:r>
          </a:p>
          <a:p>
            <a:pPr>
              <a:lnSpc>
                <a:spcPct val="160000"/>
              </a:lnSpc>
              <a:buFont typeface="Wingdings" pitchFamily="2" charset="2"/>
              <a:buChar char="Ø"/>
            </a:pPr>
            <a:r>
              <a:rPr kumimoji="1" lang="en-US" altLang="zh-CN" sz="2800">
                <a:latin typeface="Times New Roman" pitchFamily="18" charset="0"/>
                <a:ea typeface="楷体_GB2312" pitchFamily="49" charset="-122"/>
              </a:rPr>
              <a:t>   No good</a:t>
            </a:r>
          </a:p>
        </p:txBody>
      </p:sp>
      <p:sp>
        <p:nvSpPr>
          <p:cNvPr id="10246" name="Rectangle 6"/>
          <p:cNvSpPr>
            <a:spLocks noChangeArrowheads="1"/>
          </p:cNvSpPr>
          <p:nvPr/>
        </p:nvSpPr>
        <p:spPr bwMode="auto">
          <a:xfrm>
            <a:off x="3916378" y="1757347"/>
            <a:ext cx="2590800" cy="2438400"/>
          </a:xfrm>
          <a:prstGeom prst="rect">
            <a:avLst/>
          </a:prstGeom>
          <a:noFill/>
          <a:ln w="19050">
            <a:noFill/>
            <a:miter lim="800000"/>
            <a:headEnd type="none" w="sm" len="sm"/>
            <a:tailEnd type="none" w="lg" len="med"/>
          </a:ln>
        </p:spPr>
        <p:txBody>
          <a:bodyPr wrap="none" lIns="90000" tIns="46800" rIns="90000" bIns="46800" anchor="ctr"/>
          <a:lstStyle/>
          <a:p>
            <a:pPr>
              <a:lnSpc>
                <a:spcPct val="160000"/>
              </a:lnSpc>
              <a:buFont typeface="Wingdings" pitchFamily="2" charset="2"/>
              <a:buChar char="Ø"/>
            </a:pPr>
            <a:r>
              <a:rPr kumimoji="1" lang="en-US" altLang="zh-CN" sz="2800" dirty="0">
                <a:latin typeface="Times New Roman" pitchFamily="18" charset="0"/>
                <a:ea typeface="楷体_GB2312" pitchFamily="49" charset="-122"/>
              </a:rPr>
              <a:t>  No pain</a:t>
            </a:r>
          </a:p>
          <a:p>
            <a:pPr>
              <a:lnSpc>
                <a:spcPct val="160000"/>
              </a:lnSpc>
              <a:buFont typeface="Wingdings" pitchFamily="2" charset="2"/>
              <a:buChar char="Ø"/>
            </a:pPr>
            <a:r>
              <a:rPr kumimoji="1" lang="en-US" altLang="zh-CN" sz="2800" dirty="0">
                <a:latin typeface="Times New Roman" pitchFamily="18" charset="0"/>
                <a:ea typeface="楷体_GB2312" pitchFamily="49" charset="-122"/>
              </a:rPr>
              <a:t>  No value</a:t>
            </a:r>
          </a:p>
          <a:p>
            <a:pPr>
              <a:lnSpc>
                <a:spcPct val="160000"/>
              </a:lnSpc>
              <a:buFont typeface="Wingdings" pitchFamily="2" charset="2"/>
              <a:buChar char="Ø"/>
            </a:pPr>
            <a:r>
              <a:rPr kumimoji="1" lang="en-US" altLang="zh-CN" sz="2800" dirty="0">
                <a:latin typeface="Times New Roman" pitchFamily="18" charset="0"/>
                <a:ea typeface="楷体_GB2312" pitchFamily="49" charset="-122"/>
              </a:rPr>
              <a:t>  No trust</a:t>
            </a:r>
          </a:p>
          <a:p>
            <a:pPr>
              <a:lnSpc>
                <a:spcPct val="160000"/>
              </a:lnSpc>
              <a:buFont typeface="Wingdings" pitchFamily="2" charset="2"/>
              <a:buChar char="Ø"/>
            </a:pPr>
            <a:r>
              <a:rPr kumimoji="1" lang="en-US" altLang="zh-CN" sz="2800" dirty="0">
                <a:latin typeface="Times New Roman" pitchFamily="18" charset="0"/>
                <a:ea typeface="楷体_GB2312" pitchFamily="49" charset="-122"/>
              </a:rPr>
              <a:t>  No difference</a:t>
            </a:r>
          </a:p>
        </p:txBody>
      </p:sp>
      <p:pic>
        <p:nvPicPr>
          <p:cNvPr id="10247" name="Picture 7" descr="PE01511_"/>
          <p:cNvPicPr>
            <a:picLocks noChangeAspect="1" noChangeArrowheads="1"/>
          </p:cNvPicPr>
          <p:nvPr/>
        </p:nvPicPr>
        <p:blipFill>
          <a:blip r:embed="rId2" cstate="print"/>
          <a:srcRect/>
          <a:stretch>
            <a:fillRect/>
          </a:stretch>
        </p:blipFill>
        <p:spPr bwMode="auto">
          <a:xfrm>
            <a:off x="2143108" y="1454135"/>
            <a:ext cx="1714500" cy="2935287"/>
          </a:xfrm>
          <a:prstGeom prst="rect">
            <a:avLst/>
          </a:prstGeom>
          <a:noFill/>
          <a:ln w="9525">
            <a:noFill/>
            <a:miter lim="800000"/>
            <a:headEnd/>
            <a:tailEnd/>
          </a:ln>
        </p:spPr>
      </p:pic>
      <p:sp>
        <p:nvSpPr>
          <p:cNvPr id="10248" name="Rectangle 8"/>
          <p:cNvSpPr>
            <a:spLocks noChangeArrowheads="1"/>
          </p:cNvSpPr>
          <p:nvPr/>
        </p:nvSpPr>
        <p:spPr bwMode="auto">
          <a:xfrm>
            <a:off x="500063" y="5410200"/>
            <a:ext cx="8415337" cy="1066800"/>
          </a:xfrm>
          <a:prstGeom prst="rect">
            <a:avLst/>
          </a:prstGeom>
          <a:noFill/>
          <a:ln w="19050">
            <a:noFill/>
            <a:miter lim="800000"/>
            <a:headEnd type="none" w="sm" len="sm"/>
            <a:tailEnd type="none" w="lg" len="med"/>
          </a:ln>
        </p:spPr>
        <p:txBody>
          <a:bodyPr wrap="none" lIns="90000" tIns="46800" rIns="90000" bIns="46800" anchor="ctr"/>
          <a:lstStyle/>
          <a:p>
            <a:pPr algn="ctr"/>
            <a:endParaRPr kumimoji="1" lang="zh-CN" altLang="en-US" sz="2800" b="1">
              <a:latin typeface="华文中宋" pitchFamily="2" charset="-122"/>
              <a:ea typeface="华文中宋" pitchFamily="2" charset="-122"/>
            </a:endParaRPr>
          </a:p>
        </p:txBody>
      </p:sp>
      <p:sp>
        <p:nvSpPr>
          <p:cNvPr id="10249" name="标题 8"/>
          <p:cNvSpPr>
            <a:spLocks noGrp="1"/>
          </p:cNvSpPr>
          <p:nvPr>
            <p:ph type="title" idx="4294967295"/>
          </p:nvPr>
        </p:nvSpPr>
        <p:spPr>
          <a:xfrm>
            <a:off x="0" y="0"/>
            <a:ext cx="8229600" cy="642938"/>
          </a:xfrm>
        </p:spPr>
        <p:txBody>
          <a:bodyPr/>
          <a:lstStyle/>
          <a:p>
            <a:pPr algn="l" eaLnBrk="1" hangingPunct="1"/>
            <a:r>
              <a:rPr lang="zh-CN" altLang="en-US" sz="3200" b="1" dirty="0" smtClean="0">
                <a:solidFill>
                  <a:schemeClr val="bg1"/>
                </a:solidFill>
                <a:latin typeface="华文中宋" pitchFamily="2" charset="-122"/>
                <a:ea typeface="华文中宋" pitchFamily="2" charset="-122"/>
              </a:rPr>
              <a:t>核心</a:t>
            </a:r>
            <a:r>
              <a:rPr lang="en-US" altLang="zh-CN" sz="3200" b="1" dirty="0" smtClean="0">
                <a:solidFill>
                  <a:schemeClr val="bg1"/>
                </a:solidFill>
                <a:latin typeface="华文中宋" pitchFamily="2" charset="-122"/>
                <a:ea typeface="华文中宋" pitchFamily="2" charset="-122"/>
              </a:rPr>
              <a:t>4</a:t>
            </a:r>
            <a:r>
              <a:rPr lang="zh-CN" altLang="en-US" sz="3200" b="1" dirty="0" smtClean="0">
                <a:solidFill>
                  <a:schemeClr val="bg1"/>
                </a:solidFill>
                <a:latin typeface="华文中宋" pitchFamily="2" charset="-122"/>
                <a:ea typeface="华文中宋" pitchFamily="2" charset="-122"/>
              </a:rPr>
              <a:t>：所以，客户的表现是：</a:t>
            </a:r>
          </a:p>
        </p:txBody>
      </p:sp>
      <p:sp>
        <p:nvSpPr>
          <p:cNvPr id="10250" name="TextBox 9"/>
          <p:cNvSpPr txBox="1">
            <a:spLocks noChangeArrowheads="1"/>
          </p:cNvSpPr>
          <p:nvPr/>
        </p:nvSpPr>
        <p:spPr bwMode="auto">
          <a:xfrm>
            <a:off x="71406" y="4357695"/>
            <a:ext cx="6357982" cy="2246769"/>
          </a:xfrm>
          <a:prstGeom prst="rect">
            <a:avLst/>
          </a:prstGeom>
          <a:solidFill>
            <a:schemeClr val="accent3">
              <a:lumMod val="40000"/>
              <a:lumOff val="60000"/>
            </a:schemeClr>
          </a:solidFill>
          <a:ln w="9525">
            <a:solidFill>
              <a:schemeClr val="accent1"/>
            </a:solidFill>
            <a:miter lim="800000"/>
            <a:headEnd/>
            <a:tailEnd/>
          </a:ln>
        </p:spPr>
        <p:txBody>
          <a:bodyPr wrap="square">
            <a:spAutoFit/>
          </a:bodyPr>
          <a:lstStyle/>
          <a:p>
            <a:r>
              <a:rPr kumimoji="1" lang="zh-CN" altLang="en-US" sz="2000" b="1" dirty="0">
                <a:latin typeface="华文中宋" pitchFamily="2" charset="-122"/>
                <a:ea typeface="华文中宋" pitchFamily="2" charset="-122"/>
              </a:rPr>
              <a:t>所以，在我们没有做完对价值分析（</a:t>
            </a:r>
            <a:r>
              <a:rPr kumimoji="1" lang="en-US" altLang="zh-CN" sz="2000" b="1" dirty="0">
                <a:latin typeface="华文中宋" pitchFamily="2" charset="-122"/>
                <a:ea typeface="华文中宋" pitchFamily="2" charset="-122"/>
              </a:rPr>
              <a:t>VA</a:t>
            </a:r>
            <a:r>
              <a:rPr kumimoji="1" lang="zh-CN" altLang="en-US" sz="2000" b="1" dirty="0">
                <a:latin typeface="华文中宋" pitchFamily="2" charset="-122"/>
                <a:ea typeface="华文中宋" pitchFamily="2" charset="-122"/>
              </a:rPr>
              <a:t>）之前</a:t>
            </a:r>
            <a:r>
              <a:rPr kumimoji="1" lang="en-US" altLang="zh-CN" sz="2000" b="1" dirty="0">
                <a:latin typeface="华文中宋" pitchFamily="2" charset="-122"/>
                <a:ea typeface="华文中宋" pitchFamily="2" charset="-122"/>
              </a:rPr>
              <a:t>,</a:t>
            </a:r>
            <a:r>
              <a:rPr kumimoji="1" lang="zh-CN" altLang="en-US" sz="2000" b="1" dirty="0">
                <a:latin typeface="华文中宋" pitchFamily="2" charset="-122"/>
                <a:ea typeface="华文中宋" pitchFamily="2" charset="-122"/>
              </a:rPr>
              <a:t>客户的现状（不需要，不急迫，没有钱，不够好）对我们是没有意义的，如同一个</a:t>
            </a:r>
            <a:r>
              <a:rPr kumimoji="1" lang="zh-CN" altLang="en-US" sz="2000" b="1" dirty="0" smtClean="0">
                <a:latin typeface="华文中宋" pitchFamily="2" charset="-122"/>
                <a:ea typeface="华文中宋" pitchFamily="2" charset="-122"/>
              </a:rPr>
              <a:t>病人</a:t>
            </a:r>
            <a:r>
              <a:rPr kumimoji="1" lang="en-US" altLang="zh-CN" sz="2000" b="1" dirty="0" smtClean="0">
                <a:latin typeface="华文中宋" pitchFamily="2" charset="-122"/>
                <a:ea typeface="华文中宋" pitchFamily="2" charset="-122"/>
              </a:rPr>
              <a:t>(</a:t>
            </a:r>
            <a:r>
              <a:rPr kumimoji="1" lang="zh-CN" altLang="en-US" sz="2000" b="1" dirty="0" smtClean="0">
                <a:solidFill>
                  <a:srgbClr val="FF0000"/>
                </a:solidFill>
                <a:latin typeface="华文中宋" pitchFamily="2" charset="-122"/>
                <a:ea typeface="华文中宋" pitchFamily="2" charset="-122"/>
              </a:rPr>
              <a:t>老板尤其如此</a:t>
            </a:r>
            <a:r>
              <a:rPr kumimoji="1" lang="en-US" altLang="zh-CN" sz="2000" b="1" dirty="0" smtClean="0">
                <a:latin typeface="华文中宋" pitchFamily="2" charset="-122"/>
                <a:ea typeface="华文中宋" pitchFamily="2" charset="-122"/>
              </a:rPr>
              <a:t>)</a:t>
            </a:r>
            <a:r>
              <a:rPr kumimoji="1" lang="zh-CN" altLang="en-US" sz="2000" b="1" dirty="0" smtClean="0">
                <a:latin typeface="华文中宋" pitchFamily="2" charset="-122"/>
                <a:ea typeface="华文中宋" pitchFamily="2" charset="-122"/>
              </a:rPr>
              <a:t>在</a:t>
            </a:r>
            <a:r>
              <a:rPr kumimoji="1" lang="zh-CN" altLang="en-US" sz="2000" b="1" dirty="0">
                <a:latin typeface="华文中宋" pitchFamily="2" charset="-122"/>
                <a:ea typeface="华文中宋" pitchFamily="2" charset="-122"/>
              </a:rPr>
              <a:t>医生没有诊断以前，对自己的身体状态下结论（那里有病，病得如何，什么时候医治，该如何医治，花多钱医治），对医生而言，是可以理解，并微笑宽容的一样，如果，医生也对病人自己的结论信以为真，那就可笑了，是不是</a:t>
            </a:r>
            <a:r>
              <a:rPr kumimoji="1" lang="zh-CN" altLang="en-US" sz="2000" b="1" dirty="0" smtClean="0">
                <a:latin typeface="华文中宋" pitchFamily="2" charset="-122"/>
                <a:ea typeface="华文中宋" pitchFamily="2" charset="-122"/>
              </a:rPr>
              <a:t>？</a:t>
            </a:r>
            <a:endParaRPr lang="zh-CN" altLang="en-US" sz="2000" dirty="0"/>
          </a:p>
        </p:txBody>
      </p:sp>
      <p:pic>
        <p:nvPicPr>
          <p:cNvPr id="19458" name="Picture 2" descr="C:\Documents and Settings\Don\桌面\2008022801.jpg"/>
          <p:cNvPicPr>
            <a:picLocks noChangeAspect="1" noChangeArrowheads="1"/>
          </p:cNvPicPr>
          <p:nvPr/>
        </p:nvPicPr>
        <p:blipFill>
          <a:blip r:embed="rId3" cstate="print"/>
          <a:srcRect/>
          <a:stretch>
            <a:fillRect/>
          </a:stretch>
        </p:blipFill>
        <p:spPr bwMode="auto">
          <a:xfrm>
            <a:off x="6709250" y="3214686"/>
            <a:ext cx="2434750" cy="364331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Freeform 2"/>
          <p:cNvSpPr>
            <a:spLocks/>
          </p:cNvSpPr>
          <p:nvPr/>
        </p:nvSpPr>
        <p:spPr bwMode="auto">
          <a:xfrm rot="6422730">
            <a:off x="3686175" y="3560763"/>
            <a:ext cx="3209925" cy="3657600"/>
          </a:xfrm>
          <a:custGeom>
            <a:avLst/>
            <a:gdLst>
              <a:gd name="T0" fmla="*/ 979792 w 5956"/>
              <a:gd name="T1" fmla="*/ 1299548 h 2792"/>
              <a:gd name="T2" fmla="*/ 884400 w 5956"/>
              <a:gd name="T3" fmla="*/ 1410901 h 2792"/>
              <a:gd name="T4" fmla="*/ 784696 w 5956"/>
              <a:gd name="T5" fmla="*/ 1592995 h 2792"/>
              <a:gd name="T6" fmla="*/ 755594 w 5956"/>
              <a:gd name="T7" fmla="*/ 1743648 h 2792"/>
              <a:gd name="T8" fmla="*/ 668824 w 5956"/>
              <a:gd name="T9" fmla="*/ 1874651 h 2792"/>
              <a:gd name="T10" fmla="*/ 652117 w 5956"/>
              <a:gd name="T11" fmla="*/ 1984693 h 2792"/>
              <a:gd name="T12" fmla="*/ 527622 w 5956"/>
              <a:gd name="T13" fmla="*/ 2267659 h 2792"/>
              <a:gd name="T14" fmla="*/ 465644 w 5956"/>
              <a:gd name="T15" fmla="*/ 2690799 h 2792"/>
              <a:gd name="T16" fmla="*/ 403666 w 5956"/>
              <a:gd name="T17" fmla="*/ 3083808 h 2792"/>
              <a:gd name="T18" fmla="*/ 386959 w 5956"/>
              <a:gd name="T19" fmla="*/ 3133589 h 2792"/>
              <a:gd name="T20" fmla="*/ 220965 w 5956"/>
              <a:gd name="T21" fmla="*/ 3324853 h 2792"/>
              <a:gd name="T22" fmla="*/ 175694 w 5956"/>
              <a:gd name="T23" fmla="*/ 3386424 h 2792"/>
              <a:gd name="T24" fmla="*/ 154676 w 5956"/>
              <a:gd name="T25" fmla="*/ 3416555 h 2792"/>
              <a:gd name="T26" fmla="*/ 125573 w 5956"/>
              <a:gd name="T27" fmla="*/ 3466336 h 2792"/>
              <a:gd name="T28" fmla="*/ 1078 w 5956"/>
              <a:gd name="T29" fmla="*/ 3577688 h 2792"/>
              <a:gd name="T30" fmla="*/ 250068 w 5956"/>
              <a:gd name="T31" fmla="*/ 3627469 h 2792"/>
              <a:gd name="T32" fmla="*/ 818110 w 5956"/>
              <a:gd name="T33" fmla="*/ 3616989 h 2792"/>
              <a:gd name="T34" fmla="*/ 1336032 w 5956"/>
              <a:gd name="T35" fmla="*/ 3416555 h 2792"/>
              <a:gd name="T36" fmla="*/ 1601729 w 5956"/>
              <a:gd name="T37" fmla="*/ 3586858 h 2792"/>
              <a:gd name="T38" fmla="*/ 3011056 w 5956"/>
              <a:gd name="T39" fmla="*/ 3586858 h 2792"/>
              <a:gd name="T40" fmla="*/ 3209925 w 5956"/>
              <a:gd name="T41" fmla="*/ 3637950 h 2792"/>
              <a:gd name="T42" fmla="*/ 3177050 w 5956"/>
              <a:gd name="T43" fmla="*/ 3556728 h 2792"/>
              <a:gd name="T44" fmla="*/ 3118844 w 5956"/>
              <a:gd name="T45" fmla="*/ 3275072 h 2792"/>
              <a:gd name="T46" fmla="*/ 3097826 w 5956"/>
              <a:gd name="T47" fmla="*/ 3234461 h 2792"/>
              <a:gd name="T48" fmla="*/ 3081657 w 5956"/>
              <a:gd name="T49" fmla="*/ 3124419 h 2792"/>
              <a:gd name="T50" fmla="*/ 3060639 w 5956"/>
              <a:gd name="T51" fmla="*/ 3002586 h 2792"/>
              <a:gd name="T52" fmla="*/ 2981954 w 5956"/>
              <a:gd name="T53" fmla="*/ 2800842 h 2792"/>
              <a:gd name="T54" fmla="*/ 2849374 w 5956"/>
              <a:gd name="T55" fmla="*/ 2740580 h 2792"/>
              <a:gd name="T56" fmla="*/ 2766378 w 5956"/>
              <a:gd name="T57" fmla="*/ 2549316 h 2792"/>
              <a:gd name="T58" fmla="*/ 2741587 w 5956"/>
              <a:gd name="T59" fmla="*/ 2147137 h 2792"/>
              <a:gd name="T60" fmla="*/ 2770689 w 5956"/>
              <a:gd name="T61" fmla="*/ 1965043 h 2792"/>
              <a:gd name="T62" fmla="*/ 2720568 w 5956"/>
              <a:gd name="T63" fmla="*/ 1834040 h 2792"/>
              <a:gd name="T64" fmla="*/ 2729191 w 5956"/>
              <a:gd name="T65" fmla="*/ 1421381 h 2792"/>
              <a:gd name="T66" fmla="*/ 2633799 w 5956"/>
              <a:gd name="T67" fmla="*/ 1239287 h 2792"/>
              <a:gd name="T68" fmla="*/ 2447326 w 5956"/>
              <a:gd name="T69" fmla="*/ 100872 h 2792"/>
              <a:gd name="T70" fmla="*/ 2447326 w 5956"/>
              <a:gd name="T71" fmla="*/ 0 h 27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56"/>
              <a:gd name="T109" fmla="*/ 0 h 2792"/>
              <a:gd name="T110" fmla="*/ 5956 w 5956"/>
              <a:gd name="T111" fmla="*/ 2792 h 27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56" h="2792">
                <a:moveTo>
                  <a:pt x="1949" y="969"/>
                </a:moveTo>
                <a:cubicBezTo>
                  <a:pt x="1906" y="983"/>
                  <a:pt x="1863" y="987"/>
                  <a:pt x="1818" y="992"/>
                </a:cubicBezTo>
                <a:cubicBezTo>
                  <a:pt x="1772" y="1008"/>
                  <a:pt x="1737" y="1017"/>
                  <a:pt x="1687" y="1023"/>
                </a:cubicBezTo>
                <a:cubicBezTo>
                  <a:pt x="1670" y="1041"/>
                  <a:pt x="1655" y="1056"/>
                  <a:pt x="1641" y="1077"/>
                </a:cubicBezTo>
                <a:cubicBezTo>
                  <a:pt x="1640" y="1084"/>
                  <a:pt x="1632" y="1128"/>
                  <a:pt x="1625" y="1139"/>
                </a:cubicBezTo>
                <a:cubicBezTo>
                  <a:pt x="1590" y="1191"/>
                  <a:pt x="1510" y="1197"/>
                  <a:pt x="1456" y="1216"/>
                </a:cubicBezTo>
                <a:cubicBezTo>
                  <a:pt x="1445" y="1227"/>
                  <a:pt x="1424" y="1245"/>
                  <a:pt x="1418" y="1262"/>
                </a:cubicBezTo>
                <a:cubicBezTo>
                  <a:pt x="1417" y="1265"/>
                  <a:pt x="1411" y="1320"/>
                  <a:pt x="1402" y="1331"/>
                </a:cubicBezTo>
                <a:cubicBezTo>
                  <a:pt x="1351" y="1395"/>
                  <a:pt x="1344" y="1397"/>
                  <a:pt x="1272" y="1415"/>
                </a:cubicBezTo>
                <a:cubicBezTo>
                  <a:pt x="1262" y="1420"/>
                  <a:pt x="1252" y="1426"/>
                  <a:pt x="1241" y="1431"/>
                </a:cubicBezTo>
                <a:cubicBezTo>
                  <a:pt x="1234" y="1434"/>
                  <a:pt x="1221" y="1431"/>
                  <a:pt x="1218" y="1439"/>
                </a:cubicBezTo>
                <a:cubicBezTo>
                  <a:pt x="1209" y="1463"/>
                  <a:pt x="1221" y="1492"/>
                  <a:pt x="1210" y="1515"/>
                </a:cubicBezTo>
                <a:cubicBezTo>
                  <a:pt x="1210" y="1516"/>
                  <a:pt x="1120" y="1578"/>
                  <a:pt x="1110" y="1585"/>
                </a:cubicBezTo>
                <a:cubicBezTo>
                  <a:pt x="1056" y="1625"/>
                  <a:pt x="1034" y="1690"/>
                  <a:pt x="979" y="1731"/>
                </a:cubicBezTo>
                <a:cubicBezTo>
                  <a:pt x="933" y="1802"/>
                  <a:pt x="979" y="1927"/>
                  <a:pt x="910" y="1992"/>
                </a:cubicBezTo>
                <a:cubicBezTo>
                  <a:pt x="899" y="2022"/>
                  <a:pt x="890" y="2036"/>
                  <a:pt x="864" y="2054"/>
                </a:cubicBezTo>
                <a:cubicBezTo>
                  <a:pt x="837" y="2095"/>
                  <a:pt x="833" y="2144"/>
                  <a:pt x="826" y="2192"/>
                </a:cubicBezTo>
                <a:cubicBezTo>
                  <a:pt x="820" y="2271"/>
                  <a:pt x="832" y="2332"/>
                  <a:pt x="749" y="2354"/>
                </a:cubicBezTo>
                <a:cubicBezTo>
                  <a:pt x="741" y="2359"/>
                  <a:pt x="732" y="2362"/>
                  <a:pt x="726" y="2369"/>
                </a:cubicBezTo>
                <a:cubicBezTo>
                  <a:pt x="721" y="2375"/>
                  <a:pt x="718" y="2392"/>
                  <a:pt x="718" y="2392"/>
                </a:cubicBezTo>
                <a:cubicBezTo>
                  <a:pt x="640" y="2432"/>
                  <a:pt x="542" y="2439"/>
                  <a:pt x="456" y="2454"/>
                </a:cubicBezTo>
                <a:cubicBezTo>
                  <a:pt x="399" y="2483"/>
                  <a:pt x="431" y="2482"/>
                  <a:pt x="410" y="2538"/>
                </a:cubicBezTo>
                <a:cubicBezTo>
                  <a:pt x="402" y="2560"/>
                  <a:pt x="368" y="2563"/>
                  <a:pt x="349" y="2569"/>
                </a:cubicBezTo>
                <a:cubicBezTo>
                  <a:pt x="341" y="2574"/>
                  <a:pt x="334" y="2581"/>
                  <a:pt x="326" y="2585"/>
                </a:cubicBezTo>
                <a:cubicBezTo>
                  <a:pt x="319" y="2589"/>
                  <a:pt x="309" y="2588"/>
                  <a:pt x="302" y="2592"/>
                </a:cubicBezTo>
                <a:cubicBezTo>
                  <a:pt x="296" y="2596"/>
                  <a:pt x="293" y="2604"/>
                  <a:pt x="287" y="2608"/>
                </a:cubicBezTo>
                <a:cubicBezTo>
                  <a:pt x="277" y="2614"/>
                  <a:pt x="266" y="2618"/>
                  <a:pt x="256" y="2623"/>
                </a:cubicBezTo>
                <a:cubicBezTo>
                  <a:pt x="248" y="2631"/>
                  <a:pt x="244" y="2644"/>
                  <a:pt x="233" y="2646"/>
                </a:cubicBezTo>
                <a:cubicBezTo>
                  <a:pt x="36" y="2679"/>
                  <a:pt x="110" y="2616"/>
                  <a:pt x="18" y="2708"/>
                </a:cubicBezTo>
                <a:cubicBezTo>
                  <a:pt x="0" y="2726"/>
                  <a:pt x="2" y="2715"/>
                  <a:pt x="2" y="2731"/>
                </a:cubicBezTo>
                <a:cubicBezTo>
                  <a:pt x="94" y="2735"/>
                  <a:pt x="56" y="2718"/>
                  <a:pt x="56" y="2792"/>
                </a:cubicBezTo>
                <a:cubicBezTo>
                  <a:pt x="193" y="2787"/>
                  <a:pt x="327" y="2778"/>
                  <a:pt x="464" y="2769"/>
                </a:cubicBezTo>
                <a:cubicBezTo>
                  <a:pt x="788" y="2776"/>
                  <a:pt x="708" y="2757"/>
                  <a:pt x="864" y="2792"/>
                </a:cubicBezTo>
                <a:cubicBezTo>
                  <a:pt x="1086" y="2783"/>
                  <a:pt x="1292" y="2766"/>
                  <a:pt x="1518" y="2761"/>
                </a:cubicBezTo>
                <a:cubicBezTo>
                  <a:pt x="1749" y="2726"/>
                  <a:pt x="1977" y="2647"/>
                  <a:pt x="2210" y="2623"/>
                </a:cubicBezTo>
                <a:cubicBezTo>
                  <a:pt x="2299" y="2614"/>
                  <a:pt x="2389" y="2614"/>
                  <a:pt x="2479" y="2608"/>
                </a:cubicBezTo>
                <a:cubicBezTo>
                  <a:pt x="2508" y="2609"/>
                  <a:pt x="2837" y="2544"/>
                  <a:pt x="2918" y="2654"/>
                </a:cubicBezTo>
                <a:cubicBezTo>
                  <a:pt x="2931" y="2707"/>
                  <a:pt x="2924" y="2724"/>
                  <a:pt x="2972" y="2738"/>
                </a:cubicBezTo>
                <a:cubicBezTo>
                  <a:pt x="3866" y="2704"/>
                  <a:pt x="3961" y="2723"/>
                  <a:pt x="5471" y="2723"/>
                </a:cubicBezTo>
                <a:cubicBezTo>
                  <a:pt x="5510" y="2726"/>
                  <a:pt x="5554" y="2718"/>
                  <a:pt x="5587" y="2738"/>
                </a:cubicBezTo>
                <a:cubicBezTo>
                  <a:pt x="5608" y="2750"/>
                  <a:pt x="5612" y="2776"/>
                  <a:pt x="5641" y="2777"/>
                </a:cubicBezTo>
                <a:cubicBezTo>
                  <a:pt x="5746" y="2779"/>
                  <a:pt x="5851" y="2777"/>
                  <a:pt x="5956" y="2777"/>
                </a:cubicBezTo>
                <a:cubicBezTo>
                  <a:pt x="5944" y="2779"/>
                  <a:pt x="5931" y="2788"/>
                  <a:pt x="5920" y="2782"/>
                </a:cubicBezTo>
                <a:cubicBezTo>
                  <a:pt x="5905" y="2773"/>
                  <a:pt x="5899" y="2730"/>
                  <a:pt x="5895" y="2715"/>
                </a:cubicBezTo>
                <a:cubicBezTo>
                  <a:pt x="5881" y="2666"/>
                  <a:pt x="5876" y="2633"/>
                  <a:pt x="5825" y="2615"/>
                </a:cubicBezTo>
                <a:cubicBezTo>
                  <a:pt x="5816" y="2574"/>
                  <a:pt x="5805" y="2537"/>
                  <a:pt x="5787" y="2500"/>
                </a:cubicBezTo>
                <a:cubicBezTo>
                  <a:pt x="5783" y="2493"/>
                  <a:pt x="5785" y="2482"/>
                  <a:pt x="5779" y="2477"/>
                </a:cubicBezTo>
                <a:cubicBezTo>
                  <a:pt x="5771" y="2470"/>
                  <a:pt x="5758" y="2472"/>
                  <a:pt x="5748" y="2469"/>
                </a:cubicBezTo>
                <a:cubicBezTo>
                  <a:pt x="5734" y="2448"/>
                  <a:pt x="5731" y="2447"/>
                  <a:pt x="5725" y="2423"/>
                </a:cubicBezTo>
                <a:cubicBezTo>
                  <a:pt x="5722" y="2410"/>
                  <a:pt x="5727" y="2394"/>
                  <a:pt x="5718" y="2385"/>
                </a:cubicBezTo>
                <a:cubicBezTo>
                  <a:pt x="5711" y="2378"/>
                  <a:pt x="5697" y="2385"/>
                  <a:pt x="5687" y="2385"/>
                </a:cubicBezTo>
                <a:cubicBezTo>
                  <a:pt x="5684" y="2354"/>
                  <a:pt x="5687" y="2322"/>
                  <a:pt x="5679" y="2292"/>
                </a:cubicBezTo>
                <a:cubicBezTo>
                  <a:pt x="5669" y="2255"/>
                  <a:pt x="5590" y="2257"/>
                  <a:pt x="5571" y="2254"/>
                </a:cubicBezTo>
                <a:cubicBezTo>
                  <a:pt x="5500" y="2235"/>
                  <a:pt x="5562" y="2262"/>
                  <a:pt x="5533" y="2138"/>
                </a:cubicBezTo>
                <a:cubicBezTo>
                  <a:pt x="5528" y="2117"/>
                  <a:pt x="5482" y="2102"/>
                  <a:pt x="5464" y="2100"/>
                </a:cubicBezTo>
                <a:cubicBezTo>
                  <a:pt x="5369" y="2092"/>
                  <a:pt x="5349" y="2092"/>
                  <a:pt x="5287" y="2092"/>
                </a:cubicBezTo>
                <a:cubicBezTo>
                  <a:pt x="5276" y="2040"/>
                  <a:pt x="5248" y="2012"/>
                  <a:pt x="5202" y="1985"/>
                </a:cubicBezTo>
                <a:cubicBezTo>
                  <a:pt x="5179" y="1972"/>
                  <a:pt x="5133" y="1946"/>
                  <a:pt x="5133" y="1946"/>
                </a:cubicBezTo>
                <a:cubicBezTo>
                  <a:pt x="5119" y="1881"/>
                  <a:pt x="5104" y="1874"/>
                  <a:pt x="5048" y="1846"/>
                </a:cubicBezTo>
                <a:cubicBezTo>
                  <a:pt x="5068" y="1779"/>
                  <a:pt x="5063" y="1703"/>
                  <a:pt x="5087" y="1639"/>
                </a:cubicBezTo>
                <a:cubicBezTo>
                  <a:pt x="5097" y="1611"/>
                  <a:pt x="5118" y="1588"/>
                  <a:pt x="5133" y="1562"/>
                </a:cubicBezTo>
                <a:cubicBezTo>
                  <a:pt x="5136" y="1541"/>
                  <a:pt x="5136" y="1520"/>
                  <a:pt x="5141" y="1500"/>
                </a:cubicBezTo>
                <a:cubicBezTo>
                  <a:pt x="5150" y="1468"/>
                  <a:pt x="5182" y="1456"/>
                  <a:pt x="5125" y="1439"/>
                </a:cubicBezTo>
                <a:cubicBezTo>
                  <a:pt x="5099" y="1412"/>
                  <a:pt x="5071" y="1423"/>
                  <a:pt x="5048" y="1400"/>
                </a:cubicBezTo>
                <a:cubicBezTo>
                  <a:pt x="5057" y="1320"/>
                  <a:pt x="5066" y="1271"/>
                  <a:pt x="5071" y="1185"/>
                </a:cubicBezTo>
                <a:cubicBezTo>
                  <a:pt x="5069" y="1152"/>
                  <a:pt x="5068" y="1118"/>
                  <a:pt x="5064" y="1085"/>
                </a:cubicBezTo>
                <a:cubicBezTo>
                  <a:pt x="5058" y="1036"/>
                  <a:pt x="4990" y="1007"/>
                  <a:pt x="4948" y="992"/>
                </a:cubicBezTo>
                <a:cubicBezTo>
                  <a:pt x="4930" y="965"/>
                  <a:pt x="4917" y="957"/>
                  <a:pt x="4887" y="946"/>
                </a:cubicBezTo>
                <a:cubicBezTo>
                  <a:pt x="4870" y="921"/>
                  <a:pt x="4871" y="932"/>
                  <a:pt x="4871" y="916"/>
                </a:cubicBezTo>
                <a:cubicBezTo>
                  <a:pt x="4780" y="736"/>
                  <a:pt x="4439" y="369"/>
                  <a:pt x="4541" y="77"/>
                </a:cubicBezTo>
                <a:cubicBezTo>
                  <a:pt x="4543" y="62"/>
                  <a:pt x="4548" y="47"/>
                  <a:pt x="4548" y="31"/>
                </a:cubicBezTo>
                <a:cubicBezTo>
                  <a:pt x="4548" y="20"/>
                  <a:pt x="4541" y="0"/>
                  <a:pt x="4541" y="0"/>
                </a:cubicBezTo>
              </a:path>
            </a:pathLst>
          </a:custGeom>
          <a:solidFill>
            <a:srgbClr val="99CCFF">
              <a:alpha val="50195"/>
            </a:srgbClr>
          </a:solidFill>
          <a:ln w="25400">
            <a:solidFill>
              <a:srgbClr val="99CCFF"/>
            </a:solidFill>
            <a:round/>
            <a:headEnd/>
            <a:tailEnd/>
          </a:ln>
        </p:spPr>
        <p:txBody>
          <a:bodyPr wrap="none" anchor="ctr"/>
          <a:lstStyle/>
          <a:p>
            <a:endParaRPr lang="zh-CN" altLang="en-US"/>
          </a:p>
        </p:txBody>
      </p:sp>
      <p:sp>
        <p:nvSpPr>
          <p:cNvPr id="2059" name="Freeform 3"/>
          <p:cNvSpPr>
            <a:spLocks/>
          </p:cNvSpPr>
          <p:nvPr/>
        </p:nvSpPr>
        <p:spPr bwMode="auto">
          <a:xfrm>
            <a:off x="2286000" y="2571750"/>
            <a:ext cx="1693863" cy="3916363"/>
          </a:xfrm>
          <a:custGeom>
            <a:avLst/>
            <a:gdLst>
              <a:gd name="T0" fmla="*/ 758564 w 4725"/>
              <a:gd name="T1" fmla="*/ 272929 h 3573"/>
              <a:gd name="T2" fmla="*/ 716979 w 4725"/>
              <a:gd name="T3" fmla="*/ 440632 h 3573"/>
              <a:gd name="T4" fmla="*/ 692243 w 4725"/>
              <a:gd name="T5" fmla="*/ 618200 h 3573"/>
              <a:gd name="T6" fmla="*/ 670375 w 4725"/>
              <a:gd name="T7" fmla="*/ 719041 h 3573"/>
              <a:gd name="T8" fmla="*/ 651017 w 4725"/>
              <a:gd name="T9" fmla="*/ 828651 h 3573"/>
              <a:gd name="T10" fmla="*/ 617677 w 4725"/>
              <a:gd name="T11" fmla="*/ 955799 h 3573"/>
              <a:gd name="T12" fmla="*/ 592942 w 4725"/>
              <a:gd name="T13" fmla="*/ 1090619 h 3573"/>
              <a:gd name="T14" fmla="*/ 559961 w 4725"/>
              <a:gd name="T15" fmla="*/ 1191460 h 3573"/>
              <a:gd name="T16" fmla="*/ 468904 w 4725"/>
              <a:gd name="T17" fmla="*/ 1503848 h 3573"/>
              <a:gd name="T18" fmla="*/ 441301 w 4725"/>
              <a:gd name="T19" fmla="*/ 1655110 h 3573"/>
              <a:gd name="T20" fmla="*/ 408320 w 4725"/>
              <a:gd name="T21" fmla="*/ 1899540 h 3573"/>
              <a:gd name="T22" fmla="*/ 391829 w 4725"/>
              <a:gd name="T23" fmla="*/ 2068339 h 3573"/>
              <a:gd name="T24" fmla="*/ 344867 w 4725"/>
              <a:gd name="T25" fmla="*/ 2397170 h 3573"/>
              <a:gd name="T26" fmla="*/ 317263 w 4725"/>
              <a:gd name="T27" fmla="*/ 2607621 h 3573"/>
              <a:gd name="T28" fmla="*/ 284282 w 4725"/>
              <a:gd name="T29" fmla="*/ 2970430 h 3573"/>
              <a:gd name="T30" fmla="*/ 250943 w 4725"/>
              <a:gd name="T31" fmla="*/ 3020850 h 3573"/>
              <a:gd name="T32" fmla="*/ 217962 w 4725"/>
              <a:gd name="T33" fmla="*/ 3164439 h 3573"/>
              <a:gd name="T34" fmla="*/ 193226 w 4725"/>
              <a:gd name="T35" fmla="*/ 3391332 h 3573"/>
              <a:gd name="T36" fmla="*/ 121528 w 4725"/>
              <a:gd name="T37" fmla="*/ 3475731 h 3573"/>
              <a:gd name="T38" fmla="*/ 66321 w 4725"/>
              <a:gd name="T39" fmla="*/ 3518479 h 3573"/>
              <a:gd name="T40" fmla="*/ 0 w 4725"/>
              <a:gd name="T41" fmla="*/ 3762909 h 3573"/>
              <a:gd name="T42" fmla="*/ 80302 w 4725"/>
              <a:gd name="T43" fmla="*/ 3746468 h 3573"/>
              <a:gd name="T44" fmla="*/ 259188 w 4725"/>
              <a:gd name="T45" fmla="*/ 3838540 h 3573"/>
              <a:gd name="T46" fmla="*/ 322641 w 4725"/>
              <a:gd name="T47" fmla="*/ 3804561 h 3573"/>
              <a:gd name="T48" fmla="*/ 642772 w 4725"/>
              <a:gd name="T49" fmla="*/ 3804561 h 3573"/>
              <a:gd name="T50" fmla="*/ 948563 w 4725"/>
              <a:gd name="T51" fmla="*/ 3914171 h 3573"/>
              <a:gd name="T52" fmla="*/ 1232845 w 4725"/>
              <a:gd name="T53" fmla="*/ 3856078 h 3573"/>
              <a:gd name="T54" fmla="*/ 1480920 w 4725"/>
              <a:gd name="T55" fmla="*/ 3856078 h 3573"/>
              <a:gd name="T56" fmla="*/ 1643674 w 4725"/>
              <a:gd name="T57" fmla="*/ 3669741 h 3573"/>
              <a:gd name="T58" fmla="*/ 1593844 w 4725"/>
              <a:gd name="T59" fmla="*/ 3366121 h 3573"/>
              <a:gd name="T60" fmla="*/ 1555486 w 4725"/>
              <a:gd name="T61" fmla="*/ 2920009 h 3573"/>
              <a:gd name="T62" fmla="*/ 1552618 w 4725"/>
              <a:gd name="T63" fmla="*/ 2211928 h 3573"/>
              <a:gd name="T64" fmla="*/ 1472675 w 4725"/>
              <a:gd name="T65" fmla="*/ 1849120 h 3573"/>
              <a:gd name="T66" fmla="*/ 1447939 w 4725"/>
              <a:gd name="T67" fmla="*/ 1495080 h 3573"/>
              <a:gd name="T68" fmla="*/ 1447939 w 4725"/>
              <a:gd name="T69" fmla="*/ 1401911 h 3573"/>
              <a:gd name="T70" fmla="*/ 1425713 w 4725"/>
              <a:gd name="T71" fmla="*/ 947030 h 3573"/>
              <a:gd name="T72" fmla="*/ 1345769 w 4725"/>
              <a:gd name="T73" fmla="*/ 896609 h 3573"/>
              <a:gd name="T74" fmla="*/ 1345769 w 4725"/>
              <a:gd name="T75" fmla="*/ 871399 h 3573"/>
              <a:gd name="T76" fmla="*/ 1329279 w 4725"/>
              <a:gd name="T77" fmla="*/ 659852 h 3573"/>
              <a:gd name="T78" fmla="*/ 1290562 w 4725"/>
              <a:gd name="T79" fmla="*/ 323349 h 3573"/>
              <a:gd name="T80" fmla="*/ 1260449 w 4725"/>
              <a:gd name="T81" fmla="*/ 188529 h 3573"/>
              <a:gd name="T82" fmla="*/ 1227109 w 4725"/>
              <a:gd name="T83" fmla="*/ 120571 h 3573"/>
              <a:gd name="T84" fmla="*/ 1202374 w 4725"/>
              <a:gd name="T85" fmla="*/ 86592 h 3573"/>
              <a:gd name="T86" fmla="*/ 1130676 w 4725"/>
              <a:gd name="T87" fmla="*/ 86592 h 3573"/>
              <a:gd name="T88" fmla="*/ 1045355 w 4725"/>
              <a:gd name="T89" fmla="*/ 28499 h 3573"/>
              <a:gd name="T90" fmla="*/ 1023129 w 4725"/>
              <a:gd name="T91" fmla="*/ 61382 h 3573"/>
              <a:gd name="T92" fmla="*/ 948563 w 4725"/>
              <a:gd name="T93" fmla="*/ 95361 h 3573"/>
              <a:gd name="T94" fmla="*/ 824526 w 4725"/>
              <a:gd name="T95" fmla="*/ 95361 h 3573"/>
              <a:gd name="T96" fmla="*/ 761073 w 4725"/>
              <a:gd name="T97" fmla="*/ 272929 h 3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25"/>
              <a:gd name="T148" fmla="*/ 0 h 3573"/>
              <a:gd name="T149" fmla="*/ 4725 w 4725"/>
              <a:gd name="T150" fmla="*/ 3573 h 3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25" h="3573">
                <a:moveTo>
                  <a:pt x="2354" y="141"/>
                </a:moveTo>
                <a:cubicBezTo>
                  <a:pt x="2276" y="219"/>
                  <a:pt x="2223" y="238"/>
                  <a:pt x="2116" y="249"/>
                </a:cubicBezTo>
                <a:cubicBezTo>
                  <a:pt x="2073" y="263"/>
                  <a:pt x="2067" y="265"/>
                  <a:pt x="2039" y="295"/>
                </a:cubicBezTo>
                <a:cubicBezTo>
                  <a:pt x="2029" y="332"/>
                  <a:pt x="2019" y="369"/>
                  <a:pt x="2000" y="402"/>
                </a:cubicBezTo>
                <a:cubicBezTo>
                  <a:pt x="1987" y="424"/>
                  <a:pt x="1954" y="464"/>
                  <a:pt x="1954" y="464"/>
                </a:cubicBezTo>
                <a:cubicBezTo>
                  <a:pt x="1949" y="491"/>
                  <a:pt x="1949" y="542"/>
                  <a:pt x="1931" y="564"/>
                </a:cubicBezTo>
                <a:cubicBezTo>
                  <a:pt x="1919" y="579"/>
                  <a:pt x="1892" y="596"/>
                  <a:pt x="1877" y="610"/>
                </a:cubicBezTo>
                <a:cubicBezTo>
                  <a:pt x="1868" y="640"/>
                  <a:pt x="1870" y="625"/>
                  <a:pt x="1870" y="656"/>
                </a:cubicBezTo>
                <a:cubicBezTo>
                  <a:pt x="1856" y="677"/>
                  <a:pt x="1841" y="693"/>
                  <a:pt x="1823" y="710"/>
                </a:cubicBezTo>
                <a:cubicBezTo>
                  <a:pt x="1821" y="725"/>
                  <a:pt x="1821" y="741"/>
                  <a:pt x="1816" y="756"/>
                </a:cubicBezTo>
                <a:cubicBezTo>
                  <a:pt x="1808" y="777"/>
                  <a:pt x="1778" y="797"/>
                  <a:pt x="1762" y="810"/>
                </a:cubicBezTo>
                <a:cubicBezTo>
                  <a:pt x="1742" y="826"/>
                  <a:pt x="1731" y="848"/>
                  <a:pt x="1723" y="872"/>
                </a:cubicBezTo>
                <a:cubicBezTo>
                  <a:pt x="1720" y="905"/>
                  <a:pt x="1727" y="940"/>
                  <a:pt x="1700" y="964"/>
                </a:cubicBezTo>
                <a:cubicBezTo>
                  <a:pt x="1686" y="976"/>
                  <a:pt x="1669" y="985"/>
                  <a:pt x="1654" y="995"/>
                </a:cubicBezTo>
                <a:cubicBezTo>
                  <a:pt x="1646" y="1000"/>
                  <a:pt x="1631" y="1010"/>
                  <a:pt x="1631" y="1010"/>
                </a:cubicBezTo>
                <a:cubicBezTo>
                  <a:pt x="1612" y="1039"/>
                  <a:pt x="1591" y="1068"/>
                  <a:pt x="1562" y="1087"/>
                </a:cubicBezTo>
                <a:cubicBezTo>
                  <a:pt x="1539" y="1121"/>
                  <a:pt x="1508" y="1152"/>
                  <a:pt x="1508" y="1195"/>
                </a:cubicBezTo>
                <a:cubicBezTo>
                  <a:pt x="1463" y="1264"/>
                  <a:pt x="1388" y="1344"/>
                  <a:pt x="1308" y="1372"/>
                </a:cubicBezTo>
                <a:cubicBezTo>
                  <a:pt x="1292" y="1396"/>
                  <a:pt x="1275" y="1406"/>
                  <a:pt x="1254" y="1425"/>
                </a:cubicBezTo>
                <a:cubicBezTo>
                  <a:pt x="1247" y="1454"/>
                  <a:pt x="1241" y="1482"/>
                  <a:pt x="1231" y="1510"/>
                </a:cubicBezTo>
                <a:cubicBezTo>
                  <a:pt x="1220" y="1598"/>
                  <a:pt x="1228" y="1577"/>
                  <a:pt x="1177" y="1679"/>
                </a:cubicBezTo>
                <a:cubicBezTo>
                  <a:pt x="1161" y="1710"/>
                  <a:pt x="1152" y="1704"/>
                  <a:pt x="1139" y="1733"/>
                </a:cubicBezTo>
                <a:cubicBezTo>
                  <a:pt x="1096" y="1828"/>
                  <a:pt x="1155" y="1730"/>
                  <a:pt x="1093" y="1825"/>
                </a:cubicBezTo>
                <a:cubicBezTo>
                  <a:pt x="1082" y="1842"/>
                  <a:pt x="1093" y="1866"/>
                  <a:pt x="1093" y="1887"/>
                </a:cubicBezTo>
                <a:cubicBezTo>
                  <a:pt x="1062" y="1916"/>
                  <a:pt x="1029" y="1943"/>
                  <a:pt x="1000" y="1972"/>
                </a:cubicBezTo>
                <a:cubicBezTo>
                  <a:pt x="992" y="2041"/>
                  <a:pt x="985" y="2121"/>
                  <a:pt x="962" y="2187"/>
                </a:cubicBezTo>
                <a:cubicBezTo>
                  <a:pt x="956" y="2250"/>
                  <a:pt x="971" y="2286"/>
                  <a:pt x="923" y="2318"/>
                </a:cubicBezTo>
                <a:cubicBezTo>
                  <a:pt x="915" y="2345"/>
                  <a:pt x="900" y="2356"/>
                  <a:pt x="885" y="2379"/>
                </a:cubicBezTo>
                <a:cubicBezTo>
                  <a:pt x="874" y="2476"/>
                  <a:pt x="839" y="2563"/>
                  <a:pt x="839" y="2664"/>
                </a:cubicBezTo>
                <a:cubicBezTo>
                  <a:pt x="821" y="2676"/>
                  <a:pt x="811" y="2698"/>
                  <a:pt x="793" y="2710"/>
                </a:cubicBezTo>
                <a:cubicBezTo>
                  <a:pt x="774" y="2722"/>
                  <a:pt x="751" y="2723"/>
                  <a:pt x="731" y="2733"/>
                </a:cubicBezTo>
                <a:cubicBezTo>
                  <a:pt x="719" y="2739"/>
                  <a:pt x="710" y="2748"/>
                  <a:pt x="700" y="2756"/>
                </a:cubicBezTo>
                <a:cubicBezTo>
                  <a:pt x="698" y="2761"/>
                  <a:pt x="675" y="2838"/>
                  <a:pt x="654" y="2856"/>
                </a:cubicBezTo>
                <a:cubicBezTo>
                  <a:pt x="640" y="2868"/>
                  <a:pt x="623" y="2877"/>
                  <a:pt x="608" y="2887"/>
                </a:cubicBezTo>
                <a:cubicBezTo>
                  <a:pt x="600" y="2892"/>
                  <a:pt x="585" y="2902"/>
                  <a:pt x="585" y="2902"/>
                </a:cubicBezTo>
                <a:cubicBezTo>
                  <a:pt x="571" y="2943"/>
                  <a:pt x="539" y="3048"/>
                  <a:pt x="539" y="3094"/>
                </a:cubicBezTo>
                <a:cubicBezTo>
                  <a:pt x="464" y="3120"/>
                  <a:pt x="520" y="3116"/>
                  <a:pt x="400" y="3125"/>
                </a:cubicBezTo>
                <a:cubicBezTo>
                  <a:pt x="380" y="3140"/>
                  <a:pt x="363" y="3161"/>
                  <a:pt x="339" y="3171"/>
                </a:cubicBezTo>
                <a:cubicBezTo>
                  <a:pt x="310" y="3183"/>
                  <a:pt x="247" y="3187"/>
                  <a:pt x="247" y="3187"/>
                </a:cubicBezTo>
                <a:cubicBezTo>
                  <a:pt x="201" y="3231"/>
                  <a:pt x="279" y="3163"/>
                  <a:pt x="185" y="3210"/>
                </a:cubicBezTo>
                <a:cubicBezTo>
                  <a:pt x="56" y="3275"/>
                  <a:pt x="183" y="3246"/>
                  <a:pt x="77" y="3264"/>
                </a:cubicBezTo>
                <a:cubicBezTo>
                  <a:pt x="20" y="3301"/>
                  <a:pt x="46" y="3387"/>
                  <a:pt x="0" y="3433"/>
                </a:cubicBezTo>
                <a:cubicBezTo>
                  <a:pt x="67" y="3430"/>
                  <a:pt x="133" y="3429"/>
                  <a:pt x="200" y="3425"/>
                </a:cubicBezTo>
                <a:cubicBezTo>
                  <a:pt x="208" y="3424"/>
                  <a:pt x="216" y="3415"/>
                  <a:pt x="224" y="3418"/>
                </a:cubicBezTo>
                <a:cubicBezTo>
                  <a:pt x="235" y="3422"/>
                  <a:pt x="249" y="3465"/>
                  <a:pt x="270" y="3479"/>
                </a:cubicBezTo>
                <a:cubicBezTo>
                  <a:pt x="423" y="3475"/>
                  <a:pt x="577" y="3451"/>
                  <a:pt x="723" y="3502"/>
                </a:cubicBezTo>
                <a:cubicBezTo>
                  <a:pt x="767" y="3499"/>
                  <a:pt x="812" y="3500"/>
                  <a:pt x="854" y="3487"/>
                </a:cubicBezTo>
                <a:cubicBezTo>
                  <a:pt x="870" y="3482"/>
                  <a:pt x="900" y="3471"/>
                  <a:pt x="900" y="3471"/>
                </a:cubicBezTo>
                <a:cubicBezTo>
                  <a:pt x="1049" y="3483"/>
                  <a:pt x="967" y="3479"/>
                  <a:pt x="1147" y="3479"/>
                </a:cubicBezTo>
                <a:cubicBezTo>
                  <a:pt x="1365" y="3474"/>
                  <a:pt x="1576" y="3463"/>
                  <a:pt x="1793" y="3471"/>
                </a:cubicBezTo>
                <a:cubicBezTo>
                  <a:pt x="1879" y="3557"/>
                  <a:pt x="2072" y="3570"/>
                  <a:pt x="2185" y="3571"/>
                </a:cubicBezTo>
                <a:cubicBezTo>
                  <a:pt x="2339" y="3573"/>
                  <a:pt x="2492" y="3571"/>
                  <a:pt x="2646" y="3571"/>
                </a:cubicBezTo>
                <a:cubicBezTo>
                  <a:pt x="2793" y="3568"/>
                  <a:pt x="2985" y="3565"/>
                  <a:pt x="3139" y="3556"/>
                </a:cubicBezTo>
                <a:cubicBezTo>
                  <a:pt x="3239" y="3550"/>
                  <a:pt x="3340" y="3520"/>
                  <a:pt x="3439" y="3518"/>
                </a:cubicBezTo>
                <a:cubicBezTo>
                  <a:pt x="3526" y="3516"/>
                  <a:pt x="3613" y="3518"/>
                  <a:pt x="3700" y="3518"/>
                </a:cubicBezTo>
                <a:cubicBezTo>
                  <a:pt x="3844" y="3518"/>
                  <a:pt x="3987" y="3518"/>
                  <a:pt x="4131" y="3518"/>
                </a:cubicBezTo>
                <a:cubicBezTo>
                  <a:pt x="4280" y="3515"/>
                  <a:pt x="4438" y="3562"/>
                  <a:pt x="4577" y="3510"/>
                </a:cubicBezTo>
                <a:cubicBezTo>
                  <a:pt x="4628" y="3491"/>
                  <a:pt x="4585" y="3348"/>
                  <a:pt x="4585" y="3348"/>
                </a:cubicBezTo>
                <a:cubicBezTo>
                  <a:pt x="4589" y="3337"/>
                  <a:pt x="4725" y="3096"/>
                  <a:pt x="4616" y="3079"/>
                </a:cubicBezTo>
                <a:cubicBezTo>
                  <a:pt x="4560" y="3070"/>
                  <a:pt x="4503" y="3074"/>
                  <a:pt x="4446" y="3071"/>
                </a:cubicBezTo>
                <a:cubicBezTo>
                  <a:pt x="4434" y="2978"/>
                  <a:pt x="4491" y="2814"/>
                  <a:pt x="4385" y="2787"/>
                </a:cubicBezTo>
                <a:cubicBezTo>
                  <a:pt x="4332" y="2750"/>
                  <a:pt x="4339" y="2730"/>
                  <a:pt x="4339" y="2664"/>
                </a:cubicBezTo>
                <a:cubicBezTo>
                  <a:pt x="4342" y="2513"/>
                  <a:pt x="4354" y="2361"/>
                  <a:pt x="4354" y="2210"/>
                </a:cubicBezTo>
                <a:cubicBezTo>
                  <a:pt x="4354" y="2191"/>
                  <a:pt x="4352" y="2058"/>
                  <a:pt x="4331" y="2018"/>
                </a:cubicBezTo>
                <a:cubicBezTo>
                  <a:pt x="4323" y="2002"/>
                  <a:pt x="4293" y="1979"/>
                  <a:pt x="4293" y="1979"/>
                </a:cubicBezTo>
                <a:cubicBezTo>
                  <a:pt x="4260" y="1883"/>
                  <a:pt x="4164" y="1773"/>
                  <a:pt x="4108" y="1687"/>
                </a:cubicBezTo>
                <a:cubicBezTo>
                  <a:pt x="4105" y="1605"/>
                  <a:pt x="4107" y="1523"/>
                  <a:pt x="4100" y="1441"/>
                </a:cubicBezTo>
                <a:cubicBezTo>
                  <a:pt x="4097" y="1408"/>
                  <a:pt x="4039" y="1364"/>
                  <a:pt x="4039" y="1364"/>
                </a:cubicBezTo>
                <a:cubicBezTo>
                  <a:pt x="4036" y="1355"/>
                  <a:pt x="4022" y="1317"/>
                  <a:pt x="4023" y="1310"/>
                </a:cubicBezTo>
                <a:cubicBezTo>
                  <a:pt x="4024" y="1298"/>
                  <a:pt x="4039" y="1279"/>
                  <a:pt x="4039" y="1279"/>
                </a:cubicBezTo>
                <a:cubicBezTo>
                  <a:pt x="4039" y="1266"/>
                  <a:pt x="4065" y="953"/>
                  <a:pt x="4046" y="887"/>
                </a:cubicBezTo>
                <a:cubicBezTo>
                  <a:pt x="4041" y="869"/>
                  <a:pt x="3980" y="864"/>
                  <a:pt x="3977" y="864"/>
                </a:cubicBezTo>
                <a:cubicBezTo>
                  <a:pt x="3914" y="833"/>
                  <a:pt x="3906" y="832"/>
                  <a:pt x="3823" y="826"/>
                </a:cubicBezTo>
                <a:cubicBezTo>
                  <a:pt x="3786" y="813"/>
                  <a:pt x="3808" y="818"/>
                  <a:pt x="3754" y="818"/>
                </a:cubicBezTo>
                <a:cubicBezTo>
                  <a:pt x="3746" y="814"/>
                  <a:pt x="3730" y="815"/>
                  <a:pt x="3730" y="806"/>
                </a:cubicBezTo>
                <a:cubicBezTo>
                  <a:pt x="3730" y="797"/>
                  <a:pt x="3750" y="803"/>
                  <a:pt x="3754" y="795"/>
                </a:cubicBezTo>
                <a:cubicBezTo>
                  <a:pt x="3769" y="762"/>
                  <a:pt x="3764" y="723"/>
                  <a:pt x="3769" y="687"/>
                </a:cubicBezTo>
                <a:cubicBezTo>
                  <a:pt x="3758" y="627"/>
                  <a:pt x="3745" y="641"/>
                  <a:pt x="3708" y="602"/>
                </a:cubicBezTo>
                <a:cubicBezTo>
                  <a:pt x="3665" y="479"/>
                  <a:pt x="3735" y="410"/>
                  <a:pt x="3631" y="333"/>
                </a:cubicBezTo>
                <a:cubicBezTo>
                  <a:pt x="3622" y="319"/>
                  <a:pt x="3608" y="309"/>
                  <a:pt x="3600" y="295"/>
                </a:cubicBezTo>
                <a:cubicBezTo>
                  <a:pt x="3581" y="264"/>
                  <a:pt x="3588" y="257"/>
                  <a:pt x="3554" y="233"/>
                </a:cubicBezTo>
                <a:cubicBezTo>
                  <a:pt x="3542" y="198"/>
                  <a:pt x="3524" y="207"/>
                  <a:pt x="3516" y="172"/>
                </a:cubicBezTo>
                <a:cubicBezTo>
                  <a:pt x="3513" y="157"/>
                  <a:pt x="3508" y="126"/>
                  <a:pt x="3508" y="126"/>
                </a:cubicBezTo>
                <a:cubicBezTo>
                  <a:pt x="3479" y="122"/>
                  <a:pt x="3447" y="126"/>
                  <a:pt x="3423" y="110"/>
                </a:cubicBezTo>
                <a:cubicBezTo>
                  <a:pt x="3415" y="105"/>
                  <a:pt x="3416" y="91"/>
                  <a:pt x="3408" y="87"/>
                </a:cubicBezTo>
                <a:cubicBezTo>
                  <a:pt x="3391" y="80"/>
                  <a:pt x="3372" y="82"/>
                  <a:pt x="3354" y="79"/>
                </a:cubicBezTo>
                <a:cubicBezTo>
                  <a:pt x="3296" y="84"/>
                  <a:pt x="3249" y="93"/>
                  <a:pt x="3193" y="103"/>
                </a:cubicBezTo>
                <a:cubicBezTo>
                  <a:pt x="3123" y="79"/>
                  <a:pt x="3213" y="114"/>
                  <a:pt x="3154" y="79"/>
                </a:cubicBezTo>
                <a:cubicBezTo>
                  <a:pt x="3121" y="60"/>
                  <a:pt x="3076" y="55"/>
                  <a:pt x="3039" y="49"/>
                </a:cubicBezTo>
                <a:cubicBezTo>
                  <a:pt x="3005" y="0"/>
                  <a:pt x="2981" y="20"/>
                  <a:pt x="2916" y="26"/>
                </a:cubicBezTo>
                <a:cubicBezTo>
                  <a:pt x="2911" y="28"/>
                  <a:pt x="2875" y="38"/>
                  <a:pt x="2870" y="41"/>
                </a:cubicBezTo>
                <a:cubicBezTo>
                  <a:pt x="2864" y="45"/>
                  <a:pt x="2861" y="53"/>
                  <a:pt x="2854" y="56"/>
                </a:cubicBezTo>
                <a:cubicBezTo>
                  <a:pt x="2829" y="68"/>
                  <a:pt x="2804" y="73"/>
                  <a:pt x="2777" y="79"/>
                </a:cubicBezTo>
                <a:cubicBezTo>
                  <a:pt x="2734" y="66"/>
                  <a:pt x="2690" y="80"/>
                  <a:pt x="2646" y="87"/>
                </a:cubicBezTo>
                <a:cubicBezTo>
                  <a:pt x="2447" y="156"/>
                  <a:pt x="2677" y="92"/>
                  <a:pt x="2585" y="87"/>
                </a:cubicBezTo>
                <a:cubicBezTo>
                  <a:pt x="2490" y="82"/>
                  <a:pt x="2395" y="87"/>
                  <a:pt x="2300" y="87"/>
                </a:cubicBezTo>
                <a:cubicBezTo>
                  <a:pt x="2249" y="135"/>
                  <a:pt x="2197" y="182"/>
                  <a:pt x="2146" y="230"/>
                </a:cubicBezTo>
                <a:cubicBezTo>
                  <a:pt x="2124" y="251"/>
                  <a:pt x="2141" y="249"/>
                  <a:pt x="2123" y="249"/>
                </a:cubicBezTo>
              </a:path>
            </a:pathLst>
          </a:custGeom>
          <a:solidFill>
            <a:schemeClr val="bg1">
              <a:alpha val="50195"/>
            </a:schemeClr>
          </a:solidFill>
          <a:ln w="25400">
            <a:solidFill>
              <a:srgbClr val="99CCFF"/>
            </a:solidFill>
            <a:round/>
            <a:headEnd/>
            <a:tailEnd/>
          </a:ln>
        </p:spPr>
        <p:txBody>
          <a:bodyPr wrap="none" anchor="ctr"/>
          <a:lstStyle/>
          <a:p>
            <a:endParaRPr lang="zh-CN" altLang="en-US" sz="2400"/>
          </a:p>
        </p:txBody>
      </p:sp>
      <p:graphicFrame>
        <p:nvGraphicFramePr>
          <p:cNvPr id="2050" name="Object 2"/>
          <p:cNvGraphicFramePr>
            <a:graphicFrameLocks noChangeAspect="1"/>
          </p:cNvGraphicFramePr>
          <p:nvPr/>
        </p:nvGraphicFramePr>
        <p:xfrm>
          <a:off x="0" y="5257800"/>
          <a:ext cx="1277938" cy="457200"/>
        </p:xfrm>
        <a:graphic>
          <a:graphicData uri="http://schemas.openxmlformats.org/presentationml/2006/ole">
            <p:oleObj spid="_x0000_s2050" name="剪辑" r:id="rId3" imgW="1152720" imgH="521640" progId="">
              <p:embed/>
            </p:oleObj>
          </a:graphicData>
        </a:graphic>
      </p:graphicFrame>
      <p:graphicFrame>
        <p:nvGraphicFramePr>
          <p:cNvPr id="2051" name="Object 3"/>
          <p:cNvGraphicFramePr>
            <a:graphicFrameLocks noChangeAspect="1"/>
          </p:cNvGraphicFramePr>
          <p:nvPr/>
        </p:nvGraphicFramePr>
        <p:xfrm>
          <a:off x="1282700" y="5257800"/>
          <a:ext cx="1277938" cy="457200"/>
        </p:xfrm>
        <a:graphic>
          <a:graphicData uri="http://schemas.openxmlformats.org/presentationml/2006/ole">
            <p:oleObj spid="_x0000_s2051" name="剪辑" r:id="rId4" imgW="1152720" imgH="521640" progId="">
              <p:embed/>
            </p:oleObj>
          </a:graphicData>
        </a:graphic>
      </p:graphicFrame>
      <p:graphicFrame>
        <p:nvGraphicFramePr>
          <p:cNvPr id="2052" name="Object 4"/>
          <p:cNvGraphicFramePr>
            <a:graphicFrameLocks noChangeAspect="1"/>
          </p:cNvGraphicFramePr>
          <p:nvPr/>
        </p:nvGraphicFramePr>
        <p:xfrm>
          <a:off x="2501900" y="5257800"/>
          <a:ext cx="1277938" cy="457200"/>
        </p:xfrm>
        <a:graphic>
          <a:graphicData uri="http://schemas.openxmlformats.org/presentationml/2006/ole">
            <p:oleObj spid="_x0000_s2052" name="剪辑" r:id="rId5" imgW="1152720" imgH="521640" progId="">
              <p:embed/>
            </p:oleObj>
          </a:graphicData>
        </a:graphic>
      </p:graphicFrame>
      <p:graphicFrame>
        <p:nvGraphicFramePr>
          <p:cNvPr id="2053" name="Object 5"/>
          <p:cNvGraphicFramePr>
            <a:graphicFrameLocks noChangeAspect="1"/>
          </p:cNvGraphicFramePr>
          <p:nvPr/>
        </p:nvGraphicFramePr>
        <p:xfrm>
          <a:off x="3721100" y="5257800"/>
          <a:ext cx="1277938" cy="457200"/>
        </p:xfrm>
        <a:graphic>
          <a:graphicData uri="http://schemas.openxmlformats.org/presentationml/2006/ole">
            <p:oleObj spid="_x0000_s2053" name="剪辑" r:id="rId6" imgW="1152720" imgH="521640" progId="">
              <p:embed/>
            </p:oleObj>
          </a:graphicData>
        </a:graphic>
      </p:graphicFrame>
      <p:graphicFrame>
        <p:nvGraphicFramePr>
          <p:cNvPr id="2054" name="Object 6"/>
          <p:cNvGraphicFramePr>
            <a:graphicFrameLocks noChangeAspect="1"/>
          </p:cNvGraphicFramePr>
          <p:nvPr/>
        </p:nvGraphicFramePr>
        <p:xfrm>
          <a:off x="4940300" y="5257800"/>
          <a:ext cx="1384300" cy="457200"/>
        </p:xfrm>
        <a:graphic>
          <a:graphicData uri="http://schemas.openxmlformats.org/presentationml/2006/ole">
            <p:oleObj spid="_x0000_s2054" name="剪辑" r:id="rId7" imgW="1152720" imgH="521640" progId="">
              <p:embed/>
            </p:oleObj>
          </a:graphicData>
        </a:graphic>
      </p:graphicFrame>
      <p:graphicFrame>
        <p:nvGraphicFramePr>
          <p:cNvPr id="2055" name="Object 7"/>
          <p:cNvGraphicFramePr>
            <a:graphicFrameLocks noChangeAspect="1"/>
          </p:cNvGraphicFramePr>
          <p:nvPr/>
        </p:nvGraphicFramePr>
        <p:xfrm>
          <a:off x="7772400" y="5257800"/>
          <a:ext cx="1384300" cy="457200"/>
        </p:xfrm>
        <a:graphic>
          <a:graphicData uri="http://schemas.openxmlformats.org/presentationml/2006/ole">
            <p:oleObj spid="_x0000_s2055" name="剪辑" r:id="rId8" imgW="1152720" imgH="521640" progId="">
              <p:embed/>
            </p:oleObj>
          </a:graphicData>
        </a:graphic>
      </p:graphicFrame>
      <p:graphicFrame>
        <p:nvGraphicFramePr>
          <p:cNvPr id="2056" name="Object 8"/>
          <p:cNvGraphicFramePr>
            <a:graphicFrameLocks noChangeAspect="1"/>
          </p:cNvGraphicFramePr>
          <p:nvPr/>
        </p:nvGraphicFramePr>
        <p:xfrm>
          <a:off x="7620000" y="5257800"/>
          <a:ext cx="1384300" cy="457200"/>
        </p:xfrm>
        <a:graphic>
          <a:graphicData uri="http://schemas.openxmlformats.org/presentationml/2006/ole">
            <p:oleObj spid="_x0000_s2056" name="剪辑" r:id="rId9" imgW="1152720" imgH="521640" progId="">
              <p:embed/>
            </p:oleObj>
          </a:graphicData>
        </a:graphic>
      </p:graphicFrame>
      <p:graphicFrame>
        <p:nvGraphicFramePr>
          <p:cNvPr id="2057" name="Object 9"/>
          <p:cNvGraphicFramePr>
            <a:graphicFrameLocks noChangeAspect="1"/>
          </p:cNvGraphicFramePr>
          <p:nvPr/>
        </p:nvGraphicFramePr>
        <p:xfrm>
          <a:off x="6311900" y="5257800"/>
          <a:ext cx="1384300" cy="457200"/>
        </p:xfrm>
        <a:graphic>
          <a:graphicData uri="http://schemas.openxmlformats.org/presentationml/2006/ole">
            <p:oleObj spid="_x0000_s2057" name="剪辑" r:id="rId10" imgW="1152720" imgH="521640" progId="">
              <p:embed/>
            </p:oleObj>
          </a:graphicData>
        </a:graphic>
      </p:graphicFrame>
      <p:sp>
        <p:nvSpPr>
          <p:cNvPr id="2060" name="Rectangle 17"/>
          <p:cNvSpPr>
            <a:spLocks noGrp="1" noChangeArrowheads="1"/>
          </p:cNvSpPr>
          <p:nvPr>
            <p:ph type="title"/>
          </p:nvPr>
        </p:nvSpPr>
        <p:spPr>
          <a:xfrm>
            <a:off x="0" y="0"/>
            <a:ext cx="8229600" cy="642938"/>
          </a:xfrm>
        </p:spPr>
        <p:txBody>
          <a:bodyPr/>
          <a:lstStyle/>
          <a:p>
            <a:r>
              <a:rPr dirty="0" smtClean="0"/>
              <a:t>核心</a:t>
            </a:r>
            <a:r>
              <a:rPr lang="en-US" altLang="zh-CN" dirty="0" smtClean="0"/>
              <a:t>6</a:t>
            </a:r>
            <a:r>
              <a:rPr dirty="0" smtClean="0"/>
              <a:t>：</a:t>
            </a:r>
            <a:r>
              <a:rPr sz="2800" dirty="0" smtClean="0"/>
              <a:t>主导式销售后的目标状态！</a:t>
            </a:r>
          </a:p>
        </p:txBody>
      </p:sp>
      <p:sp>
        <p:nvSpPr>
          <p:cNvPr id="40" name="矩形 39"/>
          <p:cNvSpPr/>
          <p:nvPr/>
        </p:nvSpPr>
        <p:spPr>
          <a:xfrm>
            <a:off x="214313" y="928688"/>
            <a:ext cx="8715375" cy="435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62" name="Oval 4"/>
          <p:cNvSpPr>
            <a:spLocks noChangeArrowheads="1"/>
          </p:cNvSpPr>
          <p:nvPr/>
        </p:nvSpPr>
        <p:spPr bwMode="gray">
          <a:xfrm>
            <a:off x="3071813" y="1831975"/>
            <a:ext cx="3063875" cy="3032125"/>
          </a:xfrm>
          <a:prstGeom prst="ellipse">
            <a:avLst/>
          </a:prstGeom>
          <a:noFill/>
          <a:ln w="28575" cap="rnd">
            <a:solidFill>
              <a:schemeClr val="tx2"/>
            </a:solidFill>
            <a:prstDash val="sysDot"/>
            <a:round/>
            <a:headEnd/>
            <a:tailEnd/>
          </a:ln>
        </p:spPr>
        <p:txBody>
          <a:bodyPr wrap="none" anchor="ctr"/>
          <a:lstStyle/>
          <a:p>
            <a:endParaRPr lang="zh-CN" altLang="en-US"/>
          </a:p>
        </p:txBody>
      </p:sp>
      <p:sp>
        <p:nvSpPr>
          <p:cNvPr id="2063" name="Rectangle 5"/>
          <p:cNvSpPr>
            <a:spLocks noChangeArrowheads="1"/>
          </p:cNvSpPr>
          <p:nvPr/>
        </p:nvSpPr>
        <p:spPr bwMode="gray">
          <a:xfrm>
            <a:off x="652463" y="1492250"/>
            <a:ext cx="2163762" cy="3865563"/>
          </a:xfrm>
          <a:prstGeom prst="rect">
            <a:avLst/>
          </a:prstGeom>
          <a:solidFill>
            <a:srgbClr val="FFFFFF">
              <a:alpha val="10196"/>
            </a:srgbClr>
          </a:solidFill>
          <a:ln w="9525" algn="ctr">
            <a:solidFill>
              <a:srgbClr val="5F5F5F">
                <a:alpha val="89803"/>
              </a:srgbClr>
            </a:solidFill>
            <a:prstDash val="dash"/>
            <a:miter lim="800000"/>
            <a:headEnd/>
            <a:tailEnd/>
          </a:ln>
        </p:spPr>
        <p:txBody>
          <a:bodyPr wrap="none" anchor="ctr"/>
          <a:lstStyle/>
          <a:p>
            <a:endParaRPr lang="zh-CN" altLang="en-US"/>
          </a:p>
        </p:txBody>
      </p:sp>
      <p:grpSp>
        <p:nvGrpSpPr>
          <p:cNvPr id="2064" name="Group 6"/>
          <p:cNvGrpSpPr>
            <a:grpSpLocks/>
          </p:cNvGrpSpPr>
          <p:nvPr/>
        </p:nvGrpSpPr>
        <p:grpSpPr bwMode="auto">
          <a:xfrm>
            <a:off x="947738" y="2230438"/>
            <a:ext cx="1773237" cy="2409825"/>
            <a:chOff x="193" y="1350"/>
            <a:chExt cx="1310" cy="1780"/>
          </a:xfrm>
        </p:grpSpPr>
        <p:sp>
          <p:nvSpPr>
            <p:cNvPr id="2120" name="Freeform 7"/>
            <p:cNvSpPr>
              <a:spLocks/>
            </p:cNvSpPr>
            <p:nvPr/>
          </p:nvSpPr>
          <p:spPr bwMode="gray">
            <a:xfrm flipV="1">
              <a:off x="193" y="1350"/>
              <a:ext cx="1310" cy="749"/>
            </a:xfrm>
            <a:custGeom>
              <a:avLst/>
              <a:gdLst>
                <a:gd name="T0" fmla="*/ 1305 w 1210"/>
                <a:gd name="T1" fmla="*/ 5784 h 97"/>
                <a:gd name="T2" fmla="*/ 1418 w 1210"/>
                <a:gd name="T3" fmla="*/ 0 h 97"/>
                <a:gd name="T4" fmla="*/ 114 w 1210"/>
                <a:gd name="T5" fmla="*/ 0 h 97"/>
                <a:gd name="T6" fmla="*/ 0 w 1210"/>
                <a:gd name="T7" fmla="*/ 5784 h 97"/>
                <a:gd name="T8" fmla="*/ 1305 w 1210"/>
                <a:gd name="T9" fmla="*/ 5784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C0C0C0"/>
                </a:gs>
                <a:gs pos="100000">
                  <a:srgbClr val="878787"/>
                </a:gs>
              </a:gsLst>
              <a:lin ang="5400000" scaled="1"/>
            </a:gradFill>
            <a:ln w="9525">
              <a:solidFill>
                <a:srgbClr val="808080"/>
              </a:solidFill>
              <a:round/>
              <a:headEnd/>
              <a:tailEnd/>
            </a:ln>
          </p:spPr>
          <p:txBody>
            <a:bodyPr wrap="none" anchor="ctr"/>
            <a:lstStyle/>
            <a:p>
              <a:endParaRPr lang="zh-CN" altLang="en-US"/>
            </a:p>
          </p:txBody>
        </p:sp>
        <p:sp>
          <p:nvSpPr>
            <p:cNvPr id="2121" name="Freeform 8"/>
            <p:cNvSpPr>
              <a:spLocks/>
            </p:cNvSpPr>
            <p:nvPr/>
          </p:nvSpPr>
          <p:spPr bwMode="gray">
            <a:xfrm>
              <a:off x="196" y="2381"/>
              <a:ext cx="1307" cy="749"/>
            </a:xfrm>
            <a:custGeom>
              <a:avLst/>
              <a:gdLst>
                <a:gd name="T0" fmla="*/ 1298 w 1210"/>
                <a:gd name="T1" fmla="*/ 5784 h 97"/>
                <a:gd name="T2" fmla="*/ 1412 w 1210"/>
                <a:gd name="T3" fmla="*/ 0 h 97"/>
                <a:gd name="T4" fmla="*/ 113 w 1210"/>
                <a:gd name="T5" fmla="*/ 0 h 97"/>
                <a:gd name="T6" fmla="*/ 0 w 1210"/>
                <a:gd name="T7" fmla="*/ 5784 h 97"/>
                <a:gd name="T8" fmla="*/ 1298 w 1210"/>
                <a:gd name="T9" fmla="*/ 5784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C0C0C0"/>
                </a:gs>
                <a:gs pos="100000">
                  <a:srgbClr val="858585"/>
                </a:gs>
              </a:gsLst>
              <a:lin ang="5400000" scaled="1"/>
            </a:gradFill>
            <a:ln w="9525">
              <a:solidFill>
                <a:srgbClr val="808080"/>
              </a:solidFill>
              <a:round/>
              <a:headEnd/>
              <a:tailEnd/>
            </a:ln>
          </p:spPr>
          <p:txBody>
            <a:bodyPr wrap="none" anchor="ctr"/>
            <a:lstStyle/>
            <a:p>
              <a:endParaRPr lang="zh-CN" altLang="en-US"/>
            </a:p>
          </p:txBody>
        </p:sp>
      </p:grpSp>
      <p:sp>
        <p:nvSpPr>
          <p:cNvPr id="2065" name="AutoShape 9"/>
          <p:cNvSpPr>
            <a:spLocks noChangeArrowheads="1"/>
          </p:cNvSpPr>
          <p:nvPr/>
        </p:nvSpPr>
        <p:spPr bwMode="gray">
          <a:xfrm>
            <a:off x="652463" y="3019425"/>
            <a:ext cx="2719387" cy="812800"/>
          </a:xfrm>
          <a:prstGeom prst="rightArrow">
            <a:avLst>
              <a:gd name="adj1" fmla="val 54000"/>
              <a:gd name="adj2" fmla="val 68618"/>
            </a:avLst>
          </a:prstGeom>
          <a:gradFill rotWithShape="1">
            <a:gsLst>
              <a:gs pos="0">
                <a:srgbClr val="6A5919"/>
              </a:gs>
              <a:gs pos="100000">
                <a:srgbClr val="E5C037"/>
              </a:gs>
            </a:gsLst>
            <a:lin ang="0" scaled="1"/>
          </a:gradFill>
          <a:ln w="9525" algn="ctr">
            <a:solidFill>
              <a:schemeClr val="tx2"/>
            </a:solidFill>
            <a:miter lim="800000"/>
            <a:headEnd/>
            <a:tailEnd/>
          </a:ln>
        </p:spPr>
        <p:txBody>
          <a:bodyPr wrap="none" anchor="ctr"/>
          <a:lstStyle/>
          <a:p>
            <a:endParaRPr lang="zh-CN" altLang="en-US"/>
          </a:p>
        </p:txBody>
      </p:sp>
      <p:sp>
        <p:nvSpPr>
          <p:cNvPr id="59" name="Rectangle 10"/>
          <p:cNvSpPr>
            <a:spLocks noChangeArrowheads="1"/>
          </p:cNvSpPr>
          <p:nvPr/>
        </p:nvSpPr>
        <p:spPr bwMode="gray">
          <a:xfrm>
            <a:off x="747713" y="2224088"/>
            <a:ext cx="1828800" cy="3062287"/>
          </a:xfrm>
          <a:prstGeom prst="rect">
            <a:avLst/>
          </a:prstGeom>
          <a:gradFill rotWithShape="1">
            <a:gsLst>
              <a:gs pos="0">
                <a:schemeClr val="bg2"/>
              </a:gs>
              <a:gs pos="50000">
                <a:schemeClr val="bg2">
                  <a:gamma/>
                  <a:tint val="42353"/>
                  <a:invGamma/>
                </a:schemeClr>
              </a:gs>
              <a:gs pos="100000">
                <a:schemeClr val="bg2"/>
              </a:gs>
            </a:gsLst>
            <a:lin ang="2700000" scaled="1"/>
          </a:gradFill>
          <a:ln w="9525">
            <a:solidFill>
              <a:schemeClr val="tx1"/>
            </a:solidFill>
            <a:miter lim="800000"/>
            <a:headEnd/>
            <a:tailEnd/>
          </a:ln>
          <a:effectLst/>
        </p:spPr>
        <p:txBody>
          <a:bodyPr wrap="none" anchor="ctr"/>
          <a:lstStyle/>
          <a:p>
            <a:pPr>
              <a:defRPr/>
            </a:pPr>
            <a:endParaRPr lang="zh-CN" altLang="en-US"/>
          </a:p>
        </p:txBody>
      </p:sp>
      <p:sp>
        <p:nvSpPr>
          <p:cNvPr id="2067" name="Rectangle 11"/>
          <p:cNvSpPr>
            <a:spLocks noChangeArrowheads="1"/>
          </p:cNvSpPr>
          <p:nvPr/>
        </p:nvSpPr>
        <p:spPr bwMode="gray">
          <a:xfrm>
            <a:off x="6273800" y="1492250"/>
            <a:ext cx="2162175" cy="3865563"/>
          </a:xfrm>
          <a:prstGeom prst="rect">
            <a:avLst/>
          </a:prstGeom>
          <a:solidFill>
            <a:srgbClr val="F8F8F8">
              <a:alpha val="10196"/>
            </a:srgbClr>
          </a:solidFill>
          <a:ln w="9525" algn="ctr">
            <a:solidFill>
              <a:srgbClr val="5F5F5F">
                <a:alpha val="89803"/>
              </a:srgbClr>
            </a:solidFill>
            <a:prstDash val="dash"/>
            <a:miter lim="800000"/>
            <a:headEnd/>
            <a:tailEnd/>
          </a:ln>
        </p:spPr>
        <p:txBody>
          <a:bodyPr wrap="none" anchor="ctr"/>
          <a:lstStyle/>
          <a:p>
            <a:endParaRPr lang="zh-CN" altLang="en-US"/>
          </a:p>
        </p:txBody>
      </p:sp>
      <p:grpSp>
        <p:nvGrpSpPr>
          <p:cNvPr id="2068" name="Group 12"/>
          <p:cNvGrpSpPr>
            <a:grpSpLocks/>
          </p:cNvGrpSpPr>
          <p:nvPr/>
        </p:nvGrpSpPr>
        <p:grpSpPr bwMode="auto">
          <a:xfrm>
            <a:off x="6400800" y="2235200"/>
            <a:ext cx="1819275" cy="2401888"/>
            <a:chOff x="4267" y="1389"/>
            <a:chExt cx="1344" cy="1774"/>
          </a:xfrm>
        </p:grpSpPr>
        <p:sp>
          <p:nvSpPr>
            <p:cNvPr id="2118" name="Freeform 13"/>
            <p:cNvSpPr>
              <a:spLocks/>
            </p:cNvSpPr>
            <p:nvPr/>
          </p:nvSpPr>
          <p:spPr bwMode="gray">
            <a:xfrm flipH="1" flipV="1">
              <a:off x="4267" y="1389"/>
              <a:ext cx="1344" cy="747"/>
            </a:xfrm>
            <a:custGeom>
              <a:avLst/>
              <a:gdLst>
                <a:gd name="T0" fmla="*/ 1373 w 1210"/>
                <a:gd name="T1" fmla="*/ 5753 h 97"/>
                <a:gd name="T2" fmla="*/ 1493 w 1210"/>
                <a:gd name="T3" fmla="*/ 0 h 97"/>
                <a:gd name="T4" fmla="*/ 120 w 1210"/>
                <a:gd name="T5" fmla="*/ 0 h 97"/>
                <a:gd name="T6" fmla="*/ 0 w 1210"/>
                <a:gd name="T7" fmla="*/ 5753 h 97"/>
                <a:gd name="T8" fmla="*/ 1373 w 1210"/>
                <a:gd name="T9" fmla="*/ 5753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DDDDDD"/>
                </a:gs>
                <a:gs pos="100000">
                  <a:srgbClr val="848484"/>
                </a:gs>
              </a:gsLst>
              <a:lin ang="5400000" scaled="1"/>
            </a:gradFill>
            <a:ln w="9525">
              <a:solidFill>
                <a:srgbClr val="808080"/>
              </a:solidFill>
              <a:round/>
              <a:headEnd/>
              <a:tailEnd/>
            </a:ln>
          </p:spPr>
          <p:txBody>
            <a:bodyPr wrap="none" anchor="ctr"/>
            <a:lstStyle/>
            <a:p>
              <a:endParaRPr lang="zh-CN" altLang="en-US"/>
            </a:p>
          </p:txBody>
        </p:sp>
        <p:sp>
          <p:nvSpPr>
            <p:cNvPr id="2119" name="Freeform 14"/>
            <p:cNvSpPr>
              <a:spLocks/>
            </p:cNvSpPr>
            <p:nvPr/>
          </p:nvSpPr>
          <p:spPr bwMode="gray">
            <a:xfrm flipH="1">
              <a:off x="4267" y="2416"/>
              <a:ext cx="1329" cy="747"/>
            </a:xfrm>
            <a:custGeom>
              <a:avLst/>
              <a:gdLst>
                <a:gd name="T0" fmla="*/ 1342 w 1210"/>
                <a:gd name="T1" fmla="*/ 5753 h 97"/>
                <a:gd name="T2" fmla="*/ 1460 w 1210"/>
                <a:gd name="T3" fmla="*/ 0 h 97"/>
                <a:gd name="T4" fmla="*/ 118 w 1210"/>
                <a:gd name="T5" fmla="*/ 0 h 97"/>
                <a:gd name="T6" fmla="*/ 0 w 1210"/>
                <a:gd name="T7" fmla="*/ 5753 h 97"/>
                <a:gd name="T8" fmla="*/ 1342 w 1210"/>
                <a:gd name="T9" fmla="*/ 5753 h 97"/>
                <a:gd name="T10" fmla="*/ 0 60000 65536"/>
                <a:gd name="T11" fmla="*/ 0 60000 65536"/>
                <a:gd name="T12" fmla="*/ 0 60000 65536"/>
                <a:gd name="T13" fmla="*/ 0 60000 65536"/>
                <a:gd name="T14" fmla="*/ 0 60000 65536"/>
                <a:gd name="T15" fmla="*/ 0 w 1210"/>
                <a:gd name="T16" fmla="*/ 0 h 97"/>
                <a:gd name="T17" fmla="*/ 1210 w 1210"/>
                <a:gd name="T18" fmla="*/ 97 h 97"/>
              </a:gdLst>
              <a:ahLst/>
              <a:cxnLst>
                <a:cxn ang="T10">
                  <a:pos x="T0" y="T1"/>
                </a:cxn>
                <a:cxn ang="T11">
                  <a:pos x="T2" y="T3"/>
                </a:cxn>
                <a:cxn ang="T12">
                  <a:pos x="T4" y="T5"/>
                </a:cxn>
                <a:cxn ang="T13">
                  <a:pos x="T6" y="T7"/>
                </a:cxn>
                <a:cxn ang="T14">
                  <a:pos x="T8" y="T9"/>
                </a:cxn>
              </a:cxnLst>
              <a:rect l="T15" t="T16" r="T17" b="T18"/>
              <a:pathLst>
                <a:path w="1210" h="97">
                  <a:moveTo>
                    <a:pt x="1113" y="97"/>
                  </a:moveTo>
                  <a:lnTo>
                    <a:pt x="1210" y="0"/>
                  </a:lnTo>
                  <a:lnTo>
                    <a:pt x="97" y="0"/>
                  </a:lnTo>
                  <a:lnTo>
                    <a:pt x="0" y="97"/>
                  </a:lnTo>
                  <a:lnTo>
                    <a:pt x="1113" y="97"/>
                  </a:lnTo>
                  <a:close/>
                </a:path>
              </a:pathLst>
            </a:custGeom>
            <a:gradFill rotWithShape="1">
              <a:gsLst>
                <a:gs pos="0">
                  <a:srgbClr val="DDDDDD"/>
                </a:gs>
                <a:gs pos="100000">
                  <a:srgbClr val="848484"/>
                </a:gs>
              </a:gsLst>
              <a:lin ang="5400000" scaled="1"/>
            </a:gradFill>
            <a:ln w="9525">
              <a:solidFill>
                <a:srgbClr val="808080"/>
              </a:solidFill>
              <a:round/>
              <a:headEnd/>
              <a:tailEnd/>
            </a:ln>
          </p:spPr>
          <p:txBody>
            <a:bodyPr wrap="none" anchor="ctr"/>
            <a:lstStyle/>
            <a:p>
              <a:endParaRPr lang="zh-CN" altLang="en-US"/>
            </a:p>
          </p:txBody>
        </p:sp>
      </p:grpSp>
      <p:sp>
        <p:nvSpPr>
          <p:cNvPr id="64" name="AutoShape 15"/>
          <p:cNvSpPr>
            <a:spLocks noChangeArrowheads="1"/>
          </p:cNvSpPr>
          <p:nvPr/>
        </p:nvSpPr>
        <p:spPr bwMode="gray">
          <a:xfrm flipH="1">
            <a:off x="5776913" y="3040063"/>
            <a:ext cx="2673350" cy="717550"/>
          </a:xfrm>
          <a:prstGeom prst="rightArrow">
            <a:avLst>
              <a:gd name="adj1" fmla="val 62213"/>
              <a:gd name="adj2" fmla="val 69425"/>
            </a:avLst>
          </a:prstGeom>
          <a:gradFill rotWithShape="1">
            <a:gsLst>
              <a:gs pos="0">
                <a:schemeClr val="accent2">
                  <a:gamma/>
                  <a:shade val="46275"/>
                  <a:invGamma/>
                </a:schemeClr>
              </a:gs>
              <a:gs pos="100000">
                <a:schemeClr val="accent2"/>
              </a:gs>
            </a:gsLst>
            <a:lin ang="0" scaled="1"/>
          </a:gradFill>
          <a:ln w="9525" algn="ctr">
            <a:solidFill>
              <a:schemeClr val="tx2"/>
            </a:solidFill>
            <a:miter lim="800000"/>
            <a:headEnd/>
            <a:tailEnd/>
          </a:ln>
          <a:effectLst/>
        </p:spPr>
        <p:txBody>
          <a:bodyPr wrap="none" anchor="ctr"/>
          <a:lstStyle/>
          <a:p>
            <a:pPr>
              <a:defRPr/>
            </a:pPr>
            <a:endParaRPr lang="zh-CN" altLang="en-US"/>
          </a:p>
        </p:txBody>
      </p:sp>
      <p:sp>
        <p:nvSpPr>
          <p:cNvPr id="2070" name="Rectangle 16"/>
          <p:cNvSpPr>
            <a:spLocks noChangeArrowheads="1"/>
          </p:cNvSpPr>
          <p:nvPr/>
        </p:nvSpPr>
        <p:spPr bwMode="gray">
          <a:xfrm>
            <a:off x="860425" y="1492250"/>
            <a:ext cx="1673225" cy="396875"/>
          </a:xfrm>
          <a:prstGeom prst="rect">
            <a:avLst/>
          </a:prstGeom>
          <a:noFill/>
          <a:ln w="9525" algn="ctr">
            <a:noFill/>
            <a:miter lim="800000"/>
            <a:headEnd/>
            <a:tailEnd/>
          </a:ln>
        </p:spPr>
        <p:txBody>
          <a:bodyPr>
            <a:spAutoFit/>
          </a:bodyPr>
          <a:lstStyle/>
          <a:p>
            <a:pPr algn="ctr"/>
            <a:r>
              <a:rPr lang="zh-CN" altLang="en-US" sz="2000" b="1">
                <a:solidFill>
                  <a:srgbClr val="1C1C1C"/>
                </a:solidFill>
              </a:rPr>
              <a:t>我们的做法</a:t>
            </a:r>
            <a:endParaRPr lang="en-US" altLang="zh-CN" sz="2000" b="1">
              <a:solidFill>
                <a:srgbClr val="1C1C1C"/>
              </a:solidFill>
            </a:endParaRPr>
          </a:p>
        </p:txBody>
      </p:sp>
      <p:sp>
        <p:nvSpPr>
          <p:cNvPr id="2071" name="Rectangle 17"/>
          <p:cNvSpPr>
            <a:spLocks noChangeArrowheads="1"/>
          </p:cNvSpPr>
          <p:nvPr/>
        </p:nvSpPr>
        <p:spPr bwMode="gray">
          <a:xfrm>
            <a:off x="6546850" y="1492250"/>
            <a:ext cx="1673225" cy="396875"/>
          </a:xfrm>
          <a:prstGeom prst="rect">
            <a:avLst/>
          </a:prstGeom>
          <a:noFill/>
          <a:ln w="9525" algn="ctr">
            <a:noFill/>
            <a:miter lim="800000"/>
            <a:headEnd/>
            <a:tailEnd/>
          </a:ln>
        </p:spPr>
        <p:txBody>
          <a:bodyPr>
            <a:spAutoFit/>
          </a:bodyPr>
          <a:lstStyle/>
          <a:p>
            <a:pPr algn="ctr"/>
            <a:r>
              <a:rPr lang="zh-CN" altLang="en-US" sz="2000" b="1">
                <a:solidFill>
                  <a:srgbClr val="1C1C1C"/>
                </a:solidFill>
              </a:rPr>
              <a:t>客户的状态</a:t>
            </a:r>
            <a:endParaRPr lang="en-US" altLang="zh-CN" sz="2000" b="1">
              <a:solidFill>
                <a:srgbClr val="1C1C1C"/>
              </a:solidFill>
            </a:endParaRPr>
          </a:p>
        </p:txBody>
      </p:sp>
      <p:sp>
        <p:nvSpPr>
          <p:cNvPr id="2072" name="Text Box 18"/>
          <p:cNvSpPr txBox="1">
            <a:spLocks noChangeArrowheads="1"/>
          </p:cNvSpPr>
          <p:nvPr/>
        </p:nvSpPr>
        <p:spPr bwMode="gray">
          <a:xfrm>
            <a:off x="717550" y="2286000"/>
            <a:ext cx="1841500" cy="3000375"/>
          </a:xfrm>
          <a:prstGeom prst="rect">
            <a:avLst/>
          </a:prstGeom>
          <a:noFill/>
          <a:ln w="9525">
            <a:noFill/>
            <a:miter lim="800000"/>
            <a:headEnd/>
            <a:tailEnd/>
          </a:ln>
        </p:spPr>
        <p:txBody>
          <a:bodyPr>
            <a:spAutoFit/>
          </a:bodyPr>
          <a:lstStyle/>
          <a:p>
            <a:pPr>
              <a:spcBef>
                <a:spcPct val="50000"/>
              </a:spcBef>
              <a:buFont typeface="Wingdings" pitchFamily="2" charset="2"/>
              <a:buNone/>
            </a:pPr>
            <a:r>
              <a:rPr kumimoji="1" lang="zh-CN" altLang="en-US" b="1">
                <a:latin typeface="华文中宋" pitchFamily="2" charset="-122"/>
                <a:ea typeface="华文中宋" pitchFamily="2" charset="-122"/>
              </a:rPr>
              <a:t>发现标准的问题，进行价值呈现，使用标准的解决办法，达到持续的改进，</a:t>
            </a:r>
            <a:endParaRPr kumimoji="1" lang="en-US" altLang="zh-CN" b="1">
              <a:latin typeface="华文中宋" pitchFamily="2" charset="-122"/>
              <a:ea typeface="华文中宋" pitchFamily="2" charset="-122"/>
            </a:endParaRPr>
          </a:p>
          <a:p>
            <a:pPr>
              <a:spcBef>
                <a:spcPct val="50000"/>
              </a:spcBef>
              <a:buFont typeface="Wingdings" pitchFamily="2" charset="2"/>
              <a:buNone/>
            </a:pPr>
            <a:r>
              <a:rPr kumimoji="1" lang="zh-CN" altLang="en-US" b="1">
                <a:latin typeface="华文中宋" pitchFamily="2" charset="-122"/>
                <a:ea typeface="华文中宋" pitchFamily="2" charset="-122"/>
              </a:rPr>
              <a:t>是最首先要做的工作，也是见效最快的途径，更是我们专业公司的价值所在！</a:t>
            </a:r>
            <a:endParaRPr lang="zh-CN" altLang="en-US" b="1">
              <a:latin typeface="华文中宋" pitchFamily="2" charset="-122"/>
              <a:ea typeface="华文中宋" pitchFamily="2" charset="-122"/>
            </a:endParaRPr>
          </a:p>
        </p:txBody>
      </p:sp>
      <p:sp>
        <p:nvSpPr>
          <p:cNvPr id="68" name="Rectangle 19"/>
          <p:cNvSpPr>
            <a:spLocks noChangeArrowheads="1"/>
          </p:cNvSpPr>
          <p:nvPr/>
        </p:nvSpPr>
        <p:spPr bwMode="gray">
          <a:xfrm>
            <a:off x="6538913" y="2233613"/>
            <a:ext cx="1828800" cy="3052762"/>
          </a:xfrm>
          <a:prstGeom prst="rect">
            <a:avLst/>
          </a:prstGeom>
          <a:gradFill rotWithShape="1">
            <a:gsLst>
              <a:gs pos="0">
                <a:schemeClr val="bg2"/>
              </a:gs>
              <a:gs pos="50000">
                <a:schemeClr val="bg2">
                  <a:gamma/>
                  <a:tint val="33333"/>
                  <a:invGamma/>
                </a:schemeClr>
              </a:gs>
              <a:gs pos="100000">
                <a:schemeClr val="bg2"/>
              </a:gs>
            </a:gsLst>
            <a:lin ang="2700000" scaled="1"/>
          </a:gradFill>
          <a:ln w="9525">
            <a:solidFill>
              <a:schemeClr val="tx1"/>
            </a:solidFill>
            <a:miter lim="800000"/>
            <a:headEnd/>
            <a:tailEnd/>
          </a:ln>
          <a:effectLst/>
        </p:spPr>
        <p:txBody>
          <a:bodyPr wrap="none" anchor="ctr"/>
          <a:lstStyle/>
          <a:p>
            <a:pPr>
              <a:defRPr/>
            </a:pPr>
            <a:endParaRPr lang="zh-CN" altLang="en-US"/>
          </a:p>
        </p:txBody>
      </p:sp>
      <p:sp>
        <p:nvSpPr>
          <p:cNvPr id="2074" name="Text Box 20"/>
          <p:cNvSpPr txBox="1">
            <a:spLocks noChangeArrowheads="1"/>
          </p:cNvSpPr>
          <p:nvPr/>
        </p:nvSpPr>
        <p:spPr bwMode="gray">
          <a:xfrm>
            <a:off x="6516688" y="2286000"/>
            <a:ext cx="1881187" cy="3000375"/>
          </a:xfrm>
          <a:prstGeom prst="rect">
            <a:avLst/>
          </a:prstGeom>
          <a:noFill/>
          <a:ln w="9525">
            <a:noFill/>
            <a:miter lim="800000"/>
            <a:headEnd/>
            <a:tailEnd/>
          </a:ln>
        </p:spPr>
        <p:txBody>
          <a:bodyPr>
            <a:spAutoFit/>
          </a:bodyPr>
          <a:lstStyle/>
          <a:p>
            <a:pPr marL="120650" indent="-120650">
              <a:spcBef>
                <a:spcPct val="50000"/>
              </a:spcBef>
              <a:buClr>
                <a:schemeClr val="bg1"/>
              </a:buClr>
              <a:buFont typeface="Wingdings" pitchFamily="2" charset="2"/>
              <a:buChar char="§"/>
            </a:pPr>
            <a:r>
              <a:rPr lang="zh-CN" altLang="en-US" b="1">
                <a:solidFill>
                  <a:srgbClr val="1C1C1C"/>
                </a:solidFill>
                <a:latin typeface="华文中宋" pitchFamily="2" charset="-122"/>
                <a:ea typeface="华文中宋" pitchFamily="2" charset="-122"/>
              </a:rPr>
              <a:t>杂乱零散的问题清晰化，标准化；</a:t>
            </a:r>
            <a:endParaRPr lang="en-US" altLang="zh-CN" b="1">
              <a:solidFill>
                <a:srgbClr val="1C1C1C"/>
              </a:solidFill>
              <a:latin typeface="华文中宋" pitchFamily="2" charset="-122"/>
              <a:ea typeface="华文中宋" pitchFamily="2" charset="-122"/>
            </a:endParaRPr>
          </a:p>
          <a:p>
            <a:pPr marL="120650" indent="-120650">
              <a:spcBef>
                <a:spcPct val="50000"/>
              </a:spcBef>
              <a:buClr>
                <a:schemeClr val="bg1"/>
              </a:buClr>
              <a:buFont typeface="Wingdings" pitchFamily="2" charset="2"/>
              <a:buChar char="§"/>
            </a:pPr>
            <a:r>
              <a:rPr lang="zh-CN" altLang="en-US" b="1">
                <a:solidFill>
                  <a:srgbClr val="1C1C1C"/>
                </a:solidFill>
                <a:latin typeface="华文中宋" pitchFamily="2" charset="-122"/>
                <a:ea typeface="华文中宋" pitchFamily="2" charset="-122"/>
              </a:rPr>
              <a:t>带来的价值标准化，清晰化；</a:t>
            </a:r>
            <a:endParaRPr lang="en-US" altLang="zh-CN" b="1">
              <a:solidFill>
                <a:srgbClr val="1C1C1C"/>
              </a:solidFill>
              <a:latin typeface="华文中宋" pitchFamily="2" charset="-122"/>
              <a:ea typeface="华文中宋" pitchFamily="2" charset="-122"/>
            </a:endParaRPr>
          </a:p>
          <a:p>
            <a:pPr marL="120650" indent="-120650">
              <a:spcBef>
                <a:spcPct val="50000"/>
              </a:spcBef>
              <a:buClr>
                <a:schemeClr val="bg1"/>
              </a:buClr>
              <a:buFont typeface="Wingdings" pitchFamily="2" charset="2"/>
              <a:buChar char="§"/>
            </a:pPr>
            <a:r>
              <a:rPr lang="zh-CN" altLang="en-US" b="1">
                <a:solidFill>
                  <a:srgbClr val="1C1C1C"/>
                </a:solidFill>
                <a:latin typeface="华文中宋" pitchFamily="2" charset="-122"/>
                <a:ea typeface="华文中宋" pitchFamily="2" charset="-122"/>
              </a:rPr>
              <a:t>解决办法标准化，结构化</a:t>
            </a:r>
            <a:endParaRPr lang="en-US" altLang="zh-CN" b="1">
              <a:solidFill>
                <a:srgbClr val="1C1C1C"/>
              </a:solidFill>
              <a:latin typeface="华文中宋" pitchFamily="2" charset="-122"/>
              <a:ea typeface="华文中宋" pitchFamily="2" charset="-122"/>
            </a:endParaRPr>
          </a:p>
          <a:p>
            <a:pPr marL="120650" indent="-120650">
              <a:spcBef>
                <a:spcPct val="50000"/>
              </a:spcBef>
              <a:buClr>
                <a:schemeClr val="bg1"/>
              </a:buClr>
              <a:buFont typeface="Wingdings" pitchFamily="2" charset="2"/>
              <a:buChar char="§"/>
            </a:pPr>
            <a:r>
              <a:rPr lang="zh-CN" altLang="en-US" b="1">
                <a:solidFill>
                  <a:srgbClr val="1C1C1C"/>
                </a:solidFill>
                <a:latin typeface="华文中宋" pitchFamily="2" charset="-122"/>
                <a:ea typeface="华文中宋" pitchFamily="2" charset="-122"/>
              </a:rPr>
              <a:t>客户焦点和兴奋点正常聚焦</a:t>
            </a:r>
            <a:endParaRPr lang="en-US" altLang="zh-CN" b="1">
              <a:solidFill>
                <a:srgbClr val="1C1C1C"/>
              </a:solidFill>
              <a:latin typeface="华文中宋" pitchFamily="2" charset="-122"/>
              <a:ea typeface="华文中宋" pitchFamily="2" charset="-122"/>
            </a:endParaRPr>
          </a:p>
        </p:txBody>
      </p:sp>
      <p:grpSp>
        <p:nvGrpSpPr>
          <p:cNvPr id="2075" name="Group 21"/>
          <p:cNvGrpSpPr>
            <a:grpSpLocks/>
          </p:cNvGrpSpPr>
          <p:nvPr/>
        </p:nvGrpSpPr>
        <p:grpSpPr bwMode="auto">
          <a:xfrm>
            <a:off x="3167063" y="1949450"/>
            <a:ext cx="2819400" cy="2819400"/>
            <a:chOff x="1488" y="960"/>
            <a:chExt cx="2928" cy="2880"/>
          </a:xfrm>
        </p:grpSpPr>
        <p:grpSp>
          <p:nvGrpSpPr>
            <p:cNvPr id="2076" name="Group 22"/>
            <p:cNvGrpSpPr>
              <a:grpSpLocks/>
            </p:cNvGrpSpPr>
            <p:nvPr/>
          </p:nvGrpSpPr>
          <p:grpSpPr bwMode="auto">
            <a:xfrm>
              <a:off x="2356" y="960"/>
              <a:ext cx="1192" cy="959"/>
              <a:chOff x="2356" y="960"/>
              <a:chExt cx="1192" cy="959"/>
            </a:xfrm>
          </p:grpSpPr>
          <p:grpSp>
            <p:nvGrpSpPr>
              <p:cNvPr id="2113" name="Group 23"/>
              <p:cNvGrpSpPr>
                <a:grpSpLocks/>
              </p:cNvGrpSpPr>
              <p:nvPr/>
            </p:nvGrpSpPr>
            <p:grpSpPr bwMode="auto">
              <a:xfrm>
                <a:off x="2356" y="960"/>
                <a:ext cx="1192" cy="959"/>
                <a:chOff x="2057" y="862"/>
                <a:chExt cx="1549" cy="1351"/>
              </a:xfrm>
            </p:grpSpPr>
            <p:sp>
              <p:nvSpPr>
                <p:cNvPr id="2115" name="AutoShape 24"/>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116" name="AutoShape 2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117" name="AutoShape 26"/>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bg1"/>
                  </a:solidFill>
                  <a:miter lim="800000"/>
                  <a:headEnd/>
                  <a:tailEnd/>
                </a:ln>
              </p:spPr>
              <p:txBody>
                <a:bodyPr wrap="none" anchor="ctr"/>
                <a:lstStyle/>
                <a:p>
                  <a:endParaRPr lang="zh-CN" altLang="en-US"/>
                </a:p>
              </p:txBody>
            </p:sp>
          </p:grpSp>
          <p:sp>
            <p:nvSpPr>
              <p:cNvPr id="2114" name="Text Box 27"/>
              <p:cNvSpPr txBox="1">
                <a:spLocks noChangeArrowheads="1"/>
              </p:cNvSpPr>
              <p:nvPr/>
            </p:nvSpPr>
            <p:spPr bwMode="gray">
              <a:xfrm>
                <a:off x="2726" y="1158"/>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1</a:t>
                </a:r>
              </a:p>
            </p:txBody>
          </p:sp>
        </p:grpSp>
        <p:grpSp>
          <p:nvGrpSpPr>
            <p:cNvPr id="2077" name="Group 28"/>
            <p:cNvGrpSpPr>
              <a:grpSpLocks/>
            </p:cNvGrpSpPr>
            <p:nvPr/>
          </p:nvGrpSpPr>
          <p:grpSpPr bwMode="auto">
            <a:xfrm>
              <a:off x="1488" y="1438"/>
              <a:ext cx="1193" cy="959"/>
              <a:chOff x="1488" y="1438"/>
              <a:chExt cx="1193" cy="959"/>
            </a:xfrm>
          </p:grpSpPr>
          <p:grpSp>
            <p:nvGrpSpPr>
              <p:cNvPr id="2108" name="Group 29"/>
              <p:cNvGrpSpPr>
                <a:grpSpLocks/>
              </p:cNvGrpSpPr>
              <p:nvPr/>
            </p:nvGrpSpPr>
            <p:grpSpPr bwMode="auto">
              <a:xfrm>
                <a:off x="1488" y="1438"/>
                <a:ext cx="1193" cy="959"/>
                <a:chOff x="1110" y="2656"/>
                <a:chExt cx="1549" cy="1351"/>
              </a:xfrm>
            </p:grpSpPr>
            <p:sp>
              <p:nvSpPr>
                <p:cNvPr id="2110" name="AutoShape 30"/>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111" name="AutoShape 31"/>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112" name="AutoShape 32"/>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bg1"/>
                  </a:solidFill>
                  <a:miter lim="800000"/>
                  <a:headEnd/>
                  <a:tailEnd/>
                </a:ln>
              </p:spPr>
              <p:txBody>
                <a:bodyPr wrap="none" anchor="ctr"/>
                <a:lstStyle/>
                <a:p>
                  <a:endParaRPr lang="zh-CN" altLang="en-US"/>
                </a:p>
              </p:txBody>
            </p:sp>
          </p:grpSp>
          <p:sp>
            <p:nvSpPr>
              <p:cNvPr id="2109" name="Text Box 33"/>
              <p:cNvSpPr txBox="1">
                <a:spLocks noChangeArrowheads="1"/>
              </p:cNvSpPr>
              <p:nvPr/>
            </p:nvSpPr>
            <p:spPr bwMode="gray">
              <a:xfrm>
                <a:off x="1865" y="1630"/>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2</a:t>
                </a:r>
              </a:p>
            </p:txBody>
          </p:sp>
        </p:grpSp>
        <p:grpSp>
          <p:nvGrpSpPr>
            <p:cNvPr id="2078" name="Group 34"/>
            <p:cNvGrpSpPr>
              <a:grpSpLocks/>
            </p:cNvGrpSpPr>
            <p:nvPr/>
          </p:nvGrpSpPr>
          <p:grpSpPr bwMode="auto">
            <a:xfrm>
              <a:off x="2356" y="1919"/>
              <a:ext cx="1192" cy="959"/>
              <a:chOff x="2356" y="1919"/>
              <a:chExt cx="1192" cy="959"/>
            </a:xfrm>
          </p:grpSpPr>
          <p:grpSp>
            <p:nvGrpSpPr>
              <p:cNvPr id="2103" name="Group 35"/>
              <p:cNvGrpSpPr>
                <a:grpSpLocks/>
              </p:cNvGrpSpPr>
              <p:nvPr/>
            </p:nvGrpSpPr>
            <p:grpSpPr bwMode="auto">
              <a:xfrm>
                <a:off x="2356" y="1919"/>
                <a:ext cx="1192" cy="959"/>
                <a:chOff x="3174" y="2656"/>
                <a:chExt cx="1549" cy="1351"/>
              </a:xfrm>
            </p:grpSpPr>
            <p:sp>
              <p:nvSpPr>
                <p:cNvPr id="2105" name="AutoShape 36"/>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106" name="AutoShape 3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107" name="AutoShape 38"/>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chemeClr val="bg1"/>
                  </a:solidFill>
                  <a:miter lim="800000"/>
                  <a:headEnd/>
                  <a:tailEnd/>
                </a:ln>
              </p:spPr>
              <p:txBody>
                <a:bodyPr wrap="none" anchor="ctr"/>
                <a:lstStyle/>
                <a:p>
                  <a:endParaRPr lang="zh-CN" altLang="en-US"/>
                </a:p>
              </p:txBody>
            </p:sp>
          </p:grpSp>
          <p:sp>
            <p:nvSpPr>
              <p:cNvPr id="2104" name="Text Box 39"/>
              <p:cNvSpPr txBox="1">
                <a:spLocks noChangeArrowheads="1"/>
              </p:cNvSpPr>
              <p:nvPr/>
            </p:nvSpPr>
            <p:spPr bwMode="gray">
              <a:xfrm>
                <a:off x="2706" y="2122"/>
                <a:ext cx="461"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N</a:t>
                </a:r>
              </a:p>
            </p:txBody>
          </p:sp>
        </p:grpSp>
        <p:grpSp>
          <p:nvGrpSpPr>
            <p:cNvPr id="2079" name="Group 40"/>
            <p:cNvGrpSpPr>
              <a:grpSpLocks/>
            </p:cNvGrpSpPr>
            <p:nvPr/>
          </p:nvGrpSpPr>
          <p:grpSpPr bwMode="auto">
            <a:xfrm>
              <a:off x="3223" y="1438"/>
              <a:ext cx="1193" cy="959"/>
              <a:chOff x="3223" y="1438"/>
              <a:chExt cx="1193" cy="959"/>
            </a:xfrm>
          </p:grpSpPr>
          <p:grpSp>
            <p:nvGrpSpPr>
              <p:cNvPr id="2098" name="Group 41"/>
              <p:cNvGrpSpPr>
                <a:grpSpLocks/>
              </p:cNvGrpSpPr>
              <p:nvPr/>
            </p:nvGrpSpPr>
            <p:grpSpPr bwMode="auto">
              <a:xfrm>
                <a:off x="3223" y="1438"/>
                <a:ext cx="1193" cy="959"/>
                <a:chOff x="2057" y="862"/>
                <a:chExt cx="1549" cy="1351"/>
              </a:xfrm>
            </p:grpSpPr>
            <p:sp>
              <p:nvSpPr>
                <p:cNvPr id="2100" name="AutoShape 42"/>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101" name="AutoShape 43"/>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102" name="AutoShape 44"/>
                <p:cNvSpPr>
                  <a:spLocks noChangeArrowheads="1"/>
                </p:cNvSpPr>
                <p:nvPr/>
              </p:nvSpPr>
              <p:spPr bwMode="gray">
                <a:xfrm>
                  <a:off x="2147" y="942"/>
                  <a:ext cx="1350" cy="1168"/>
                </a:xfrm>
                <a:prstGeom prst="hexagon">
                  <a:avLst>
                    <a:gd name="adj" fmla="val 28896"/>
                    <a:gd name="vf" fmla="val 115470"/>
                  </a:avLst>
                </a:prstGeom>
                <a:gradFill rotWithShape="1">
                  <a:gsLst>
                    <a:gs pos="0">
                      <a:srgbClr val="3E565A"/>
                    </a:gs>
                    <a:gs pos="100000">
                      <a:srgbClr val="85B9C3"/>
                    </a:gs>
                  </a:gsLst>
                  <a:lin ang="2700000" scaled="1"/>
                </a:gradFill>
                <a:ln w="9525">
                  <a:solidFill>
                    <a:schemeClr val="bg1"/>
                  </a:solidFill>
                  <a:miter lim="800000"/>
                  <a:headEnd/>
                  <a:tailEnd/>
                </a:ln>
              </p:spPr>
              <p:txBody>
                <a:bodyPr wrap="none" anchor="ctr"/>
                <a:lstStyle/>
                <a:p>
                  <a:endParaRPr lang="zh-CN" altLang="en-US"/>
                </a:p>
              </p:txBody>
            </p:sp>
          </p:grpSp>
          <p:sp>
            <p:nvSpPr>
              <p:cNvPr id="2099" name="Text Box 45"/>
              <p:cNvSpPr txBox="1">
                <a:spLocks noChangeArrowheads="1"/>
              </p:cNvSpPr>
              <p:nvPr/>
            </p:nvSpPr>
            <p:spPr bwMode="gray">
              <a:xfrm>
                <a:off x="3600" y="1643"/>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6</a:t>
                </a:r>
              </a:p>
            </p:txBody>
          </p:sp>
        </p:grpSp>
        <p:grpSp>
          <p:nvGrpSpPr>
            <p:cNvPr id="2080" name="Group 46"/>
            <p:cNvGrpSpPr>
              <a:grpSpLocks/>
            </p:cNvGrpSpPr>
            <p:nvPr/>
          </p:nvGrpSpPr>
          <p:grpSpPr bwMode="auto">
            <a:xfrm>
              <a:off x="3223" y="2400"/>
              <a:ext cx="1193" cy="959"/>
              <a:chOff x="3223" y="2400"/>
              <a:chExt cx="1193" cy="959"/>
            </a:xfrm>
          </p:grpSpPr>
          <p:grpSp>
            <p:nvGrpSpPr>
              <p:cNvPr id="2093" name="Group 47"/>
              <p:cNvGrpSpPr>
                <a:grpSpLocks/>
              </p:cNvGrpSpPr>
              <p:nvPr/>
            </p:nvGrpSpPr>
            <p:grpSpPr bwMode="auto">
              <a:xfrm>
                <a:off x="3223" y="2400"/>
                <a:ext cx="1193" cy="959"/>
                <a:chOff x="3174" y="2656"/>
                <a:chExt cx="1549" cy="1351"/>
              </a:xfrm>
            </p:grpSpPr>
            <p:sp>
              <p:nvSpPr>
                <p:cNvPr id="2095" name="AutoShape 4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096" name="AutoShape 4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097" name="AutoShape 50"/>
                <p:cNvSpPr>
                  <a:spLocks noChangeArrowheads="1"/>
                </p:cNvSpPr>
                <p:nvPr/>
              </p:nvSpPr>
              <p:spPr bwMode="gray">
                <a:xfrm>
                  <a:off x="3264" y="2736"/>
                  <a:ext cx="1350" cy="1168"/>
                </a:xfrm>
                <a:prstGeom prst="hexagon">
                  <a:avLst>
                    <a:gd name="adj" fmla="val 28896"/>
                    <a:gd name="vf" fmla="val 115470"/>
                  </a:avLst>
                </a:prstGeom>
                <a:gradFill rotWithShape="1">
                  <a:gsLst>
                    <a:gs pos="0">
                      <a:srgbClr val="245D52"/>
                    </a:gs>
                    <a:gs pos="100000">
                      <a:srgbClr val="4DC9B1"/>
                    </a:gs>
                  </a:gsLst>
                  <a:lin ang="2700000" scaled="1"/>
                </a:gradFill>
                <a:ln w="9525">
                  <a:solidFill>
                    <a:schemeClr val="bg1"/>
                  </a:solidFill>
                  <a:miter lim="800000"/>
                  <a:headEnd/>
                  <a:tailEnd/>
                </a:ln>
              </p:spPr>
              <p:txBody>
                <a:bodyPr wrap="none" anchor="ctr"/>
                <a:lstStyle/>
                <a:p>
                  <a:endParaRPr lang="zh-CN" altLang="en-US"/>
                </a:p>
              </p:txBody>
            </p:sp>
          </p:grpSp>
          <p:sp>
            <p:nvSpPr>
              <p:cNvPr id="2094" name="Text Box 51"/>
              <p:cNvSpPr txBox="1">
                <a:spLocks noChangeArrowheads="1"/>
              </p:cNvSpPr>
              <p:nvPr/>
            </p:nvSpPr>
            <p:spPr bwMode="gray">
              <a:xfrm>
                <a:off x="3616" y="2637"/>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5</a:t>
                </a:r>
              </a:p>
            </p:txBody>
          </p:sp>
        </p:grpSp>
        <p:grpSp>
          <p:nvGrpSpPr>
            <p:cNvPr id="2081" name="Group 52"/>
            <p:cNvGrpSpPr>
              <a:grpSpLocks/>
            </p:cNvGrpSpPr>
            <p:nvPr/>
          </p:nvGrpSpPr>
          <p:grpSpPr bwMode="auto">
            <a:xfrm>
              <a:off x="1488" y="2400"/>
              <a:ext cx="1193" cy="959"/>
              <a:chOff x="1488" y="2400"/>
              <a:chExt cx="1193" cy="959"/>
            </a:xfrm>
          </p:grpSpPr>
          <p:grpSp>
            <p:nvGrpSpPr>
              <p:cNvPr id="2088" name="Group 53"/>
              <p:cNvGrpSpPr>
                <a:grpSpLocks/>
              </p:cNvGrpSpPr>
              <p:nvPr/>
            </p:nvGrpSpPr>
            <p:grpSpPr bwMode="auto">
              <a:xfrm>
                <a:off x="1488" y="2400"/>
                <a:ext cx="1193" cy="959"/>
                <a:chOff x="3174" y="2656"/>
                <a:chExt cx="1549" cy="1351"/>
              </a:xfrm>
            </p:grpSpPr>
            <p:sp>
              <p:nvSpPr>
                <p:cNvPr id="2090" name="AutoShape 54"/>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091" name="AutoShape 5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092" name="AutoShape 56"/>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bg1"/>
                  </a:solidFill>
                  <a:miter lim="800000"/>
                  <a:headEnd/>
                  <a:tailEnd/>
                </a:ln>
              </p:spPr>
              <p:txBody>
                <a:bodyPr wrap="none" anchor="ctr"/>
                <a:lstStyle/>
                <a:p>
                  <a:endParaRPr lang="zh-CN" altLang="en-US"/>
                </a:p>
              </p:txBody>
            </p:sp>
          </p:grpSp>
          <p:sp>
            <p:nvSpPr>
              <p:cNvPr id="2089" name="Text Box 57"/>
              <p:cNvSpPr txBox="1">
                <a:spLocks noChangeArrowheads="1"/>
              </p:cNvSpPr>
              <p:nvPr/>
            </p:nvSpPr>
            <p:spPr bwMode="gray">
              <a:xfrm>
                <a:off x="1865" y="2590"/>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3</a:t>
                </a:r>
              </a:p>
            </p:txBody>
          </p:sp>
        </p:grpSp>
        <p:grpSp>
          <p:nvGrpSpPr>
            <p:cNvPr id="2082" name="Group 58"/>
            <p:cNvGrpSpPr>
              <a:grpSpLocks/>
            </p:cNvGrpSpPr>
            <p:nvPr/>
          </p:nvGrpSpPr>
          <p:grpSpPr bwMode="auto">
            <a:xfrm>
              <a:off x="2356" y="2881"/>
              <a:ext cx="1192" cy="959"/>
              <a:chOff x="2356" y="2881"/>
              <a:chExt cx="1192" cy="959"/>
            </a:xfrm>
          </p:grpSpPr>
          <p:grpSp>
            <p:nvGrpSpPr>
              <p:cNvPr id="2083" name="Group 59"/>
              <p:cNvGrpSpPr>
                <a:grpSpLocks/>
              </p:cNvGrpSpPr>
              <p:nvPr/>
            </p:nvGrpSpPr>
            <p:grpSpPr bwMode="auto">
              <a:xfrm>
                <a:off x="2356" y="2881"/>
                <a:ext cx="1192" cy="959"/>
                <a:chOff x="3174" y="2656"/>
                <a:chExt cx="1549" cy="1351"/>
              </a:xfrm>
            </p:grpSpPr>
            <p:sp>
              <p:nvSpPr>
                <p:cNvPr id="2085" name="AutoShape 6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p>
              </p:txBody>
            </p:sp>
            <p:sp>
              <p:nvSpPr>
                <p:cNvPr id="2086" name="AutoShape 6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p>
              </p:txBody>
            </p:sp>
            <p:sp>
              <p:nvSpPr>
                <p:cNvPr id="2087" name="AutoShape 62"/>
                <p:cNvSpPr>
                  <a:spLocks noChangeArrowheads="1"/>
                </p:cNvSpPr>
                <p:nvPr/>
              </p:nvSpPr>
              <p:spPr bwMode="gray">
                <a:xfrm>
                  <a:off x="3264" y="2736"/>
                  <a:ext cx="1350" cy="1168"/>
                </a:xfrm>
                <a:prstGeom prst="hexagon">
                  <a:avLst>
                    <a:gd name="adj" fmla="val 28896"/>
                    <a:gd name="vf" fmla="val 115470"/>
                  </a:avLst>
                </a:prstGeom>
                <a:gradFill rotWithShape="1">
                  <a:gsLst>
                    <a:gs pos="0">
                      <a:srgbClr val="584F25"/>
                    </a:gs>
                    <a:gs pos="100000">
                      <a:srgbClr val="BFAA4F"/>
                    </a:gs>
                  </a:gsLst>
                  <a:lin ang="2700000" scaled="1"/>
                </a:gradFill>
                <a:ln w="9525">
                  <a:solidFill>
                    <a:schemeClr val="bg1"/>
                  </a:solidFill>
                  <a:miter lim="800000"/>
                  <a:headEnd/>
                  <a:tailEnd/>
                </a:ln>
              </p:spPr>
              <p:txBody>
                <a:bodyPr wrap="none" anchor="ctr"/>
                <a:lstStyle/>
                <a:p>
                  <a:endParaRPr lang="zh-CN" altLang="en-US"/>
                </a:p>
              </p:txBody>
            </p:sp>
          </p:grpSp>
          <p:sp>
            <p:nvSpPr>
              <p:cNvPr id="2084" name="Text Box 63"/>
              <p:cNvSpPr txBox="1">
                <a:spLocks noChangeArrowheads="1"/>
              </p:cNvSpPr>
              <p:nvPr/>
            </p:nvSpPr>
            <p:spPr bwMode="gray">
              <a:xfrm>
                <a:off x="2729" y="3086"/>
                <a:ext cx="400" cy="534"/>
              </a:xfrm>
              <a:prstGeom prst="rect">
                <a:avLst/>
              </a:prstGeom>
              <a:noFill/>
              <a:ln w="9525" algn="ctr">
                <a:noFill/>
                <a:miter lim="800000"/>
                <a:headEnd/>
                <a:tailEnd/>
              </a:ln>
            </p:spPr>
            <p:txBody>
              <a:bodyPr wrap="none">
                <a:spAutoFit/>
              </a:bodyPr>
              <a:lstStyle/>
              <a:p>
                <a:pPr algn="ctr" eaLnBrk="0" hangingPunct="0"/>
                <a:r>
                  <a:rPr lang="en-US" altLang="zh-CN" sz="2800" b="1">
                    <a:solidFill>
                      <a:srgbClr val="FFFFFF"/>
                    </a:solidFill>
                  </a:rPr>
                  <a:t>4</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0" y="0"/>
            <a:ext cx="8229600" cy="642938"/>
          </a:xfrm>
        </p:spPr>
        <p:txBody>
          <a:bodyPr/>
          <a:lstStyle/>
          <a:p>
            <a:r>
              <a:rPr dirty="0" smtClean="0"/>
              <a:t>核心</a:t>
            </a:r>
            <a:r>
              <a:rPr lang="en-US" altLang="zh-CN" dirty="0" smtClean="0"/>
              <a:t>5</a:t>
            </a:r>
            <a:r>
              <a:rPr dirty="0" smtClean="0"/>
              <a:t>：所以，此时客户的表现是：</a:t>
            </a:r>
          </a:p>
        </p:txBody>
      </p:sp>
      <p:sp>
        <p:nvSpPr>
          <p:cNvPr id="11267" name="AutoShape 7"/>
          <p:cNvSpPr>
            <a:spLocks noChangeArrowheads="1"/>
          </p:cNvSpPr>
          <p:nvPr/>
        </p:nvSpPr>
        <p:spPr bwMode="auto">
          <a:xfrm>
            <a:off x="3786188" y="5857875"/>
            <a:ext cx="695325" cy="388938"/>
          </a:xfrm>
          <a:prstGeom prst="triangle">
            <a:avLst>
              <a:gd name="adj" fmla="val 50000"/>
            </a:avLst>
          </a:prstGeom>
          <a:solidFill>
            <a:srgbClr val="00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CC"/>
            </a:extrusionClr>
          </a:sp3d>
        </p:spPr>
        <p:txBody>
          <a:bodyPr wrap="none" anchor="ctr">
            <a:flatTx/>
          </a:bodyPr>
          <a:lstStyle/>
          <a:p>
            <a:endParaRPr lang="zh-CN" altLang="en-US"/>
          </a:p>
        </p:txBody>
      </p:sp>
      <p:sp>
        <p:nvSpPr>
          <p:cNvPr id="11268" name="Rectangle 8"/>
          <p:cNvSpPr>
            <a:spLocks noChangeArrowheads="1"/>
          </p:cNvSpPr>
          <p:nvPr/>
        </p:nvSpPr>
        <p:spPr bwMode="auto">
          <a:xfrm rot="-425059">
            <a:off x="1112838" y="5380038"/>
            <a:ext cx="5681662" cy="360362"/>
          </a:xfrm>
          <a:prstGeom prst="rect">
            <a:avLst/>
          </a:prstGeom>
          <a:solidFill>
            <a:srgbClr val="0000FF"/>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0000FF"/>
            </a:extrusionClr>
          </a:sp3d>
        </p:spPr>
        <p:txBody>
          <a:bodyPr wrap="none" anchor="ctr">
            <a:flatTx/>
          </a:bodyPr>
          <a:lstStyle/>
          <a:p>
            <a:endParaRPr lang="zh-CN" altLang="en-US"/>
          </a:p>
        </p:txBody>
      </p:sp>
      <p:sp>
        <p:nvSpPr>
          <p:cNvPr id="11269" name="Rectangle 9"/>
          <p:cNvSpPr>
            <a:spLocks noChangeArrowheads="1"/>
          </p:cNvSpPr>
          <p:nvPr/>
        </p:nvSpPr>
        <p:spPr bwMode="auto">
          <a:xfrm rot="-930387">
            <a:off x="5170488" y="4681538"/>
            <a:ext cx="1246187" cy="373062"/>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endParaRPr lang="zh-CN" altLang="en-US"/>
          </a:p>
        </p:txBody>
      </p:sp>
      <p:sp>
        <p:nvSpPr>
          <p:cNvPr id="11270" name="Rectangle 10"/>
          <p:cNvSpPr>
            <a:spLocks noChangeArrowheads="1"/>
          </p:cNvSpPr>
          <p:nvPr/>
        </p:nvSpPr>
        <p:spPr bwMode="auto">
          <a:xfrm rot="-921045">
            <a:off x="2044700" y="5651500"/>
            <a:ext cx="1519238" cy="249238"/>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zh-CN" altLang="en-US"/>
          </a:p>
        </p:txBody>
      </p:sp>
      <p:sp>
        <p:nvSpPr>
          <p:cNvPr id="11271" name="Rectangle 11"/>
          <p:cNvSpPr>
            <a:spLocks noChangeArrowheads="1"/>
          </p:cNvSpPr>
          <p:nvPr/>
        </p:nvSpPr>
        <p:spPr bwMode="auto">
          <a:xfrm rot="-891329">
            <a:off x="1958975" y="5386388"/>
            <a:ext cx="1206500" cy="249237"/>
          </a:xfrm>
          <a:prstGeom prst="rect">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zh-CN" altLang="en-US"/>
          </a:p>
        </p:txBody>
      </p:sp>
      <p:sp>
        <p:nvSpPr>
          <p:cNvPr id="11272" name="Rectangle 12"/>
          <p:cNvSpPr>
            <a:spLocks noChangeArrowheads="1"/>
          </p:cNvSpPr>
          <p:nvPr/>
        </p:nvSpPr>
        <p:spPr bwMode="auto">
          <a:xfrm rot="-950807">
            <a:off x="2049463" y="5065713"/>
            <a:ext cx="1201737" cy="250825"/>
          </a:xfrm>
          <a:prstGeom prst="rect">
            <a:avLst/>
          </a:prstGeom>
          <a:solidFill>
            <a:srgbClr val="FF99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CC"/>
            </a:extrusionClr>
          </a:sp3d>
        </p:spPr>
        <p:txBody>
          <a:bodyPr wrap="none" anchor="ctr">
            <a:flatTx/>
          </a:bodyPr>
          <a:lstStyle/>
          <a:p>
            <a:endParaRPr lang="zh-CN" altLang="en-US"/>
          </a:p>
        </p:txBody>
      </p:sp>
      <p:sp>
        <p:nvSpPr>
          <p:cNvPr id="11273" name="Rectangle 13"/>
          <p:cNvSpPr>
            <a:spLocks noChangeArrowheads="1"/>
          </p:cNvSpPr>
          <p:nvPr/>
        </p:nvSpPr>
        <p:spPr bwMode="auto">
          <a:xfrm rot="-930387">
            <a:off x="1978025" y="4757738"/>
            <a:ext cx="1516063" cy="2508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zh-CN" altLang="en-US"/>
          </a:p>
        </p:txBody>
      </p:sp>
      <p:sp>
        <p:nvSpPr>
          <p:cNvPr id="11274" name="Rectangle 14"/>
          <p:cNvSpPr>
            <a:spLocks noChangeArrowheads="1"/>
          </p:cNvSpPr>
          <p:nvPr/>
        </p:nvSpPr>
        <p:spPr bwMode="auto">
          <a:xfrm rot="-930387">
            <a:off x="1520825" y="4624388"/>
            <a:ext cx="1516063" cy="249237"/>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endParaRPr lang="zh-CN" altLang="en-US"/>
          </a:p>
        </p:txBody>
      </p:sp>
      <p:sp>
        <p:nvSpPr>
          <p:cNvPr id="11275" name="Text Box 16"/>
          <p:cNvSpPr txBox="1">
            <a:spLocks noChangeArrowheads="1"/>
          </p:cNvSpPr>
          <p:nvPr/>
        </p:nvSpPr>
        <p:spPr bwMode="auto">
          <a:xfrm rot="-946265">
            <a:off x="5214938" y="4625975"/>
            <a:ext cx="1390650" cy="339725"/>
          </a:xfrm>
          <a:prstGeom prst="rect">
            <a:avLst/>
          </a:prstGeom>
          <a:noFill/>
          <a:ln w="9525">
            <a:noFill/>
            <a:miter lim="800000"/>
            <a:headEnd/>
            <a:tailEnd/>
          </a:ln>
        </p:spPr>
        <p:txBody>
          <a:bodyPr>
            <a:spAutoFit/>
          </a:bodyPr>
          <a:lstStyle/>
          <a:p>
            <a:pPr>
              <a:spcBef>
                <a:spcPct val="50000"/>
              </a:spcBef>
            </a:pPr>
            <a:r>
              <a:rPr kumimoji="1" lang="zh-CN" altLang="en-US" sz="1600" b="1">
                <a:latin typeface="楷体_GB2312" pitchFamily="49" charset="-122"/>
                <a:ea typeface="楷体_GB2312" pitchFamily="49" charset="-122"/>
              </a:rPr>
              <a:t>费用和精力</a:t>
            </a:r>
          </a:p>
        </p:txBody>
      </p:sp>
      <p:sp>
        <p:nvSpPr>
          <p:cNvPr id="11276" name="Text Box 17"/>
          <p:cNvSpPr txBox="1">
            <a:spLocks noChangeArrowheads="1"/>
          </p:cNvSpPr>
          <p:nvPr/>
        </p:nvSpPr>
        <p:spPr bwMode="auto">
          <a:xfrm rot="-926554">
            <a:off x="2343150" y="5567363"/>
            <a:ext cx="1162050" cy="339725"/>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成本太多</a:t>
            </a:r>
          </a:p>
        </p:txBody>
      </p:sp>
      <p:sp>
        <p:nvSpPr>
          <p:cNvPr id="11277" name="Text Box 18"/>
          <p:cNvSpPr txBox="1">
            <a:spLocks noChangeArrowheads="1"/>
          </p:cNvSpPr>
          <p:nvPr/>
        </p:nvSpPr>
        <p:spPr bwMode="auto">
          <a:xfrm rot="-926554">
            <a:off x="1938338" y="5357813"/>
            <a:ext cx="1263650" cy="338137"/>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生产力不高</a:t>
            </a:r>
          </a:p>
        </p:txBody>
      </p:sp>
      <p:sp>
        <p:nvSpPr>
          <p:cNvPr id="11278" name="Text Box 19"/>
          <p:cNvSpPr txBox="1">
            <a:spLocks noChangeArrowheads="1"/>
          </p:cNvSpPr>
          <p:nvPr/>
        </p:nvSpPr>
        <p:spPr bwMode="auto">
          <a:xfrm rot="-993223">
            <a:off x="1916113" y="4735513"/>
            <a:ext cx="1538287" cy="338137"/>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应收帐的拖欠</a:t>
            </a:r>
          </a:p>
        </p:txBody>
      </p:sp>
      <p:sp>
        <p:nvSpPr>
          <p:cNvPr id="11279" name="Text Box 20"/>
          <p:cNvSpPr txBox="1">
            <a:spLocks noChangeArrowheads="1"/>
          </p:cNvSpPr>
          <p:nvPr/>
        </p:nvSpPr>
        <p:spPr bwMode="auto">
          <a:xfrm rot="-940306">
            <a:off x="2020888" y="4986338"/>
            <a:ext cx="1343025" cy="339725"/>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质量不合格</a:t>
            </a:r>
          </a:p>
        </p:txBody>
      </p:sp>
      <p:sp>
        <p:nvSpPr>
          <p:cNvPr id="11280" name="Text Box 21"/>
          <p:cNvSpPr txBox="1">
            <a:spLocks noChangeArrowheads="1"/>
          </p:cNvSpPr>
          <p:nvPr/>
        </p:nvSpPr>
        <p:spPr bwMode="auto">
          <a:xfrm rot="-926554">
            <a:off x="1624013" y="4567238"/>
            <a:ext cx="1301750" cy="338137"/>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交货的延误</a:t>
            </a:r>
          </a:p>
        </p:txBody>
      </p:sp>
      <p:sp>
        <p:nvSpPr>
          <p:cNvPr id="21" name="Text Box 24"/>
          <p:cNvSpPr txBox="1">
            <a:spLocks noChangeArrowheads="1"/>
          </p:cNvSpPr>
          <p:nvPr/>
        </p:nvSpPr>
        <p:spPr bwMode="auto">
          <a:xfrm>
            <a:off x="119063" y="3929063"/>
            <a:ext cx="1452562" cy="2492375"/>
          </a:xfrm>
          <a:prstGeom prst="rect">
            <a:avLst/>
          </a:prstGeom>
          <a:noFill/>
          <a:ln w="9525">
            <a:noFill/>
            <a:miter lim="800000"/>
            <a:headEnd/>
            <a:tailEnd/>
          </a:ln>
          <a:effectLst/>
        </p:spPr>
        <p:txBody>
          <a:bodyPr>
            <a:spAutoFit/>
          </a:bodyPr>
          <a:lstStyle/>
          <a:p>
            <a:pPr>
              <a:spcBef>
                <a:spcPct val="50000"/>
              </a:spcBef>
              <a:defRPr/>
            </a:pPr>
            <a:r>
              <a:rPr kumimoji="1" lang="zh-CN" altLang="en-US" sz="2400" b="1" dirty="0">
                <a:solidFill>
                  <a:srgbClr val="FF0000"/>
                </a:solidFill>
                <a:effectLst>
                  <a:outerShdw blurRad="38100" dist="38100" dir="2700000" algn="tl">
                    <a:srgbClr val="C0C0C0"/>
                  </a:outerShdw>
                </a:effectLst>
                <a:latin typeface="华文中宋" pitchFamily="2" charset="-122"/>
                <a:ea typeface="华文中宋" pitchFamily="2" charset="-122"/>
              </a:rPr>
              <a:t>相比较良好利润的同行，</a:t>
            </a:r>
            <a:endParaRPr kumimoji="1" lang="en-US" altLang="zh-CN" sz="2400" b="1" dirty="0">
              <a:solidFill>
                <a:srgbClr val="FF0000"/>
              </a:solidFill>
              <a:effectLst>
                <a:outerShdw blurRad="38100" dist="38100" dir="2700000" algn="tl">
                  <a:srgbClr val="C0C0C0"/>
                </a:outerShdw>
              </a:effectLst>
              <a:latin typeface="华文中宋" pitchFamily="2" charset="-122"/>
              <a:ea typeface="华文中宋" pitchFamily="2" charset="-122"/>
            </a:endParaRPr>
          </a:p>
          <a:p>
            <a:pPr>
              <a:spcBef>
                <a:spcPct val="50000"/>
              </a:spcBef>
              <a:defRPr/>
            </a:pPr>
            <a:r>
              <a:rPr kumimoji="1" lang="zh-CN" altLang="en-US" sz="2400" b="1" dirty="0">
                <a:solidFill>
                  <a:srgbClr val="FF0000"/>
                </a:solidFill>
                <a:effectLst>
                  <a:outerShdw blurRad="38100" dist="38100" dir="2700000" algn="tl">
                    <a:srgbClr val="C0C0C0"/>
                  </a:outerShdw>
                </a:effectLst>
                <a:latin typeface="华文中宋" pitchFamily="2" charset="-122"/>
                <a:ea typeface="华文中宋" pitchFamily="2" charset="-122"/>
              </a:rPr>
              <a:t>问题的                    严重性！</a:t>
            </a:r>
            <a:r>
              <a:rPr kumimoji="1" lang="en-US" altLang="zh-CN" sz="2400" b="1" dirty="0">
                <a:solidFill>
                  <a:srgbClr val="FF0000"/>
                </a:solidFill>
                <a:effectLst>
                  <a:outerShdw blurRad="38100" dist="38100" dir="2700000" algn="tl">
                    <a:srgbClr val="C0C0C0"/>
                  </a:outerShdw>
                </a:effectLst>
                <a:latin typeface="华文中宋" pitchFamily="2" charset="-122"/>
                <a:ea typeface="华文中宋" pitchFamily="2" charset="-122"/>
              </a:rPr>
              <a:t>             </a:t>
            </a:r>
            <a:r>
              <a:rPr kumimoji="1" lang="zh-CN" altLang="en-US" sz="2400" b="1" dirty="0">
                <a:solidFill>
                  <a:srgbClr val="FF0000"/>
                </a:solidFill>
                <a:effectLst>
                  <a:outerShdw blurRad="38100" dist="38100" dir="2700000" algn="tl">
                    <a:srgbClr val="C0C0C0"/>
                  </a:outerShdw>
                </a:effectLst>
                <a:latin typeface="华文中宋" pitchFamily="2" charset="-122"/>
                <a:ea typeface="华文中宋" pitchFamily="2" charset="-122"/>
              </a:rPr>
              <a:t>刻不容缓！</a:t>
            </a:r>
          </a:p>
        </p:txBody>
      </p:sp>
      <p:sp>
        <p:nvSpPr>
          <p:cNvPr id="11282" name="Rectangle 27"/>
          <p:cNvSpPr>
            <a:spLocks noChangeArrowheads="1"/>
          </p:cNvSpPr>
          <p:nvPr/>
        </p:nvSpPr>
        <p:spPr bwMode="auto">
          <a:xfrm rot="-898553">
            <a:off x="1849438" y="4213225"/>
            <a:ext cx="1327150" cy="263525"/>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zh-CN" altLang="en-US"/>
          </a:p>
        </p:txBody>
      </p:sp>
      <p:sp>
        <p:nvSpPr>
          <p:cNvPr id="11283" name="Text Box 28"/>
          <p:cNvSpPr txBox="1">
            <a:spLocks noChangeArrowheads="1"/>
          </p:cNvSpPr>
          <p:nvPr/>
        </p:nvSpPr>
        <p:spPr bwMode="auto">
          <a:xfrm rot="-926554">
            <a:off x="1839913" y="4167188"/>
            <a:ext cx="1300162" cy="338137"/>
          </a:xfrm>
          <a:prstGeom prst="rect">
            <a:avLst/>
          </a:prstGeom>
          <a:noFill/>
          <a:ln w="9525">
            <a:noFill/>
            <a:miter lim="800000"/>
            <a:headEnd/>
            <a:tailEnd/>
          </a:ln>
        </p:spPr>
        <p:txBody>
          <a:bodyPr>
            <a:spAutoFit/>
          </a:bodyPr>
          <a:lstStyle/>
          <a:p>
            <a:pPr algn="ctr">
              <a:spcBef>
                <a:spcPct val="50000"/>
              </a:spcBef>
            </a:pPr>
            <a:r>
              <a:rPr kumimoji="1" lang="zh-CN" altLang="en-US" sz="1600" b="1">
                <a:latin typeface="Times New Roman" pitchFamily="18" charset="0"/>
                <a:ea typeface="楷体_GB2312" pitchFamily="49" charset="-122"/>
              </a:rPr>
              <a:t>库存的积压</a:t>
            </a:r>
          </a:p>
        </p:txBody>
      </p:sp>
      <p:pic>
        <p:nvPicPr>
          <p:cNvPr id="11284" name="Picture 14" descr="三人看电脑"/>
          <p:cNvPicPr>
            <a:picLocks noChangeAspect="1" noChangeArrowheads="1"/>
          </p:cNvPicPr>
          <p:nvPr/>
        </p:nvPicPr>
        <p:blipFill>
          <a:blip r:embed="rId3" cstate="print"/>
          <a:srcRect/>
          <a:stretch>
            <a:fillRect/>
          </a:stretch>
        </p:blipFill>
        <p:spPr bwMode="auto">
          <a:xfrm>
            <a:off x="6786563" y="2500313"/>
            <a:ext cx="2155825" cy="1455737"/>
          </a:xfrm>
          <a:prstGeom prst="rect">
            <a:avLst/>
          </a:prstGeom>
          <a:noFill/>
          <a:ln w="9525">
            <a:noFill/>
            <a:miter lim="800000"/>
            <a:headEnd/>
            <a:tailEnd/>
          </a:ln>
        </p:spPr>
      </p:pic>
      <p:sp>
        <p:nvSpPr>
          <p:cNvPr id="11285" name="Rectangle 5"/>
          <p:cNvSpPr>
            <a:spLocks noChangeArrowheads="1"/>
          </p:cNvSpPr>
          <p:nvPr/>
        </p:nvSpPr>
        <p:spPr bwMode="auto">
          <a:xfrm>
            <a:off x="-142875" y="736600"/>
            <a:ext cx="1571625" cy="2438400"/>
          </a:xfrm>
          <a:prstGeom prst="rect">
            <a:avLst/>
          </a:prstGeom>
          <a:noFill/>
          <a:ln w="19050">
            <a:noFill/>
            <a:miter lim="800000"/>
            <a:headEnd type="none" w="sm" len="sm"/>
            <a:tailEnd type="none" w="lg" len="med"/>
          </a:ln>
        </p:spPr>
        <p:txBody>
          <a:bodyPr wrap="none" lIns="90000" tIns="46800" rIns="90000" bIns="46800" anchor="ctr"/>
          <a:lstStyle/>
          <a:p>
            <a:pPr>
              <a:lnSpc>
                <a:spcPct val="160000"/>
              </a:lnSpc>
              <a:buFont typeface="Wingdings" pitchFamily="2" charset="2"/>
              <a:buChar char="Ø"/>
            </a:pPr>
            <a:endParaRPr kumimoji="1" lang="en-US" altLang="zh-CN" sz="2000">
              <a:latin typeface="Times New Roman" pitchFamily="18" charset="0"/>
              <a:ea typeface="楷体_GB2312" pitchFamily="49" charset="-122"/>
            </a:endParaRPr>
          </a:p>
        </p:txBody>
      </p:sp>
      <p:sp>
        <p:nvSpPr>
          <p:cNvPr id="11286" name="Rectangle 6"/>
          <p:cNvSpPr>
            <a:spLocks noChangeArrowheads="1"/>
          </p:cNvSpPr>
          <p:nvPr/>
        </p:nvSpPr>
        <p:spPr bwMode="auto">
          <a:xfrm>
            <a:off x="2000250" y="642938"/>
            <a:ext cx="1571625" cy="2438400"/>
          </a:xfrm>
          <a:prstGeom prst="rect">
            <a:avLst/>
          </a:prstGeom>
          <a:noFill/>
          <a:ln w="19050">
            <a:noFill/>
            <a:miter lim="800000"/>
            <a:headEnd type="none" w="sm" len="sm"/>
            <a:tailEnd type="none" w="lg" len="med"/>
          </a:ln>
        </p:spPr>
        <p:txBody>
          <a:bodyPr wrap="none" lIns="90000" tIns="46800" rIns="90000" bIns="46800" anchor="ctr"/>
          <a:lstStyle/>
          <a:p>
            <a:pPr>
              <a:lnSpc>
                <a:spcPct val="160000"/>
              </a:lnSpc>
              <a:buFont typeface="Wingdings" pitchFamily="2" charset="2"/>
              <a:buChar char="Ø"/>
            </a:pPr>
            <a:endParaRPr kumimoji="1" lang="en-US" altLang="zh-CN" sz="2000">
              <a:latin typeface="Times New Roman" pitchFamily="18" charset="0"/>
              <a:ea typeface="楷体_GB2312" pitchFamily="49" charset="-122"/>
            </a:endParaRPr>
          </a:p>
        </p:txBody>
      </p:sp>
      <p:grpSp>
        <p:nvGrpSpPr>
          <p:cNvPr id="2" name="Group 5"/>
          <p:cNvGrpSpPr>
            <a:grpSpLocks/>
          </p:cNvGrpSpPr>
          <p:nvPr/>
        </p:nvGrpSpPr>
        <p:grpSpPr bwMode="auto">
          <a:xfrm>
            <a:off x="-64" y="785793"/>
            <a:ext cx="1838325" cy="2824161"/>
            <a:chOff x="528" y="1392"/>
            <a:chExt cx="1158" cy="2085"/>
          </a:xfrm>
          <a:solidFill>
            <a:schemeClr val="bg1">
              <a:lumMod val="50000"/>
            </a:schemeClr>
          </a:solidFill>
        </p:grpSpPr>
        <p:sp>
          <p:nvSpPr>
            <p:cNvPr id="36" name="AutoShape 6"/>
            <p:cNvSpPr>
              <a:spLocks noChangeArrowheads="1"/>
            </p:cNvSpPr>
            <p:nvPr/>
          </p:nvSpPr>
          <p:spPr bwMode="gray">
            <a:xfrm>
              <a:off x="528" y="1392"/>
              <a:ext cx="1158" cy="2085"/>
            </a:xfrm>
            <a:prstGeom prst="roundRect">
              <a:avLst>
                <a:gd name="adj" fmla="val 16667"/>
              </a:avLst>
            </a:prstGeom>
            <a:grp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lang="zh-CN" altLang="en-US">
                <a:latin typeface="Arial" charset="0"/>
              </a:endParaRPr>
            </a:p>
          </p:txBody>
        </p:sp>
        <p:sp>
          <p:nvSpPr>
            <p:cNvPr id="37" name="AutoShape 7"/>
            <p:cNvSpPr>
              <a:spLocks noChangeArrowheads="1"/>
            </p:cNvSpPr>
            <p:nvPr/>
          </p:nvSpPr>
          <p:spPr bwMode="gray">
            <a:xfrm>
              <a:off x="576" y="1416"/>
              <a:ext cx="1063" cy="288"/>
            </a:xfrm>
            <a:prstGeom prst="roundRect">
              <a:avLst>
                <a:gd name="adj" fmla="val 50000"/>
              </a:avLst>
            </a:prstGeom>
            <a:grpFill/>
            <a:ln w="9525">
              <a:noFill/>
              <a:round/>
              <a:headEnd/>
              <a:tailEnd/>
            </a:ln>
          </p:spPr>
          <p:txBody>
            <a:bodyPr wrap="none" anchor="ctr"/>
            <a:lstStyle/>
            <a:p>
              <a:pPr>
                <a:defRPr/>
              </a:pPr>
              <a:endParaRPr lang="zh-CN" altLang="en-US"/>
            </a:p>
          </p:txBody>
        </p:sp>
      </p:grpSp>
      <p:grpSp>
        <p:nvGrpSpPr>
          <p:cNvPr id="11288" name="Group 8"/>
          <p:cNvGrpSpPr>
            <a:grpSpLocks/>
          </p:cNvGrpSpPr>
          <p:nvPr/>
        </p:nvGrpSpPr>
        <p:grpSpPr bwMode="auto">
          <a:xfrm>
            <a:off x="2447925" y="785813"/>
            <a:ext cx="1838325" cy="2824162"/>
            <a:chOff x="2287" y="1392"/>
            <a:chExt cx="1158" cy="2085"/>
          </a:xfrm>
        </p:grpSpPr>
        <p:sp>
          <p:nvSpPr>
            <p:cNvPr id="39" name="AutoShape 9"/>
            <p:cNvSpPr>
              <a:spLocks noChangeArrowheads="1"/>
            </p:cNvSpPr>
            <p:nvPr/>
          </p:nvSpPr>
          <p:spPr bwMode="gray">
            <a:xfrm>
              <a:off x="2287" y="1392"/>
              <a:ext cx="1158" cy="2085"/>
            </a:xfrm>
            <a:prstGeom prst="roundRect">
              <a:avLst>
                <a:gd name="adj" fmla="val 16667"/>
              </a:avLst>
            </a:prstGeom>
            <a:solidFill>
              <a:schemeClr val="accent2"/>
            </a:solidFill>
            <a:ln w="38100">
              <a:solidFill>
                <a:schemeClr val="bg1"/>
              </a:solidFill>
              <a:round/>
              <a:headEnd/>
              <a:tailEnd/>
            </a:ln>
            <a:effectLst>
              <a:outerShdw dist="107763" dir="2700000" algn="ctr" rotWithShape="0">
                <a:srgbClr val="808080">
                  <a:alpha val="50000"/>
                </a:srgbClr>
              </a:outerShdw>
            </a:effectLst>
          </p:spPr>
          <p:txBody>
            <a:bodyPr wrap="none" anchor="ctr"/>
            <a:lstStyle/>
            <a:p>
              <a:pPr algn="ctr">
                <a:defRPr/>
              </a:pPr>
              <a:endParaRPr lang="zh-CN" altLang="en-US">
                <a:latin typeface="Arial" charset="0"/>
              </a:endParaRPr>
            </a:p>
          </p:txBody>
        </p:sp>
        <p:sp>
          <p:nvSpPr>
            <p:cNvPr id="11307" name="AutoShape 10"/>
            <p:cNvSpPr>
              <a:spLocks noChangeArrowheads="1"/>
            </p:cNvSpPr>
            <p:nvPr/>
          </p:nvSpPr>
          <p:spPr bwMode="gray">
            <a:xfrm>
              <a:off x="2333" y="1416"/>
              <a:ext cx="1063" cy="288"/>
            </a:xfrm>
            <a:prstGeom prst="roundRect">
              <a:avLst>
                <a:gd name="adj" fmla="val 50000"/>
              </a:avLst>
            </a:prstGeom>
            <a:gradFill rotWithShape="1">
              <a:gsLst>
                <a:gs pos="0">
                  <a:schemeClr val="bg1"/>
                </a:gs>
                <a:gs pos="100000">
                  <a:schemeClr val="accent2"/>
                </a:gs>
              </a:gsLst>
              <a:lin ang="5400000" scaled="1"/>
            </a:gradFill>
            <a:ln w="9525">
              <a:noFill/>
              <a:round/>
              <a:headEnd/>
              <a:tailEnd/>
            </a:ln>
          </p:spPr>
          <p:txBody>
            <a:bodyPr wrap="none" anchor="ctr"/>
            <a:lstStyle/>
            <a:p>
              <a:pPr algn="ctr"/>
              <a:endParaRPr lang="zh-CN" altLang="en-US"/>
            </a:p>
          </p:txBody>
        </p:sp>
      </p:grpSp>
      <p:grpSp>
        <p:nvGrpSpPr>
          <p:cNvPr id="11289" name="Group 11"/>
          <p:cNvGrpSpPr>
            <a:grpSpLocks/>
          </p:cNvGrpSpPr>
          <p:nvPr/>
        </p:nvGrpSpPr>
        <p:grpSpPr bwMode="auto">
          <a:xfrm>
            <a:off x="4786313" y="771525"/>
            <a:ext cx="1838325" cy="2824163"/>
            <a:chOff x="4074" y="1392"/>
            <a:chExt cx="1158" cy="2085"/>
          </a:xfrm>
        </p:grpSpPr>
        <p:sp>
          <p:nvSpPr>
            <p:cNvPr id="42" name="AutoShape 12"/>
            <p:cNvSpPr>
              <a:spLocks noChangeArrowheads="1"/>
            </p:cNvSpPr>
            <p:nvPr/>
          </p:nvSpPr>
          <p:spPr bwMode="gray">
            <a:xfrm>
              <a:off x="4074" y="1392"/>
              <a:ext cx="1158" cy="2085"/>
            </a:xfrm>
            <a:prstGeom prst="roundRect">
              <a:avLst>
                <a:gd name="adj" fmla="val 16667"/>
              </a:avLst>
            </a:prstGeom>
            <a:solidFill>
              <a:schemeClr val="accent1"/>
            </a:soli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lang="zh-CN" altLang="en-US">
                <a:latin typeface="Arial" charset="0"/>
              </a:endParaRPr>
            </a:p>
          </p:txBody>
        </p:sp>
        <p:sp>
          <p:nvSpPr>
            <p:cNvPr id="11305" name="AutoShape 13"/>
            <p:cNvSpPr>
              <a:spLocks noChangeArrowheads="1"/>
            </p:cNvSpPr>
            <p:nvPr/>
          </p:nvSpPr>
          <p:spPr bwMode="gray">
            <a:xfrm>
              <a:off x="4122" y="1422"/>
              <a:ext cx="1063" cy="288"/>
            </a:xfrm>
            <a:prstGeom prst="roundRect">
              <a:avLst>
                <a:gd name="adj" fmla="val 50000"/>
              </a:avLst>
            </a:prstGeom>
            <a:gradFill rotWithShape="1">
              <a:gsLst>
                <a:gs pos="0">
                  <a:schemeClr val="bg1"/>
                </a:gs>
                <a:gs pos="100000">
                  <a:schemeClr val="accent1"/>
                </a:gs>
              </a:gsLst>
              <a:lin ang="5400000" scaled="1"/>
            </a:gradFill>
            <a:ln w="9525">
              <a:noFill/>
              <a:round/>
              <a:headEnd/>
              <a:tailEnd/>
            </a:ln>
          </p:spPr>
          <p:txBody>
            <a:bodyPr wrap="none" anchor="ctr"/>
            <a:lstStyle/>
            <a:p>
              <a:endParaRPr lang="zh-CN" altLang="en-US"/>
            </a:p>
          </p:txBody>
        </p:sp>
      </p:grpSp>
      <p:sp>
        <p:nvSpPr>
          <p:cNvPr id="44" name="Text Box 14"/>
          <p:cNvSpPr txBox="1">
            <a:spLocks noChangeArrowheads="1"/>
          </p:cNvSpPr>
          <p:nvPr/>
        </p:nvSpPr>
        <p:spPr bwMode="white">
          <a:xfrm>
            <a:off x="276225" y="957263"/>
            <a:ext cx="1752600" cy="2455862"/>
          </a:xfrm>
          <a:prstGeom prst="rect">
            <a:avLst/>
          </a:prstGeom>
          <a:noFill/>
          <a:ln w="9525">
            <a:noFill/>
            <a:miter lim="800000"/>
            <a:headEnd/>
            <a:tailEnd/>
          </a:ln>
        </p:spPr>
        <p:txBody>
          <a:bodyPr>
            <a:spAutoFit/>
          </a:bodyPr>
          <a:lstStyle/>
          <a:p>
            <a:pPr>
              <a:lnSpc>
                <a:spcPct val="160000"/>
              </a:lnSpc>
              <a:defRPr/>
            </a:pPr>
            <a:r>
              <a:rPr kumimoji="1" lang="zh-CN" altLang="en-US" sz="2400" dirty="0">
                <a:solidFill>
                  <a:schemeClr val="bg1">
                    <a:lumMod val="95000"/>
                  </a:schemeClr>
                </a:solidFill>
                <a:latin typeface="华文中宋" pitchFamily="2" charset="-122"/>
                <a:ea typeface="华文中宋" pitchFamily="2" charset="-122"/>
              </a:rPr>
              <a:t>不需要</a:t>
            </a:r>
            <a:endParaRPr kumimoji="1" lang="en-US" altLang="zh-CN" sz="2400" dirty="0">
              <a:solidFill>
                <a:schemeClr val="bg1">
                  <a:lumMod val="95000"/>
                </a:schemeClr>
              </a:solidFill>
              <a:latin typeface="华文中宋" pitchFamily="2" charset="-122"/>
              <a:ea typeface="华文中宋" pitchFamily="2" charset="-122"/>
            </a:endParaRPr>
          </a:p>
          <a:p>
            <a:pPr>
              <a:lnSpc>
                <a:spcPct val="160000"/>
              </a:lnSpc>
              <a:defRPr/>
            </a:pPr>
            <a:r>
              <a:rPr kumimoji="1" lang="zh-CN" altLang="en-US" sz="2400" dirty="0">
                <a:solidFill>
                  <a:schemeClr val="bg1">
                    <a:lumMod val="95000"/>
                  </a:schemeClr>
                </a:solidFill>
                <a:latin typeface="华文中宋" pitchFamily="2" charset="-122"/>
                <a:ea typeface="华文中宋" pitchFamily="2" charset="-122"/>
              </a:rPr>
              <a:t>不急</a:t>
            </a:r>
            <a:endParaRPr kumimoji="1" lang="en-US" altLang="zh-CN" sz="2400" dirty="0">
              <a:solidFill>
                <a:schemeClr val="bg1">
                  <a:lumMod val="95000"/>
                </a:schemeClr>
              </a:solidFill>
              <a:latin typeface="华文中宋" pitchFamily="2" charset="-122"/>
              <a:ea typeface="华文中宋" pitchFamily="2" charset="-122"/>
            </a:endParaRPr>
          </a:p>
          <a:p>
            <a:pPr>
              <a:lnSpc>
                <a:spcPct val="160000"/>
              </a:lnSpc>
              <a:defRPr/>
            </a:pPr>
            <a:r>
              <a:rPr kumimoji="1" lang="zh-CN" altLang="en-US" sz="2400" dirty="0">
                <a:solidFill>
                  <a:schemeClr val="bg1">
                    <a:lumMod val="95000"/>
                  </a:schemeClr>
                </a:solidFill>
                <a:latin typeface="华文中宋" pitchFamily="2" charset="-122"/>
                <a:ea typeface="华文中宋" pitchFamily="2" charset="-122"/>
              </a:rPr>
              <a:t>没钱</a:t>
            </a:r>
            <a:endParaRPr kumimoji="1" lang="en-US" altLang="zh-CN" sz="2400" dirty="0">
              <a:solidFill>
                <a:schemeClr val="bg1">
                  <a:lumMod val="95000"/>
                </a:schemeClr>
              </a:solidFill>
              <a:latin typeface="华文中宋" pitchFamily="2" charset="-122"/>
              <a:ea typeface="华文中宋" pitchFamily="2" charset="-122"/>
            </a:endParaRPr>
          </a:p>
          <a:p>
            <a:pPr>
              <a:lnSpc>
                <a:spcPct val="160000"/>
              </a:lnSpc>
              <a:defRPr/>
            </a:pPr>
            <a:r>
              <a:rPr kumimoji="1" lang="zh-CN" altLang="en-US" sz="2400" dirty="0">
                <a:solidFill>
                  <a:schemeClr val="bg1">
                    <a:lumMod val="95000"/>
                  </a:schemeClr>
                </a:solidFill>
                <a:latin typeface="华文中宋" pitchFamily="2" charset="-122"/>
                <a:ea typeface="华文中宋" pitchFamily="2" charset="-122"/>
              </a:rPr>
              <a:t>不够好</a:t>
            </a:r>
            <a:endParaRPr kumimoji="1" lang="en-US" altLang="zh-CN" sz="2400" dirty="0">
              <a:solidFill>
                <a:schemeClr val="bg1">
                  <a:lumMod val="95000"/>
                </a:schemeClr>
              </a:solidFill>
              <a:latin typeface="华文中宋" pitchFamily="2" charset="-122"/>
              <a:ea typeface="华文中宋" pitchFamily="2" charset="-122"/>
            </a:endParaRPr>
          </a:p>
        </p:txBody>
      </p:sp>
      <p:sp>
        <p:nvSpPr>
          <p:cNvPr id="45" name="Text Box 15"/>
          <p:cNvSpPr txBox="1">
            <a:spLocks noChangeArrowheads="1"/>
          </p:cNvSpPr>
          <p:nvPr/>
        </p:nvSpPr>
        <p:spPr bwMode="white">
          <a:xfrm>
            <a:off x="2533650" y="976313"/>
            <a:ext cx="1752600" cy="2455862"/>
          </a:xfrm>
          <a:prstGeom prst="rect">
            <a:avLst/>
          </a:prstGeom>
          <a:noFill/>
          <a:ln w="9525">
            <a:noFill/>
            <a:miter lim="800000"/>
            <a:headEnd/>
            <a:tailEnd/>
          </a:ln>
        </p:spPr>
        <p:txBody>
          <a:bodyPr>
            <a:spAutoFit/>
          </a:bodyPr>
          <a:lstStyle/>
          <a:p>
            <a:pPr algn="ctr">
              <a:lnSpc>
                <a:spcPct val="160000"/>
              </a:lnSpc>
              <a:defRPr/>
            </a:pPr>
            <a:r>
              <a:rPr kumimoji="1" lang="zh-CN" altLang="en-US" sz="2400" dirty="0">
                <a:solidFill>
                  <a:schemeClr val="bg1">
                    <a:lumMod val="95000"/>
                  </a:schemeClr>
                </a:solidFill>
                <a:latin typeface="华文中宋" pitchFamily="2" charset="-122"/>
                <a:ea typeface="华文中宋" pitchFamily="2" charset="-122"/>
              </a:rPr>
              <a:t>痛</a:t>
            </a:r>
            <a:endParaRPr kumimoji="1" lang="en-US" altLang="zh-CN" sz="2400" dirty="0">
              <a:solidFill>
                <a:schemeClr val="bg1">
                  <a:lumMod val="95000"/>
                </a:schemeClr>
              </a:solidFill>
              <a:latin typeface="华文中宋" pitchFamily="2" charset="-122"/>
              <a:ea typeface="华文中宋" pitchFamily="2" charset="-122"/>
            </a:endParaRPr>
          </a:p>
          <a:p>
            <a:pPr algn="ctr">
              <a:lnSpc>
                <a:spcPct val="160000"/>
              </a:lnSpc>
              <a:defRPr/>
            </a:pPr>
            <a:r>
              <a:rPr kumimoji="1" lang="zh-CN" altLang="en-US" sz="2400" dirty="0">
                <a:solidFill>
                  <a:schemeClr val="bg1">
                    <a:lumMod val="95000"/>
                  </a:schemeClr>
                </a:solidFill>
                <a:latin typeface="华文中宋" pitchFamily="2" charset="-122"/>
                <a:ea typeface="华文中宋" pitchFamily="2" charset="-122"/>
              </a:rPr>
              <a:t>有价值</a:t>
            </a:r>
            <a:endParaRPr kumimoji="1" lang="en-US" altLang="zh-CN" sz="2400" dirty="0">
              <a:solidFill>
                <a:schemeClr val="bg1">
                  <a:lumMod val="95000"/>
                </a:schemeClr>
              </a:solidFill>
              <a:latin typeface="华文中宋" pitchFamily="2" charset="-122"/>
              <a:ea typeface="华文中宋" pitchFamily="2" charset="-122"/>
            </a:endParaRPr>
          </a:p>
          <a:p>
            <a:pPr algn="ctr">
              <a:lnSpc>
                <a:spcPct val="160000"/>
              </a:lnSpc>
              <a:defRPr/>
            </a:pPr>
            <a:r>
              <a:rPr kumimoji="1" lang="zh-CN" altLang="en-US" sz="2400" dirty="0">
                <a:solidFill>
                  <a:schemeClr val="bg1">
                    <a:lumMod val="95000"/>
                  </a:schemeClr>
                </a:solidFill>
                <a:latin typeface="华文中宋" pitchFamily="2" charset="-122"/>
                <a:ea typeface="华文中宋" pitchFamily="2" charset="-122"/>
              </a:rPr>
              <a:t>信任</a:t>
            </a:r>
            <a:endParaRPr kumimoji="1" lang="en-US" altLang="zh-CN" sz="2400" dirty="0">
              <a:solidFill>
                <a:schemeClr val="bg1">
                  <a:lumMod val="95000"/>
                </a:schemeClr>
              </a:solidFill>
              <a:latin typeface="华文中宋" pitchFamily="2" charset="-122"/>
              <a:ea typeface="华文中宋" pitchFamily="2" charset="-122"/>
            </a:endParaRPr>
          </a:p>
          <a:p>
            <a:pPr algn="ctr">
              <a:lnSpc>
                <a:spcPct val="160000"/>
              </a:lnSpc>
              <a:defRPr/>
            </a:pPr>
            <a:r>
              <a:rPr kumimoji="1" lang="zh-CN" altLang="en-US" sz="2400" dirty="0">
                <a:solidFill>
                  <a:schemeClr val="bg1">
                    <a:lumMod val="95000"/>
                  </a:schemeClr>
                </a:solidFill>
                <a:latin typeface="华文中宋" pitchFamily="2" charset="-122"/>
                <a:ea typeface="华文中宋" pitchFamily="2" charset="-122"/>
              </a:rPr>
              <a:t>高格好</a:t>
            </a:r>
            <a:endParaRPr kumimoji="1" lang="en-US" altLang="zh-CN" sz="2400" dirty="0">
              <a:solidFill>
                <a:schemeClr val="bg1">
                  <a:lumMod val="95000"/>
                </a:schemeClr>
              </a:solidFill>
              <a:latin typeface="华文中宋" pitchFamily="2" charset="-122"/>
              <a:ea typeface="华文中宋" pitchFamily="2" charset="-122"/>
            </a:endParaRPr>
          </a:p>
        </p:txBody>
      </p:sp>
      <p:sp>
        <p:nvSpPr>
          <p:cNvPr id="11292" name="Text Box 16"/>
          <p:cNvSpPr txBox="1">
            <a:spLocks noChangeArrowheads="1"/>
          </p:cNvSpPr>
          <p:nvPr/>
        </p:nvSpPr>
        <p:spPr bwMode="white">
          <a:xfrm>
            <a:off x="4929188" y="1390650"/>
            <a:ext cx="1752600" cy="1323975"/>
          </a:xfrm>
          <a:prstGeom prst="rect">
            <a:avLst/>
          </a:prstGeom>
          <a:noFill/>
          <a:ln w="9525">
            <a:noFill/>
            <a:miter lim="800000"/>
            <a:headEnd/>
            <a:tailEnd/>
          </a:ln>
        </p:spPr>
        <p:txBody>
          <a:bodyPr>
            <a:spAutoFit/>
          </a:bodyPr>
          <a:lstStyle/>
          <a:p>
            <a:pPr marL="120650" indent="-120650">
              <a:spcBef>
                <a:spcPct val="50000"/>
              </a:spcBef>
            </a:pPr>
            <a:r>
              <a:rPr lang="zh-CN" altLang="en-US" sz="2000">
                <a:solidFill>
                  <a:srgbClr val="FFFFFF"/>
                </a:solidFill>
                <a:latin typeface="华文中宋" pitchFamily="2" charset="-122"/>
                <a:ea typeface="华文中宋" pitchFamily="2" charset="-122"/>
              </a:rPr>
              <a:t>立刻行动</a:t>
            </a:r>
            <a:endParaRPr lang="en-US" altLang="zh-CN" sz="2000">
              <a:solidFill>
                <a:srgbClr val="FFFFFF"/>
              </a:solidFill>
              <a:latin typeface="华文中宋" pitchFamily="2" charset="-122"/>
              <a:ea typeface="华文中宋" pitchFamily="2" charset="-122"/>
            </a:endParaRPr>
          </a:p>
          <a:p>
            <a:pPr marL="120650" indent="-120650">
              <a:spcBef>
                <a:spcPct val="50000"/>
              </a:spcBef>
            </a:pPr>
            <a:r>
              <a:rPr lang="en-US" altLang="zh-CN" sz="2000">
                <a:solidFill>
                  <a:srgbClr val="FFFFFF"/>
                </a:solidFill>
                <a:latin typeface="华文中宋" pitchFamily="2" charset="-122"/>
                <a:ea typeface="华文中宋" pitchFamily="2" charset="-122"/>
              </a:rPr>
              <a:t>     </a:t>
            </a:r>
            <a:r>
              <a:rPr lang="zh-CN" altLang="en-US" sz="2000">
                <a:solidFill>
                  <a:srgbClr val="FFFFFF"/>
                </a:solidFill>
                <a:latin typeface="华文中宋" pitchFamily="2" charset="-122"/>
                <a:ea typeface="华文中宋" pitchFamily="2" charset="-122"/>
              </a:rPr>
              <a:t>携手高格！</a:t>
            </a:r>
            <a:endParaRPr lang="en-US" altLang="zh-CN" sz="2000">
              <a:solidFill>
                <a:srgbClr val="FFFFFF"/>
              </a:solidFill>
              <a:latin typeface="华文中宋" pitchFamily="2" charset="-122"/>
              <a:ea typeface="华文中宋" pitchFamily="2" charset="-122"/>
            </a:endParaRPr>
          </a:p>
          <a:p>
            <a:pPr marL="120650" indent="-120650">
              <a:spcBef>
                <a:spcPct val="50000"/>
              </a:spcBef>
            </a:pPr>
            <a:r>
              <a:rPr lang="zh-CN" altLang="en-US" sz="2000">
                <a:solidFill>
                  <a:srgbClr val="FFFFFF"/>
                </a:solidFill>
                <a:latin typeface="华文中宋" pitchFamily="2" charset="-122"/>
                <a:ea typeface="华文中宋" pitchFamily="2" charset="-122"/>
              </a:rPr>
              <a:t>感谢和尊重</a:t>
            </a:r>
            <a:endParaRPr lang="en-US" altLang="zh-CN" sz="2000">
              <a:solidFill>
                <a:srgbClr val="FFFFFF"/>
              </a:solidFill>
              <a:latin typeface="华文中宋" pitchFamily="2" charset="-122"/>
              <a:ea typeface="华文中宋" pitchFamily="2" charset="-122"/>
            </a:endParaRPr>
          </a:p>
        </p:txBody>
      </p:sp>
      <p:grpSp>
        <p:nvGrpSpPr>
          <p:cNvPr id="11293" name="Group 12"/>
          <p:cNvGrpSpPr>
            <a:grpSpLocks/>
          </p:cNvGrpSpPr>
          <p:nvPr/>
        </p:nvGrpSpPr>
        <p:grpSpPr bwMode="auto">
          <a:xfrm>
            <a:off x="1682750" y="1357313"/>
            <a:ext cx="1246188" cy="1600200"/>
            <a:chOff x="1438" y="1007"/>
            <a:chExt cx="2280" cy="2928"/>
          </a:xfrm>
        </p:grpSpPr>
        <p:sp>
          <p:nvSpPr>
            <p:cNvPr id="11300" name="Freeform 8"/>
            <p:cNvSpPr>
              <a:spLocks/>
            </p:cNvSpPr>
            <p:nvPr/>
          </p:nvSpPr>
          <p:spPr bwMode="auto">
            <a:xfrm rot="5400000">
              <a:off x="1387" y="2239"/>
              <a:ext cx="1747" cy="1645"/>
            </a:xfrm>
            <a:custGeom>
              <a:avLst/>
              <a:gdLst>
                <a:gd name="T0" fmla="*/ 586 w 2750"/>
                <a:gd name="T1" fmla="*/ 53 h 1733"/>
                <a:gd name="T2" fmla="*/ 630 w 2750"/>
                <a:gd name="T3" fmla="*/ 160 h 1733"/>
                <a:gd name="T4" fmla="*/ 680 w 2750"/>
                <a:gd name="T5" fmla="*/ 270 h 1733"/>
                <a:gd name="T6" fmla="*/ 736 w 2750"/>
                <a:gd name="T7" fmla="*/ 381 h 1733"/>
                <a:gd name="T8" fmla="*/ 797 w 2750"/>
                <a:gd name="T9" fmla="*/ 494 h 1733"/>
                <a:gd name="T10" fmla="*/ 863 w 2750"/>
                <a:gd name="T11" fmla="*/ 606 h 1733"/>
                <a:gd name="T12" fmla="*/ 934 w 2750"/>
                <a:gd name="T13" fmla="*/ 718 h 1733"/>
                <a:gd name="T14" fmla="*/ 1009 w 2750"/>
                <a:gd name="T15" fmla="*/ 829 h 1733"/>
                <a:gd name="T16" fmla="*/ 1088 w 2750"/>
                <a:gd name="T17" fmla="*/ 938 h 1733"/>
                <a:gd name="T18" fmla="*/ 1170 w 2750"/>
                <a:gd name="T19" fmla="*/ 1045 h 1733"/>
                <a:gd name="T20" fmla="*/ 1254 w 2750"/>
                <a:gd name="T21" fmla="*/ 1150 h 1733"/>
                <a:gd name="T22" fmla="*/ 1340 w 2750"/>
                <a:gd name="T23" fmla="*/ 1250 h 1733"/>
                <a:gd name="T24" fmla="*/ 1429 w 2750"/>
                <a:gd name="T25" fmla="*/ 1347 h 1733"/>
                <a:gd name="T26" fmla="*/ 1519 w 2750"/>
                <a:gd name="T27" fmla="*/ 1439 h 1733"/>
                <a:gd name="T28" fmla="*/ 1610 w 2750"/>
                <a:gd name="T29" fmla="*/ 1526 h 1733"/>
                <a:gd name="T30" fmla="*/ 1701 w 2750"/>
                <a:gd name="T31" fmla="*/ 1607 h 1733"/>
                <a:gd name="T32" fmla="*/ 532 w 2750"/>
                <a:gd name="T33" fmla="*/ 1645 h 1733"/>
                <a:gd name="T34" fmla="*/ 490 w 2750"/>
                <a:gd name="T35" fmla="*/ 1557 h 1733"/>
                <a:gd name="T36" fmla="*/ 448 w 2750"/>
                <a:gd name="T37" fmla="*/ 1464 h 1733"/>
                <a:gd name="T38" fmla="*/ 407 w 2750"/>
                <a:gd name="T39" fmla="*/ 1368 h 1733"/>
                <a:gd name="T40" fmla="*/ 366 w 2750"/>
                <a:gd name="T41" fmla="*/ 1268 h 1733"/>
                <a:gd name="T42" fmla="*/ 327 w 2750"/>
                <a:gd name="T43" fmla="*/ 1165 h 1733"/>
                <a:gd name="T44" fmla="*/ 288 w 2750"/>
                <a:gd name="T45" fmla="*/ 1060 h 1733"/>
                <a:gd name="T46" fmla="*/ 267 w 2750"/>
                <a:gd name="T47" fmla="*/ 953 h 1733"/>
                <a:gd name="T48" fmla="*/ 226 w 2750"/>
                <a:gd name="T49" fmla="*/ 845 h 1733"/>
                <a:gd name="T50" fmla="*/ 191 w 2750"/>
                <a:gd name="T51" fmla="*/ 739 h 1733"/>
                <a:gd name="T52" fmla="*/ 161 w 2750"/>
                <a:gd name="T53" fmla="*/ 627 h 1733"/>
                <a:gd name="T54" fmla="*/ 130 w 2750"/>
                <a:gd name="T55" fmla="*/ 523 h 1733"/>
                <a:gd name="T56" fmla="*/ 104 w 2750"/>
                <a:gd name="T57" fmla="*/ 415 h 1733"/>
                <a:gd name="T58" fmla="*/ 74 w 2750"/>
                <a:gd name="T59" fmla="*/ 304 h 1733"/>
                <a:gd name="T60" fmla="*/ 48 w 2750"/>
                <a:gd name="T61" fmla="*/ 200 h 1733"/>
                <a:gd name="T62" fmla="*/ 25 w 2750"/>
                <a:gd name="T63" fmla="*/ 101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w="9525">
              <a:noFill/>
              <a:round/>
              <a:headEnd/>
              <a:tailEnd/>
            </a:ln>
          </p:spPr>
          <p:txBody>
            <a:bodyPr/>
            <a:lstStyle/>
            <a:p>
              <a:endParaRPr lang="zh-CN" altLang="en-US"/>
            </a:p>
          </p:txBody>
        </p:sp>
        <p:sp>
          <p:nvSpPr>
            <p:cNvPr id="11301" name="Freeform 9"/>
            <p:cNvSpPr>
              <a:spLocks/>
            </p:cNvSpPr>
            <p:nvPr/>
          </p:nvSpPr>
          <p:spPr bwMode="auto">
            <a:xfrm rot="5400000">
              <a:off x="2887" y="2153"/>
              <a:ext cx="1028" cy="635"/>
            </a:xfrm>
            <a:custGeom>
              <a:avLst/>
              <a:gdLst>
                <a:gd name="T0" fmla="*/ 0 w 6472"/>
                <a:gd name="T1" fmla="*/ 635 h 2485"/>
                <a:gd name="T2" fmla="*/ 1028 w 6472"/>
                <a:gd name="T3" fmla="*/ 635 h 2485"/>
                <a:gd name="T4" fmla="*/ 514 w 6472"/>
                <a:gd name="T5" fmla="*/ 0 h 2485"/>
                <a:gd name="T6" fmla="*/ 0 w 6472"/>
                <a:gd name="T7" fmla="*/ 635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w="9525">
              <a:noFill/>
              <a:round/>
              <a:headEnd/>
              <a:tailEnd/>
            </a:ln>
          </p:spPr>
          <p:txBody>
            <a:bodyPr/>
            <a:lstStyle/>
            <a:p>
              <a:endParaRPr lang="zh-CN" altLang="en-US"/>
            </a:p>
          </p:txBody>
        </p:sp>
        <p:sp>
          <p:nvSpPr>
            <p:cNvPr id="76" name="Freeform 10"/>
            <p:cNvSpPr>
              <a:spLocks/>
            </p:cNvSpPr>
            <p:nvPr/>
          </p:nvSpPr>
          <p:spPr bwMode="auto">
            <a:xfrm rot="5400000">
              <a:off x="1387" y="1058"/>
              <a:ext cx="1746" cy="1644"/>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11303" name="Freeform 11"/>
            <p:cNvSpPr>
              <a:spLocks/>
            </p:cNvSpPr>
            <p:nvPr/>
          </p:nvSpPr>
          <p:spPr bwMode="auto">
            <a:xfrm rot="5400000">
              <a:off x="2277" y="1947"/>
              <a:ext cx="566" cy="1048"/>
            </a:xfrm>
            <a:custGeom>
              <a:avLst/>
              <a:gdLst>
                <a:gd name="T0" fmla="*/ 5 w 3568"/>
                <a:gd name="T1" fmla="*/ 30 h 4416"/>
                <a:gd name="T2" fmla="*/ 17 w 3568"/>
                <a:gd name="T3" fmla="*/ 92 h 4416"/>
                <a:gd name="T4" fmla="*/ 30 w 3568"/>
                <a:gd name="T5" fmla="*/ 154 h 4416"/>
                <a:gd name="T6" fmla="*/ 43 w 3568"/>
                <a:gd name="T7" fmla="*/ 218 h 4416"/>
                <a:gd name="T8" fmla="*/ 58 w 3568"/>
                <a:gd name="T9" fmla="*/ 282 h 4416"/>
                <a:gd name="T10" fmla="*/ 73 w 3568"/>
                <a:gd name="T11" fmla="*/ 348 h 4416"/>
                <a:gd name="T12" fmla="*/ 90 w 3568"/>
                <a:gd name="T13" fmla="*/ 413 h 4416"/>
                <a:gd name="T14" fmla="*/ 107 w 3568"/>
                <a:gd name="T15" fmla="*/ 480 h 4416"/>
                <a:gd name="T16" fmla="*/ 125 w 3568"/>
                <a:gd name="T17" fmla="*/ 547 h 4416"/>
                <a:gd name="T18" fmla="*/ 144 w 3568"/>
                <a:gd name="T19" fmla="*/ 614 h 4416"/>
                <a:gd name="T20" fmla="*/ 164 w 3568"/>
                <a:gd name="T21" fmla="*/ 681 h 4416"/>
                <a:gd name="T22" fmla="*/ 184 w 3568"/>
                <a:gd name="T23" fmla="*/ 748 h 4416"/>
                <a:gd name="T24" fmla="*/ 205 w 3568"/>
                <a:gd name="T25" fmla="*/ 816 h 4416"/>
                <a:gd name="T26" fmla="*/ 227 w 3568"/>
                <a:gd name="T27" fmla="*/ 882 h 4416"/>
                <a:gd name="T28" fmla="*/ 249 w 3568"/>
                <a:gd name="T29" fmla="*/ 949 h 4416"/>
                <a:gd name="T30" fmla="*/ 271 w 3568"/>
                <a:gd name="T31" fmla="*/ 1015 h 4416"/>
                <a:gd name="T32" fmla="*/ 295 w 3568"/>
                <a:gd name="T33" fmla="*/ 1015 h 4416"/>
                <a:gd name="T34" fmla="*/ 317 w 3568"/>
                <a:gd name="T35" fmla="*/ 949 h 4416"/>
                <a:gd name="T36" fmla="*/ 339 w 3568"/>
                <a:gd name="T37" fmla="*/ 882 h 4416"/>
                <a:gd name="T38" fmla="*/ 361 w 3568"/>
                <a:gd name="T39" fmla="*/ 816 h 4416"/>
                <a:gd name="T40" fmla="*/ 382 w 3568"/>
                <a:gd name="T41" fmla="*/ 748 h 4416"/>
                <a:gd name="T42" fmla="*/ 402 w 3568"/>
                <a:gd name="T43" fmla="*/ 681 h 4416"/>
                <a:gd name="T44" fmla="*/ 422 w 3568"/>
                <a:gd name="T45" fmla="*/ 614 h 4416"/>
                <a:gd name="T46" fmla="*/ 441 w 3568"/>
                <a:gd name="T47" fmla="*/ 547 h 4416"/>
                <a:gd name="T48" fmla="*/ 459 w 3568"/>
                <a:gd name="T49" fmla="*/ 480 h 4416"/>
                <a:gd name="T50" fmla="*/ 476 w 3568"/>
                <a:gd name="T51" fmla="*/ 413 h 4416"/>
                <a:gd name="T52" fmla="*/ 493 w 3568"/>
                <a:gd name="T53" fmla="*/ 348 h 4416"/>
                <a:gd name="T54" fmla="*/ 508 w 3568"/>
                <a:gd name="T55" fmla="*/ 282 h 4416"/>
                <a:gd name="T56" fmla="*/ 523 w 3568"/>
                <a:gd name="T57" fmla="*/ 218 h 4416"/>
                <a:gd name="T58" fmla="*/ 536 w 3568"/>
                <a:gd name="T59" fmla="*/ 154 h 4416"/>
                <a:gd name="T60" fmla="*/ 549 w 3568"/>
                <a:gd name="T61" fmla="*/ 92 h 4416"/>
                <a:gd name="T62" fmla="*/ 561 w 3568"/>
                <a:gd name="T63" fmla="*/ 3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8"/>
                <a:gd name="T100" fmla="*/ 0 h 4416"/>
                <a:gd name="T101" fmla="*/ 3568 w 3568"/>
                <a:gd name="T102" fmla="*/ 4416 h 4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w="9525">
              <a:noFill/>
              <a:round/>
              <a:headEnd/>
              <a:tailEnd/>
            </a:ln>
          </p:spPr>
          <p:txBody>
            <a:bodyPr/>
            <a:lstStyle/>
            <a:p>
              <a:endParaRPr lang="zh-CN" altLang="en-US"/>
            </a:p>
          </p:txBody>
        </p:sp>
      </p:grpSp>
      <p:grpSp>
        <p:nvGrpSpPr>
          <p:cNvPr id="11294" name="Group 12"/>
          <p:cNvGrpSpPr>
            <a:grpSpLocks/>
          </p:cNvGrpSpPr>
          <p:nvPr/>
        </p:nvGrpSpPr>
        <p:grpSpPr bwMode="auto">
          <a:xfrm>
            <a:off x="4000500" y="1285875"/>
            <a:ext cx="1246188" cy="1600200"/>
            <a:chOff x="1438" y="1007"/>
            <a:chExt cx="2280" cy="2928"/>
          </a:xfrm>
        </p:grpSpPr>
        <p:sp>
          <p:nvSpPr>
            <p:cNvPr id="11296" name="Freeform 8"/>
            <p:cNvSpPr>
              <a:spLocks/>
            </p:cNvSpPr>
            <p:nvPr/>
          </p:nvSpPr>
          <p:spPr bwMode="auto">
            <a:xfrm rot="5400000">
              <a:off x="1387" y="2239"/>
              <a:ext cx="1747" cy="1645"/>
            </a:xfrm>
            <a:custGeom>
              <a:avLst/>
              <a:gdLst>
                <a:gd name="T0" fmla="*/ 586 w 2750"/>
                <a:gd name="T1" fmla="*/ 53 h 1733"/>
                <a:gd name="T2" fmla="*/ 630 w 2750"/>
                <a:gd name="T3" fmla="*/ 160 h 1733"/>
                <a:gd name="T4" fmla="*/ 680 w 2750"/>
                <a:gd name="T5" fmla="*/ 270 h 1733"/>
                <a:gd name="T6" fmla="*/ 736 w 2750"/>
                <a:gd name="T7" fmla="*/ 381 h 1733"/>
                <a:gd name="T8" fmla="*/ 797 w 2750"/>
                <a:gd name="T9" fmla="*/ 494 h 1733"/>
                <a:gd name="T10" fmla="*/ 863 w 2750"/>
                <a:gd name="T11" fmla="*/ 606 h 1733"/>
                <a:gd name="T12" fmla="*/ 934 w 2750"/>
                <a:gd name="T13" fmla="*/ 718 h 1733"/>
                <a:gd name="T14" fmla="*/ 1009 w 2750"/>
                <a:gd name="T15" fmla="*/ 829 h 1733"/>
                <a:gd name="T16" fmla="*/ 1088 w 2750"/>
                <a:gd name="T17" fmla="*/ 938 h 1733"/>
                <a:gd name="T18" fmla="*/ 1170 w 2750"/>
                <a:gd name="T19" fmla="*/ 1045 h 1733"/>
                <a:gd name="T20" fmla="*/ 1254 w 2750"/>
                <a:gd name="T21" fmla="*/ 1150 h 1733"/>
                <a:gd name="T22" fmla="*/ 1340 w 2750"/>
                <a:gd name="T23" fmla="*/ 1250 h 1733"/>
                <a:gd name="T24" fmla="*/ 1429 w 2750"/>
                <a:gd name="T25" fmla="*/ 1347 h 1733"/>
                <a:gd name="T26" fmla="*/ 1519 w 2750"/>
                <a:gd name="T27" fmla="*/ 1439 h 1733"/>
                <a:gd name="T28" fmla="*/ 1610 w 2750"/>
                <a:gd name="T29" fmla="*/ 1526 h 1733"/>
                <a:gd name="T30" fmla="*/ 1701 w 2750"/>
                <a:gd name="T31" fmla="*/ 1607 h 1733"/>
                <a:gd name="T32" fmla="*/ 532 w 2750"/>
                <a:gd name="T33" fmla="*/ 1645 h 1733"/>
                <a:gd name="T34" fmla="*/ 490 w 2750"/>
                <a:gd name="T35" fmla="*/ 1557 h 1733"/>
                <a:gd name="T36" fmla="*/ 448 w 2750"/>
                <a:gd name="T37" fmla="*/ 1464 h 1733"/>
                <a:gd name="T38" fmla="*/ 407 w 2750"/>
                <a:gd name="T39" fmla="*/ 1368 h 1733"/>
                <a:gd name="T40" fmla="*/ 366 w 2750"/>
                <a:gd name="T41" fmla="*/ 1268 h 1733"/>
                <a:gd name="T42" fmla="*/ 327 w 2750"/>
                <a:gd name="T43" fmla="*/ 1165 h 1733"/>
                <a:gd name="T44" fmla="*/ 288 w 2750"/>
                <a:gd name="T45" fmla="*/ 1060 h 1733"/>
                <a:gd name="T46" fmla="*/ 267 w 2750"/>
                <a:gd name="T47" fmla="*/ 953 h 1733"/>
                <a:gd name="T48" fmla="*/ 226 w 2750"/>
                <a:gd name="T49" fmla="*/ 845 h 1733"/>
                <a:gd name="T50" fmla="*/ 191 w 2750"/>
                <a:gd name="T51" fmla="*/ 739 h 1733"/>
                <a:gd name="T52" fmla="*/ 161 w 2750"/>
                <a:gd name="T53" fmla="*/ 627 h 1733"/>
                <a:gd name="T54" fmla="*/ 130 w 2750"/>
                <a:gd name="T55" fmla="*/ 523 h 1733"/>
                <a:gd name="T56" fmla="*/ 104 w 2750"/>
                <a:gd name="T57" fmla="*/ 415 h 1733"/>
                <a:gd name="T58" fmla="*/ 74 w 2750"/>
                <a:gd name="T59" fmla="*/ 304 h 1733"/>
                <a:gd name="T60" fmla="*/ 48 w 2750"/>
                <a:gd name="T61" fmla="*/ 200 h 1733"/>
                <a:gd name="T62" fmla="*/ 25 w 2750"/>
                <a:gd name="T63" fmla="*/ 101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w="9525">
              <a:noFill/>
              <a:round/>
              <a:headEnd/>
              <a:tailEnd/>
            </a:ln>
          </p:spPr>
          <p:txBody>
            <a:bodyPr/>
            <a:lstStyle/>
            <a:p>
              <a:endParaRPr lang="zh-CN" altLang="en-US"/>
            </a:p>
          </p:txBody>
        </p:sp>
        <p:sp>
          <p:nvSpPr>
            <p:cNvPr id="11297" name="Freeform 9"/>
            <p:cNvSpPr>
              <a:spLocks/>
            </p:cNvSpPr>
            <p:nvPr/>
          </p:nvSpPr>
          <p:spPr bwMode="auto">
            <a:xfrm rot="5400000">
              <a:off x="2887" y="2153"/>
              <a:ext cx="1028" cy="635"/>
            </a:xfrm>
            <a:custGeom>
              <a:avLst/>
              <a:gdLst>
                <a:gd name="T0" fmla="*/ 0 w 6472"/>
                <a:gd name="T1" fmla="*/ 635 h 2485"/>
                <a:gd name="T2" fmla="*/ 1028 w 6472"/>
                <a:gd name="T3" fmla="*/ 635 h 2485"/>
                <a:gd name="T4" fmla="*/ 514 w 6472"/>
                <a:gd name="T5" fmla="*/ 0 h 2485"/>
                <a:gd name="T6" fmla="*/ 0 w 6472"/>
                <a:gd name="T7" fmla="*/ 635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w="9525">
              <a:noFill/>
              <a:round/>
              <a:headEnd/>
              <a:tailEnd/>
            </a:ln>
          </p:spPr>
          <p:txBody>
            <a:bodyPr/>
            <a:lstStyle/>
            <a:p>
              <a:endParaRPr lang="zh-CN" altLang="en-US"/>
            </a:p>
          </p:txBody>
        </p:sp>
        <p:sp>
          <p:nvSpPr>
            <p:cNvPr id="81" name="Freeform 10"/>
            <p:cNvSpPr>
              <a:spLocks/>
            </p:cNvSpPr>
            <p:nvPr/>
          </p:nvSpPr>
          <p:spPr bwMode="auto">
            <a:xfrm rot="5400000">
              <a:off x="1387" y="1058"/>
              <a:ext cx="1746" cy="1644"/>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11299" name="Freeform 11"/>
            <p:cNvSpPr>
              <a:spLocks/>
            </p:cNvSpPr>
            <p:nvPr/>
          </p:nvSpPr>
          <p:spPr bwMode="auto">
            <a:xfrm rot="5400000">
              <a:off x="2277" y="1947"/>
              <a:ext cx="566" cy="1048"/>
            </a:xfrm>
            <a:custGeom>
              <a:avLst/>
              <a:gdLst>
                <a:gd name="T0" fmla="*/ 5 w 3568"/>
                <a:gd name="T1" fmla="*/ 30 h 4416"/>
                <a:gd name="T2" fmla="*/ 17 w 3568"/>
                <a:gd name="T3" fmla="*/ 92 h 4416"/>
                <a:gd name="T4" fmla="*/ 30 w 3568"/>
                <a:gd name="T5" fmla="*/ 154 h 4416"/>
                <a:gd name="T6" fmla="*/ 43 w 3568"/>
                <a:gd name="T7" fmla="*/ 218 h 4416"/>
                <a:gd name="T8" fmla="*/ 58 w 3568"/>
                <a:gd name="T9" fmla="*/ 282 h 4416"/>
                <a:gd name="T10" fmla="*/ 73 w 3568"/>
                <a:gd name="T11" fmla="*/ 348 h 4416"/>
                <a:gd name="T12" fmla="*/ 90 w 3568"/>
                <a:gd name="T13" fmla="*/ 413 h 4416"/>
                <a:gd name="T14" fmla="*/ 107 w 3568"/>
                <a:gd name="T15" fmla="*/ 480 h 4416"/>
                <a:gd name="T16" fmla="*/ 125 w 3568"/>
                <a:gd name="T17" fmla="*/ 547 h 4416"/>
                <a:gd name="T18" fmla="*/ 144 w 3568"/>
                <a:gd name="T19" fmla="*/ 614 h 4416"/>
                <a:gd name="T20" fmla="*/ 164 w 3568"/>
                <a:gd name="T21" fmla="*/ 681 h 4416"/>
                <a:gd name="T22" fmla="*/ 184 w 3568"/>
                <a:gd name="T23" fmla="*/ 748 h 4416"/>
                <a:gd name="T24" fmla="*/ 205 w 3568"/>
                <a:gd name="T25" fmla="*/ 816 h 4416"/>
                <a:gd name="T26" fmla="*/ 227 w 3568"/>
                <a:gd name="T27" fmla="*/ 882 h 4416"/>
                <a:gd name="T28" fmla="*/ 249 w 3568"/>
                <a:gd name="T29" fmla="*/ 949 h 4416"/>
                <a:gd name="T30" fmla="*/ 271 w 3568"/>
                <a:gd name="T31" fmla="*/ 1015 h 4416"/>
                <a:gd name="T32" fmla="*/ 295 w 3568"/>
                <a:gd name="T33" fmla="*/ 1015 h 4416"/>
                <a:gd name="T34" fmla="*/ 317 w 3568"/>
                <a:gd name="T35" fmla="*/ 949 h 4416"/>
                <a:gd name="T36" fmla="*/ 339 w 3568"/>
                <a:gd name="T37" fmla="*/ 882 h 4416"/>
                <a:gd name="T38" fmla="*/ 361 w 3568"/>
                <a:gd name="T39" fmla="*/ 816 h 4416"/>
                <a:gd name="T40" fmla="*/ 382 w 3568"/>
                <a:gd name="T41" fmla="*/ 748 h 4416"/>
                <a:gd name="T42" fmla="*/ 402 w 3568"/>
                <a:gd name="T43" fmla="*/ 681 h 4416"/>
                <a:gd name="T44" fmla="*/ 422 w 3568"/>
                <a:gd name="T45" fmla="*/ 614 h 4416"/>
                <a:gd name="T46" fmla="*/ 441 w 3568"/>
                <a:gd name="T47" fmla="*/ 547 h 4416"/>
                <a:gd name="T48" fmla="*/ 459 w 3568"/>
                <a:gd name="T49" fmla="*/ 480 h 4416"/>
                <a:gd name="T50" fmla="*/ 476 w 3568"/>
                <a:gd name="T51" fmla="*/ 413 h 4416"/>
                <a:gd name="T52" fmla="*/ 493 w 3568"/>
                <a:gd name="T53" fmla="*/ 348 h 4416"/>
                <a:gd name="T54" fmla="*/ 508 w 3568"/>
                <a:gd name="T55" fmla="*/ 282 h 4416"/>
                <a:gd name="T56" fmla="*/ 523 w 3568"/>
                <a:gd name="T57" fmla="*/ 218 h 4416"/>
                <a:gd name="T58" fmla="*/ 536 w 3568"/>
                <a:gd name="T59" fmla="*/ 154 h 4416"/>
                <a:gd name="T60" fmla="*/ 549 w 3568"/>
                <a:gd name="T61" fmla="*/ 92 h 4416"/>
                <a:gd name="T62" fmla="*/ 561 w 3568"/>
                <a:gd name="T63" fmla="*/ 3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8"/>
                <a:gd name="T100" fmla="*/ 0 h 4416"/>
                <a:gd name="T101" fmla="*/ 3568 w 3568"/>
                <a:gd name="T102" fmla="*/ 4416 h 4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w="9525">
              <a:noFill/>
              <a:round/>
              <a:headEnd/>
              <a:tailEnd/>
            </a:ln>
          </p:spPr>
          <p:txBody>
            <a:bodyPr/>
            <a:lstStyle/>
            <a:p>
              <a:endParaRPr lang="zh-CN" altLang="en-US"/>
            </a:p>
          </p:txBody>
        </p:sp>
      </p:grpSp>
      <p:sp>
        <p:nvSpPr>
          <p:cNvPr id="11295" name="矩形 45"/>
          <p:cNvSpPr>
            <a:spLocks noChangeArrowheads="1"/>
          </p:cNvSpPr>
          <p:nvPr/>
        </p:nvSpPr>
        <p:spPr bwMode="auto">
          <a:xfrm>
            <a:off x="5857875" y="5857875"/>
            <a:ext cx="3286125" cy="738188"/>
          </a:xfrm>
          <a:prstGeom prst="rect">
            <a:avLst/>
          </a:prstGeom>
          <a:noFill/>
          <a:ln w="9525">
            <a:noFill/>
            <a:miter lim="800000"/>
            <a:headEnd/>
            <a:tailEnd/>
          </a:ln>
        </p:spPr>
        <p:txBody>
          <a:bodyPr>
            <a:spAutoFit/>
          </a:bodyPr>
          <a:lstStyle/>
          <a:p>
            <a:pPr algn="r"/>
            <a:r>
              <a:rPr kumimoji="1" lang="zh-CN" altLang="en-US" sz="2400" b="1">
                <a:latin typeface="华文中宋" pitchFamily="2" charset="-122"/>
                <a:ea typeface="华文中宋" pitchFamily="2" charset="-122"/>
              </a:rPr>
              <a:t>价值营销</a:t>
            </a:r>
            <a:r>
              <a:rPr kumimoji="1" lang="zh-CN" altLang="en-US" b="1">
                <a:latin typeface="华文中宋" pitchFamily="2" charset="-122"/>
                <a:ea typeface="华文中宋" pitchFamily="2" charset="-122"/>
              </a:rPr>
              <a:t>！！</a:t>
            </a:r>
            <a:endParaRPr kumimoji="1" lang="en-US" altLang="zh-CN" b="1">
              <a:latin typeface="华文中宋" pitchFamily="2" charset="-122"/>
              <a:ea typeface="华文中宋" pitchFamily="2" charset="-122"/>
            </a:endParaRPr>
          </a:p>
          <a:p>
            <a:pPr algn="r"/>
            <a:r>
              <a:rPr kumimoji="1" lang="zh-CN" altLang="en-US" b="1">
                <a:latin typeface="华文中宋" pitchFamily="2" charset="-122"/>
                <a:ea typeface="华文中宋" pitchFamily="2" charset="-122"/>
              </a:rPr>
              <a:t>这就是</a:t>
            </a:r>
            <a:r>
              <a:rPr kumimoji="1" lang="en-US" altLang="zh-CN" b="1">
                <a:latin typeface="华文中宋" pitchFamily="2" charset="-122"/>
                <a:ea typeface="华文中宋" pitchFamily="2" charset="-122"/>
              </a:rPr>
              <a:t>ERP</a:t>
            </a:r>
            <a:r>
              <a:rPr kumimoji="1" lang="zh-CN" altLang="en-US" b="1">
                <a:latin typeface="华文中宋" pitchFamily="2" charset="-122"/>
                <a:ea typeface="华文中宋" pitchFamily="2" charset="-122"/>
              </a:rPr>
              <a:t>销售的王道！</a:t>
            </a:r>
            <a:endParaRPr kumimoji="1" lang="en-US" altLang="zh-CN" b="1">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0" y="0"/>
            <a:ext cx="8229600" cy="571500"/>
          </a:xfrm>
        </p:spPr>
        <p:txBody>
          <a:bodyPr/>
          <a:lstStyle/>
          <a:p>
            <a:pPr eaLnBrk="1" hangingPunct="1"/>
            <a:r>
              <a:rPr lang="zh-CN" altLang="en-US" dirty="0" smtClean="0"/>
              <a:t>核心</a:t>
            </a:r>
            <a:r>
              <a:rPr lang="en-US" altLang="zh-CN" dirty="0" smtClean="0"/>
              <a:t>7</a:t>
            </a:r>
            <a:r>
              <a:rPr lang="zh-CN" altLang="en-US" dirty="0" smtClean="0"/>
              <a:t>：</a:t>
            </a:r>
            <a:r>
              <a:rPr lang="en-US" altLang="zh-CN" dirty="0" smtClean="0"/>
              <a:t>ERP</a:t>
            </a:r>
            <a:r>
              <a:rPr lang="zh-CN" altLang="en-US" dirty="0" smtClean="0"/>
              <a:t>的销售特点</a:t>
            </a:r>
          </a:p>
        </p:txBody>
      </p:sp>
      <p:sp>
        <p:nvSpPr>
          <p:cNvPr id="12291" name="内容占位符 2"/>
          <p:cNvSpPr>
            <a:spLocks noGrp="1"/>
          </p:cNvSpPr>
          <p:nvPr>
            <p:ph idx="1"/>
          </p:nvPr>
        </p:nvSpPr>
        <p:spPr>
          <a:xfrm>
            <a:off x="428625" y="785813"/>
            <a:ext cx="8229600" cy="5857875"/>
          </a:xfrm>
        </p:spPr>
        <p:txBody>
          <a:bodyPr/>
          <a:lstStyle/>
          <a:p>
            <a:pPr marL="0" indent="0" eaLnBrk="1" hangingPunct="1">
              <a:buFont typeface="+mj-lt"/>
              <a:buNone/>
            </a:pPr>
            <a:r>
              <a:rPr lang="en-US" altLang="zh-CN" dirty="0" smtClean="0"/>
              <a:t>ERP</a:t>
            </a:r>
            <a:r>
              <a:rPr lang="zh-CN" altLang="en-US" dirty="0" smtClean="0"/>
              <a:t>的本质是</a:t>
            </a:r>
            <a:endParaRPr lang="en-US" altLang="zh-CN" dirty="0" smtClean="0"/>
          </a:p>
          <a:p>
            <a:pPr marL="0" indent="0" eaLnBrk="1" hangingPunct="1">
              <a:buFont typeface="+mj-lt"/>
              <a:buNone/>
            </a:pPr>
            <a:r>
              <a:rPr lang="en-US" altLang="zh-CN" dirty="0" smtClean="0"/>
              <a:t>         </a:t>
            </a:r>
            <a:r>
              <a:rPr lang="zh-CN" altLang="en-US" dirty="0" smtClean="0"/>
              <a:t>知识转移</a:t>
            </a:r>
            <a:r>
              <a:rPr lang="en-US" altLang="zh-CN" dirty="0" smtClean="0"/>
              <a:t>——</a:t>
            </a:r>
            <a:r>
              <a:rPr lang="zh-CN" altLang="en-US" dirty="0" smtClean="0"/>
              <a:t>以服务于</a:t>
            </a:r>
            <a:r>
              <a:rPr lang="en-US" altLang="zh-CN" dirty="0" smtClean="0"/>
              <a:t>——</a:t>
            </a:r>
            <a:r>
              <a:rPr lang="zh-CN" altLang="en-US" dirty="0" smtClean="0"/>
              <a:t>管理优化</a:t>
            </a:r>
            <a:endParaRPr lang="en-US" altLang="zh-CN" dirty="0" smtClean="0"/>
          </a:p>
          <a:p>
            <a:pPr marL="0" indent="0" eaLnBrk="1" hangingPunct="1">
              <a:buFont typeface="+mj-lt"/>
              <a:buNone/>
            </a:pPr>
            <a:endParaRPr lang="en-US" altLang="zh-CN" dirty="0" smtClean="0"/>
          </a:p>
          <a:p>
            <a:pPr marL="0" indent="0" eaLnBrk="1" hangingPunct="1">
              <a:buFont typeface="+mj-lt"/>
              <a:buNone/>
            </a:pPr>
            <a:r>
              <a:rPr lang="zh-CN" altLang="en-US" dirty="0" smtClean="0"/>
              <a:t>所以，我们的销售是</a:t>
            </a:r>
            <a:endParaRPr lang="en-US" altLang="zh-CN" dirty="0" smtClean="0"/>
          </a:p>
          <a:p>
            <a:pPr marL="0" indent="0" eaLnBrk="1" hangingPunct="1">
              <a:buFont typeface="+mj-lt"/>
              <a:buNone/>
            </a:pPr>
            <a:endParaRPr lang="en-US" altLang="zh-CN" sz="700" dirty="0" smtClean="0"/>
          </a:p>
          <a:p>
            <a:pPr marL="0" indent="0" algn="ctr" eaLnBrk="1" hangingPunct="1">
              <a:buFont typeface="+mj-lt"/>
              <a:buNone/>
            </a:pPr>
            <a:r>
              <a:rPr lang="zh-CN" altLang="en-US" sz="5400" dirty="0" smtClean="0"/>
              <a:t>传教式！</a:t>
            </a:r>
            <a:endParaRPr lang="en-US" altLang="zh-CN" sz="5400" dirty="0" smtClean="0"/>
          </a:p>
          <a:p>
            <a:pPr marL="0" indent="0" algn="ctr" eaLnBrk="1" hangingPunct="1">
              <a:buFont typeface="+mj-lt"/>
              <a:buNone/>
            </a:pPr>
            <a:endParaRPr lang="en-US" altLang="zh-CN" sz="1200" dirty="0" smtClean="0"/>
          </a:p>
          <a:p>
            <a:pPr marL="0" indent="0" algn="ctr" eaLnBrk="1" hangingPunct="1">
              <a:buFont typeface="+mj-lt"/>
              <a:buNone/>
            </a:pPr>
            <a:endParaRPr lang="en-US" altLang="zh-CN" sz="1200" dirty="0" smtClean="0"/>
          </a:p>
          <a:p>
            <a:pPr marL="0" indent="0" eaLnBrk="1" hangingPunct="1">
              <a:buFont typeface="+mj-lt"/>
              <a:buNone/>
            </a:pPr>
            <a:r>
              <a:rPr lang="zh-CN" altLang="en-US" sz="3600" b="1" dirty="0" smtClean="0"/>
              <a:t>掌握价值，带去价值，呈现价值！</a:t>
            </a:r>
            <a:endParaRPr lang="en-US" altLang="zh-CN" sz="3600" b="1" dirty="0" smtClean="0"/>
          </a:p>
          <a:p>
            <a:pPr marL="0" indent="0" eaLnBrk="1" hangingPunct="1">
              <a:buFont typeface="+mj-lt"/>
              <a:buNone/>
            </a:pPr>
            <a:r>
              <a:rPr lang="zh-CN" altLang="en-US" sz="2800" dirty="0" smtClean="0"/>
              <a:t>会让你受到所有人的尊重，会获得自由讲话的权利，会成为现场环境的控制者和影响者</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yv报告模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anyv报告模板1</Template>
  <TotalTime>4064</TotalTime>
  <Words>4115</Words>
  <Application>Microsoft Office PowerPoint</Application>
  <PresentationFormat>全屏显示(4:3)</PresentationFormat>
  <Paragraphs>627</Paragraphs>
  <Slides>34</Slides>
  <Notes>8</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37" baseType="lpstr">
      <vt:lpstr>anyv报告模板1</vt:lpstr>
      <vt:lpstr>剪辑</vt:lpstr>
      <vt:lpstr>CorelDRAW</vt:lpstr>
      <vt:lpstr>管理软件的销售培训</vt:lpstr>
      <vt:lpstr>提纲</vt:lpstr>
      <vt:lpstr>核心1：销售人员的职责</vt:lpstr>
      <vt:lpstr>核心2：销售方式</vt:lpstr>
      <vt:lpstr>核心3：所谓客户需求的真实现状</vt:lpstr>
      <vt:lpstr>核心4：所以，客户的表现是：</vt:lpstr>
      <vt:lpstr>核心6：主导式销售后的目标状态！</vt:lpstr>
      <vt:lpstr>核心5：所以，此时客户的表现是：</vt:lpstr>
      <vt:lpstr>核心7：ERP的销售特点</vt:lpstr>
      <vt:lpstr>认识销售式沟通的本质</vt:lpstr>
      <vt:lpstr>完美的传教士沟通</vt:lpstr>
      <vt:lpstr>核心8: 企业管理黑洞（利润差距—价值呈现）：</vt:lpstr>
      <vt:lpstr>企业管理标准黑洞利用原理</vt:lpstr>
      <vt:lpstr>顾问销售之掌握关键点：</vt:lpstr>
      <vt:lpstr>顾问销售之利用方法</vt:lpstr>
      <vt:lpstr>技巧篇</vt:lpstr>
      <vt:lpstr>关键1：我们的形象和谈吐</vt:lpstr>
      <vt:lpstr>客户自身状态变化与我们的工作</vt:lpstr>
      <vt:lpstr>关键2：你的销售节奏</vt:lpstr>
      <vt:lpstr>关键3：信息的获取和分析（决断什么？）</vt:lpstr>
      <vt:lpstr>问问题，注意几点：</vt:lpstr>
      <vt:lpstr>关键4：所谓的决策体系（可变动的）</vt:lpstr>
      <vt:lpstr>决策体系－BOSS环节</vt:lpstr>
      <vt:lpstr>两个沟通范本</vt:lpstr>
      <vt:lpstr>关键5：关于报价</vt:lpstr>
      <vt:lpstr>当客户告诉你:虽然很认同你的产品和方案, 价格太高时候。</vt:lpstr>
      <vt:lpstr>当客户告诉你:虽然很认同你的产品和方案, 价格比别人高。</vt:lpstr>
      <vt:lpstr>事前消灭障碍</vt:lpstr>
      <vt:lpstr>技巧1－竞争对手——自主开发、小型公司</vt:lpstr>
      <vt:lpstr>技巧2－竞争对手——同品牌公司</vt:lpstr>
      <vt:lpstr>技巧3－以退为进</vt:lpstr>
      <vt:lpstr>销售总览</vt:lpstr>
      <vt:lpstr>所以说，面对客户，您是导演！</vt:lpstr>
      <vt:lpstr>结束</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管理软件的销售技巧</dc:title>
  <dc:creator>Don</dc:creator>
  <cp:lastModifiedBy>jyy</cp:lastModifiedBy>
  <cp:revision>300</cp:revision>
  <dcterms:created xsi:type="dcterms:W3CDTF">2010-03-30T01:32:27Z</dcterms:created>
  <dcterms:modified xsi:type="dcterms:W3CDTF">2011-05-16T11:38:28Z</dcterms:modified>
</cp:coreProperties>
</file>